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8.xml" ContentType="application/vnd.openxmlformats-officedocument.presentationml.notesSlide+xml"/>
  <Override PartName="/ppt/charts/chart16.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7.xml" ContentType="application/vnd.openxmlformats-officedocument.drawingml.chart+xml"/>
  <Override PartName="/ppt/theme/themeOverride1.xml" ContentType="application/vnd.openxmlformats-officedocument.themeOverr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2"/>
  </p:sldMasterIdLst>
  <p:notesMasterIdLst>
    <p:notesMasterId r:id="rId83"/>
  </p:notesMasterIdLst>
  <p:handoutMasterIdLst>
    <p:handoutMasterId r:id="rId84"/>
  </p:handoutMasterIdLst>
  <p:sldIdLst>
    <p:sldId id="2147483563" r:id="rId13"/>
    <p:sldId id="2147483491" r:id="rId14"/>
    <p:sldId id="2147483490" r:id="rId15"/>
    <p:sldId id="2147483346" r:id="rId16"/>
    <p:sldId id="2147483325" r:id="rId17"/>
    <p:sldId id="2147483499" r:id="rId18"/>
    <p:sldId id="2147483500" r:id="rId19"/>
    <p:sldId id="2147483501" r:id="rId20"/>
    <p:sldId id="2147483565" r:id="rId21"/>
    <p:sldId id="2147483503" r:id="rId22"/>
    <p:sldId id="2147483515" r:id="rId23"/>
    <p:sldId id="2147483505" r:id="rId24"/>
    <p:sldId id="2147483506" r:id="rId25"/>
    <p:sldId id="2147483507" r:id="rId26"/>
    <p:sldId id="2147483508" r:id="rId27"/>
    <p:sldId id="2147483509" r:id="rId28"/>
    <p:sldId id="2147483523" r:id="rId29"/>
    <p:sldId id="2147483511" r:id="rId30"/>
    <p:sldId id="2147483512" r:id="rId31"/>
    <p:sldId id="2147483513" r:id="rId32"/>
    <p:sldId id="2147483514" r:id="rId33"/>
    <p:sldId id="2147483516" r:id="rId34"/>
    <p:sldId id="2147483527" r:id="rId35"/>
    <p:sldId id="2147483518" r:id="rId36"/>
    <p:sldId id="2147483519" r:id="rId37"/>
    <p:sldId id="2147483520" r:id="rId38"/>
    <p:sldId id="2147483566" r:id="rId39"/>
    <p:sldId id="2147483524" r:id="rId40"/>
    <p:sldId id="2147483567" r:id="rId41"/>
    <p:sldId id="2147483647" r:id="rId42"/>
    <p:sldId id="2147483643" r:id="rId43"/>
    <p:sldId id="2147483568" r:id="rId44"/>
    <p:sldId id="257" r:id="rId45"/>
    <p:sldId id="2147483632" r:id="rId46"/>
    <p:sldId id="2147483633" r:id="rId47"/>
    <p:sldId id="2147483634" r:id="rId48"/>
    <p:sldId id="2147483635" r:id="rId49"/>
    <p:sldId id="2147483637" r:id="rId50"/>
    <p:sldId id="2147483638" r:id="rId51"/>
    <p:sldId id="265" r:id="rId52"/>
    <p:sldId id="2147483639" r:id="rId53"/>
    <p:sldId id="2147483640" r:id="rId54"/>
    <p:sldId id="263" r:id="rId55"/>
    <p:sldId id="2147483644" r:id="rId56"/>
    <p:sldId id="2147483641" r:id="rId57"/>
    <p:sldId id="2147483645" r:id="rId58"/>
    <p:sldId id="2147483569" r:id="rId59"/>
    <p:sldId id="2147483542" r:id="rId60"/>
    <p:sldId id="2147483544" r:id="rId61"/>
    <p:sldId id="2147483545" r:id="rId62"/>
    <p:sldId id="2147483547" r:id="rId63"/>
    <p:sldId id="2147483344" r:id="rId64"/>
    <p:sldId id="2147483646" r:id="rId65"/>
    <p:sldId id="2147483548" r:id="rId66"/>
    <p:sldId id="2147483549" r:id="rId67"/>
    <p:sldId id="2147483550" r:id="rId68"/>
    <p:sldId id="259" r:id="rId69"/>
    <p:sldId id="258" r:id="rId70"/>
    <p:sldId id="256" r:id="rId71"/>
    <p:sldId id="2147483552" r:id="rId72"/>
    <p:sldId id="2147483553" r:id="rId73"/>
    <p:sldId id="2147483554" r:id="rId74"/>
    <p:sldId id="2147483555" r:id="rId75"/>
    <p:sldId id="2147483556" r:id="rId76"/>
    <p:sldId id="2147483557" r:id="rId77"/>
    <p:sldId id="2147483558" r:id="rId78"/>
    <p:sldId id="260" r:id="rId79"/>
    <p:sldId id="2147483564" r:id="rId80"/>
    <p:sldId id="2147483562" r:id="rId81"/>
    <p:sldId id="2147483371" r:id="rId82"/>
  </p:sldIdLst>
  <p:sldSz cx="12192000" cy="6858000"/>
  <p:notesSz cx="6858000" cy="9144000"/>
  <p:embeddedFontLst>
    <p:embeddedFont>
      <p:font typeface="Apis" panose="020B0504010101010104" pitchFamily="34" charset="0"/>
      <p:regular r:id="rId85"/>
      <p:bold r:id="rId86"/>
      <p:italic r:id="rId87"/>
      <p:boldItalic r:id="rId88"/>
    </p:embeddedFont>
    <p:embeddedFont>
      <p:font typeface="Apis For Office" panose="020B0504010101010104" pitchFamily="34" charset="0"/>
      <p:regular r:id="rId89"/>
      <p:bold r:id="rId90"/>
      <p:italic r:id="rId91"/>
      <p:boldItalic r:id="rId92"/>
    </p:embeddedFont>
    <p:embeddedFont>
      <p:font typeface="Apis For Office Light" panose="020B0404010101010104" pitchFamily="34" charset="0"/>
      <p:regular r:id="rId93"/>
      <p:italic r:id="rId94"/>
    </p:embeddedFont>
    <p:embeddedFont>
      <p:font typeface="Apis Light" panose="020B0404010101010104" pitchFamily="34" charset="0"/>
      <p:regular r:id="rId95"/>
      <p:italic r:id="rId96"/>
    </p:embeddedFont>
    <p:embeddedFont>
      <p:font typeface="Century Gothic" panose="020B0502020202020204" pitchFamily="34" charset="0"/>
      <p:regular r:id="rId97"/>
      <p:bold r:id="rId98"/>
      <p:italic r:id="rId99"/>
      <p:boldItalic r:id="rId100"/>
    </p:embeddedFont>
    <p:embeddedFont>
      <p:font typeface="Noto Sans" panose="020B0502040504020204" pitchFamily="34" charset="0"/>
      <p:regular r:id="rId101"/>
      <p:bold r:id="rId102"/>
      <p:italic r:id="rId103"/>
      <p:boldItalic r:id="rId104"/>
    </p:embeddedFont>
    <p:embeddedFont>
      <p:font typeface="Segoe UI" panose="020B0502040204020203" pitchFamily="34" charset="0"/>
      <p:regular r:id="rId105"/>
      <p:bold r:id="rId106"/>
      <p:italic r:id="rId107"/>
      <p:boldItalic r:id="rId108"/>
    </p:embeddedFont>
    <p:embeddedFont>
      <p:font typeface="Verdana" panose="020B0604030504040204" pitchFamily="34" charset="0"/>
      <p:regular r:id="rId109"/>
      <p:bold r:id="rId110"/>
      <p:italic r:id="rId111"/>
      <p:boldItalic r:id="rId1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5" userDrawn="1">
          <p15:clr>
            <a:srgbClr val="A4A3A4"/>
          </p15:clr>
        </p15:guide>
        <p15:guide id="2" pos="8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085C03-070D-5A96-F75D-2641B99E9B26}" name="CDZR (Carla De Rosa)" initials="CR" userId="S::CDZR@novonordisk.com::a5038072-e74f-4c99-8de8-895a6e2ee5f1" providerId="AD"/>
  <p188:author id="{6F885211-BAEB-A776-84FA-A4F052C75C17}" name="AQJC (Arianna Casali)" initials="AC" userId="S::AQJC@novonordisk.com::5ab50895-0a30-4a9b-a85c-3a926ff45a4e" providerId="AD"/>
  <p188:author id="{98634918-6071-B4D6-9D75-7704B7C2BC16}" name="CDZR (Carla De Rosa)" initials="CR" userId="S::cdzr@novonordisk.com::a5038072-e74f-4c99-8de8-895a6e2ee5f1" providerId="AD"/>
  <p188:author id="{4F49972A-5049-F977-D69D-CC7806E9F187}" name="AQJC (Arianna Casali)" initials="AC" userId="S::aqjc@novonordisk.com::5ab50895-0a30-4a9b-a85c-3a926ff45a4e" providerId="AD"/>
  <p188:author id="{D854F13C-AA50-8FEA-7C1E-FA9945A9E7A6}" name="CZLD (Carolina Diretto)" initials="CD" userId="S::CZLD@novonordisk.com::db1c985d-b85d-43f9-800d-454eee2d2e71" providerId="AD"/>
  <p188:author id="{ECB2CF5F-7674-7C5F-3317-8BC2A71FF413}" name="Giovanna Zerial" initials="GZ" userId="35537842fdd074a7" providerId="Windows Live"/>
  <p188:author id="{B5BFFA81-D1D7-4E88-A286-FBD29574799C}" name="RCQM (Carla Maccora)" initials="RM" userId="S::rcqm@novonordisk.com::66bf3222-4e6f-46ec-9a41-80b015b235b3" providerId="AD"/>
  <p188:author id="{5F0AC592-66A9-1B58-E6DA-CB91A10E677C}" name="Maria" initials="M" userId="Maria" providerId="None"/>
  <p188:author id="{1A369DAD-7950-1925-1C94-6BDF22E8C8F3}" name="FNCS (Francesca Consolaro)" initials="FC" userId="S::FNCS@novonordisk.com::d3149827-d218-496e-b939-bef087615d3f" providerId="AD"/>
  <p188:author id="{98F702C3-75E8-E9E2-DDF9-50A5A46703E5}" name="EMCM (Marcella Marcellini)" initials="MM" userId="S::EMCM@novonordisk.com::fd9010f8-51ab-4124-879c-d6e30bb870f9" providerId="AD"/>
  <p188:author id="{1E6FAFCA-6EEA-8E1A-FD09-B33EF1C2DB39}" name="FGIC (Francesca Giachi)" initials="FG" userId="S::FGIC@novonordisk.com::bfd35a75-678d-405f-89a2-2b47ba0bb579" providerId="AD"/>
  <p188:author id="{922E35F5-D7C9-A60F-956C-D3BCC10290CB}" name="Sarah Graceffa" initials="SG" userId="346be7b1b38d2ae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AFD1"/>
    <a:srgbClr val="939AA7"/>
    <a:srgbClr val="D8E9F8"/>
    <a:srgbClr val="4590C4"/>
    <a:srgbClr val="6A4D3B"/>
    <a:srgbClr val="7A5721"/>
    <a:srgbClr val="D1247F"/>
    <a:srgbClr val="990871"/>
    <a:srgbClr val="B6DAF4"/>
    <a:srgbClr val="89C1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61B124-A51D-4A8E-407B-49E17F9A5058}" v="26" dt="2026-09-07T12:57:49.269"/>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406" autoAdjust="0"/>
    <p:restoredTop sz="94521"/>
  </p:normalViewPr>
  <p:slideViewPr>
    <p:cSldViewPr snapToGrid="0">
      <p:cViewPr varScale="1">
        <p:scale>
          <a:sx n="167" d="100"/>
          <a:sy n="167" d="100"/>
        </p:scale>
        <p:origin x="184" y="648"/>
      </p:cViewPr>
      <p:guideLst>
        <p:guide orient="horz" pos="935"/>
        <p:guide pos="892"/>
      </p:guideLst>
    </p:cSldViewPr>
  </p:slideViewPr>
  <p:notesTextViewPr>
    <p:cViewPr>
      <p:scale>
        <a:sx n="1" d="1"/>
        <a:sy n="1" d="1"/>
      </p:scale>
      <p:origin x="0" y="0"/>
    </p:cViewPr>
  </p:notesTextViewPr>
  <p:sorterViewPr>
    <p:cViewPr>
      <p:scale>
        <a:sx n="1" d="1"/>
        <a:sy n="1" d="1"/>
      </p:scale>
      <p:origin x="0" y="-728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117" Type="http://schemas.microsoft.com/office/2016/11/relationships/changesInfo" Target="changesInfos/changesInfo1.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handoutMaster" Target="handoutMasters/handoutMaster1.xml"/><Relationship Id="rId89" Type="http://schemas.openxmlformats.org/officeDocument/2006/relationships/font" Target="fonts/font5.fntdata"/><Relationship Id="rId112" Type="http://schemas.openxmlformats.org/officeDocument/2006/relationships/font" Target="fonts/font28.fntdata"/><Relationship Id="rId16" Type="http://schemas.openxmlformats.org/officeDocument/2006/relationships/slide" Target="slides/slide4.xml"/><Relationship Id="rId107" Type="http://schemas.openxmlformats.org/officeDocument/2006/relationships/font" Target="fonts/font23.fntdata"/><Relationship Id="rId11" Type="http://schemas.openxmlformats.org/officeDocument/2006/relationships/customXml" Target="../customXml/item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font" Target="fonts/font18.fntdata"/><Relationship Id="rId5" Type="http://schemas.openxmlformats.org/officeDocument/2006/relationships/customXml" Target="../customXml/item5.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113" Type="http://schemas.openxmlformats.org/officeDocument/2006/relationships/presProps" Target="presProps.xml"/><Relationship Id="rId118" Type="http://schemas.microsoft.com/office/2015/10/relationships/revisionInfo" Target="revisionInfo.xml"/><Relationship Id="rId80" Type="http://schemas.openxmlformats.org/officeDocument/2006/relationships/slide" Target="slides/slide68.xml"/><Relationship Id="rId85" Type="http://schemas.openxmlformats.org/officeDocument/2006/relationships/font" Target="fonts/font1.fntdata"/><Relationship Id="rId12" Type="http://schemas.openxmlformats.org/officeDocument/2006/relationships/slideMaster" Target="slideMasters/slideMaster1.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font" Target="fonts/font19.fntdata"/><Relationship Id="rId108" Type="http://schemas.openxmlformats.org/officeDocument/2006/relationships/font" Target="fonts/font24.fntdata"/><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customXml" Target="../customXml/item6.xml"/><Relationship Id="rId23" Type="http://schemas.openxmlformats.org/officeDocument/2006/relationships/slide" Target="slides/slide11.xml"/><Relationship Id="rId28" Type="http://schemas.openxmlformats.org/officeDocument/2006/relationships/slide" Target="slides/slide16.xml"/><Relationship Id="rId49" Type="http://schemas.openxmlformats.org/officeDocument/2006/relationships/slide" Target="slides/slide37.xml"/><Relationship Id="rId114" Type="http://schemas.openxmlformats.org/officeDocument/2006/relationships/viewProps" Target="viewProps.xml"/><Relationship Id="rId119" Type="http://schemas.microsoft.com/office/2018/10/relationships/authors" Target="authors.xml"/><Relationship Id="rId10" Type="http://schemas.openxmlformats.org/officeDocument/2006/relationships/customXml" Target="../customXml/item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font" Target="fonts/font17.fntdata"/><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font" Target="fonts/font25.fntdata"/><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font" Target="fonts/font13.fntdata"/><Relationship Id="rId104" Type="http://schemas.openxmlformats.org/officeDocument/2006/relationships/font" Target="fonts/font20.fntdata"/><Relationship Id="rId7" Type="http://schemas.openxmlformats.org/officeDocument/2006/relationships/customXml" Target="../customXml/item7.xml"/><Relationship Id="rId71" Type="http://schemas.openxmlformats.org/officeDocument/2006/relationships/slide" Target="slides/slide59.xml"/><Relationship Id="rId92" Type="http://schemas.openxmlformats.org/officeDocument/2006/relationships/font" Target="fonts/font8.fntdata"/><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font" Target="fonts/font3.fntdata"/><Relationship Id="rId110" Type="http://schemas.openxmlformats.org/officeDocument/2006/relationships/font" Target="fonts/font26.fntdata"/><Relationship Id="rId115" Type="http://schemas.openxmlformats.org/officeDocument/2006/relationships/theme" Target="theme/theme1.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font" Target="fonts/font16.fntdata"/><Relationship Id="rId105" Type="http://schemas.openxmlformats.org/officeDocument/2006/relationships/font" Target="fonts/font21.fntdata"/><Relationship Id="rId8" Type="http://schemas.openxmlformats.org/officeDocument/2006/relationships/customXml" Target="../customXml/item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font" Target="fonts/font9.fntdata"/><Relationship Id="rId98" Type="http://schemas.openxmlformats.org/officeDocument/2006/relationships/font" Target="fonts/font14.fntdata"/><Relationship Id="rId3" Type="http://schemas.openxmlformats.org/officeDocument/2006/relationships/customXml" Target="../customXml/item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tableStyles" Target="tableStyles.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notesMaster" Target="notesMasters/notesMaster1.xml"/><Relationship Id="rId88" Type="http://schemas.openxmlformats.org/officeDocument/2006/relationships/font" Target="fonts/font4.fntdata"/><Relationship Id="rId111" Type="http://schemas.openxmlformats.org/officeDocument/2006/relationships/font" Target="fonts/font27.fntdata"/><Relationship Id="rId15" Type="http://schemas.openxmlformats.org/officeDocument/2006/relationships/slide" Target="slides/slide3.xml"/><Relationship Id="rId36" Type="http://schemas.openxmlformats.org/officeDocument/2006/relationships/slide" Target="slides/slide24.xml"/><Relationship Id="rId57" Type="http://schemas.openxmlformats.org/officeDocument/2006/relationships/slide" Target="slides/slide45.xml"/><Relationship Id="rId106" Type="http://schemas.openxmlformats.org/officeDocument/2006/relationships/font" Target="fonts/font2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ZLD (Carolina Diretto)" userId="db1c985d-b85d-43f9-800d-454eee2d2e71" providerId="ADAL" clId="{A44A8CB2-3621-405F-9120-6C89B9DF9FDD}"/>
    <pc:docChg chg="undo custSel modSld">
      <pc:chgData name="CZLD (Carolina Diretto)" userId="db1c985d-b85d-43f9-800d-454eee2d2e71" providerId="ADAL" clId="{A44A8CB2-3621-405F-9120-6C89B9DF9FDD}" dt="2026-09-07T12:26:19.088" v="78" actId="208"/>
      <pc:docMkLst>
        <pc:docMk/>
      </pc:docMkLst>
      <pc:sldChg chg="modSp mod">
        <pc:chgData name="CZLD (Carolina Diretto)" userId="db1c985d-b85d-43f9-800d-454eee2d2e71" providerId="ADAL" clId="{A44A8CB2-3621-405F-9120-6C89B9DF9FDD}" dt="2026-09-07T12:21:38.479" v="35" actId="207"/>
        <pc:sldMkLst>
          <pc:docMk/>
          <pc:sldMk cId="4003082747" sldId="258"/>
        </pc:sldMkLst>
        <pc:spChg chg="mod">
          <ac:chgData name="CZLD (Carolina Diretto)" userId="db1c985d-b85d-43f9-800d-454eee2d2e71" providerId="ADAL" clId="{A44A8CB2-3621-405F-9120-6C89B9DF9FDD}" dt="2026-09-07T12:21:19.990" v="32" actId="208"/>
          <ac:spMkLst>
            <pc:docMk/>
            <pc:sldMk cId="4003082747" sldId="258"/>
            <ac:spMk id="45" creationId="{415DDBD8-4591-871E-110A-0F87B99D10D0}"/>
          </ac:spMkLst>
        </pc:spChg>
        <pc:spChg chg="mod">
          <ac:chgData name="CZLD (Carolina Diretto)" userId="db1c985d-b85d-43f9-800d-454eee2d2e71" providerId="ADAL" clId="{A44A8CB2-3621-405F-9120-6C89B9DF9FDD}" dt="2026-09-07T12:21:38.479" v="35" actId="207"/>
          <ac:spMkLst>
            <pc:docMk/>
            <pc:sldMk cId="4003082747" sldId="258"/>
            <ac:spMk id="49" creationId="{5953E0AC-106A-17A0-F9BD-050006CB07CA}"/>
          </ac:spMkLst>
        </pc:spChg>
        <pc:spChg chg="mod">
          <ac:chgData name="CZLD (Carolina Diretto)" userId="db1c985d-b85d-43f9-800d-454eee2d2e71" providerId="ADAL" clId="{A44A8CB2-3621-405F-9120-6C89B9DF9FDD}" dt="2026-09-07T12:21:07.116" v="30" actId="207"/>
          <ac:spMkLst>
            <pc:docMk/>
            <pc:sldMk cId="4003082747" sldId="258"/>
            <ac:spMk id="50" creationId="{D77995CB-4BAD-BAC5-83CC-0190DF6F619E}"/>
          </ac:spMkLst>
        </pc:spChg>
        <pc:spChg chg="mod">
          <ac:chgData name="CZLD (Carolina Diretto)" userId="db1c985d-b85d-43f9-800d-454eee2d2e71" providerId="ADAL" clId="{A44A8CB2-3621-405F-9120-6C89B9DF9FDD}" dt="2026-09-07T12:21:28.025" v="33" actId="207"/>
          <ac:spMkLst>
            <pc:docMk/>
            <pc:sldMk cId="4003082747" sldId="258"/>
            <ac:spMk id="54" creationId="{1C561284-93FA-C9EC-5B29-F7A13C788872}"/>
          </ac:spMkLst>
        </pc:spChg>
        <pc:spChg chg="mod">
          <ac:chgData name="CZLD (Carolina Diretto)" userId="db1c985d-b85d-43f9-800d-454eee2d2e71" providerId="ADAL" clId="{A44A8CB2-3621-405F-9120-6C89B9DF9FDD}" dt="2026-09-07T12:21:35.292" v="34" actId="207"/>
          <ac:spMkLst>
            <pc:docMk/>
            <pc:sldMk cId="4003082747" sldId="258"/>
            <ac:spMk id="72" creationId="{3F9BC522-21EA-3761-F98E-A29502CFF370}"/>
          </ac:spMkLst>
        </pc:spChg>
      </pc:sldChg>
      <pc:sldChg chg="modSp mod">
        <pc:chgData name="CZLD (Carolina Diretto)" userId="db1c985d-b85d-43f9-800d-454eee2d2e71" providerId="ADAL" clId="{A44A8CB2-3621-405F-9120-6C89B9DF9FDD}" dt="2026-09-07T12:15:33.250" v="1" actId="207"/>
        <pc:sldMkLst>
          <pc:docMk/>
          <pc:sldMk cId="4255366908" sldId="2147483506"/>
        </pc:sldMkLst>
        <pc:spChg chg="mod">
          <ac:chgData name="CZLD (Carolina Diretto)" userId="db1c985d-b85d-43f9-800d-454eee2d2e71" providerId="ADAL" clId="{A44A8CB2-3621-405F-9120-6C89B9DF9FDD}" dt="2026-09-07T12:15:33.250" v="1" actId="207"/>
          <ac:spMkLst>
            <pc:docMk/>
            <pc:sldMk cId="4255366908" sldId="2147483506"/>
            <ac:spMk id="5" creationId="{0395493E-208C-3224-C576-352135128DC4}"/>
          </ac:spMkLst>
        </pc:spChg>
        <pc:spChg chg="mod">
          <ac:chgData name="CZLD (Carolina Diretto)" userId="db1c985d-b85d-43f9-800d-454eee2d2e71" providerId="ADAL" clId="{A44A8CB2-3621-405F-9120-6C89B9DF9FDD}" dt="2026-09-07T12:15:28.735" v="0" actId="207"/>
          <ac:spMkLst>
            <pc:docMk/>
            <pc:sldMk cId="4255366908" sldId="2147483506"/>
            <ac:spMk id="6" creationId="{832F09B8-1B98-F371-E7EF-7BF80016C9BC}"/>
          </ac:spMkLst>
        </pc:spChg>
      </pc:sldChg>
      <pc:sldChg chg="modSp mod">
        <pc:chgData name="CZLD (Carolina Diretto)" userId="db1c985d-b85d-43f9-800d-454eee2d2e71" providerId="ADAL" clId="{A44A8CB2-3621-405F-9120-6C89B9DF9FDD}" dt="2026-09-07T12:15:44.807" v="3" actId="207"/>
        <pc:sldMkLst>
          <pc:docMk/>
          <pc:sldMk cId="2450764459" sldId="2147483509"/>
        </pc:sldMkLst>
        <pc:graphicFrameChg chg="modGraphic">
          <ac:chgData name="CZLD (Carolina Diretto)" userId="db1c985d-b85d-43f9-800d-454eee2d2e71" providerId="ADAL" clId="{A44A8CB2-3621-405F-9120-6C89B9DF9FDD}" dt="2026-09-07T12:15:44.807" v="3" actId="207"/>
          <ac:graphicFrameMkLst>
            <pc:docMk/>
            <pc:sldMk cId="2450764459" sldId="2147483509"/>
            <ac:graphicFrameMk id="19" creationId="{D7825529-46C4-5CE2-21C1-45C29DB480BD}"/>
          </ac:graphicFrameMkLst>
        </pc:graphicFrameChg>
      </pc:sldChg>
      <pc:sldChg chg="modSp mod">
        <pc:chgData name="CZLD (Carolina Diretto)" userId="db1c985d-b85d-43f9-800d-454eee2d2e71" providerId="ADAL" clId="{A44A8CB2-3621-405F-9120-6C89B9DF9FDD}" dt="2026-09-07T12:16:35.508" v="8" actId="208"/>
        <pc:sldMkLst>
          <pc:docMk/>
          <pc:sldMk cId="3429017205" sldId="2147483512"/>
        </pc:sldMkLst>
        <pc:spChg chg="mod">
          <ac:chgData name="CZLD (Carolina Diretto)" userId="db1c985d-b85d-43f9-800d-454eee2d2e71" providerId="ADAL" clId="{A44A8CB2-3621-405F-9120-6C89B9DF9FDD}" dt="2026-09-07T12:16:17.245" v="6" actId="208"/>
          <ac:spMkLst>
            <pc:docMk/>
            <pc:sldMk cId="3429017205" sldId="2147483512"/>
            <ac:spMk id="11" creationId="{82D1238B-22C6-4D45-A459-1FC17A42D909}"/>
          </ac:spMkLst>
        </pc:spChg>
        <pc:spChg chg="mod">
          <ac:chgData name="CZLD (Carolina Diretto)" userId="db1c985d-b85d-43f9-800d-454eee2d2e71" providerId="ADAL" clId="{A44A8CB2-3621-405F-9120-6C89B9DF9FDD}" dt="2026-09-07T12:16:24.389" v="7" actId="208"/>
          <ac:spMkLst>
            <pc:docMk/>
            <pc:sldMk cId="3429017205" sldId="2147483512"/>
            <ac:spMk id="14" creationId="{44E73C88-3324-BD29-69EF-603B666DDE10}"/>
          </ac:spMkLst>
        </pc:spChg>
        <pc:spChg chg="mod">
          <ac:chgData name="CZLD (Carolina Diretto)" userId="db1c985d-b85d-43f9-800d-454eee2d2e71" providerId="ADAL" clId="{A44A8CB2-3621-405F-9120-6C89B9DF9FDD}" dt="2026-09-07T12:16:35.508" v="8" actId="208"/>
          <ac:spMkLst>
            <pc:docMk/>
            <pc:sldMk cId="3429017205" sldId="2147483512"/>
            <ac:spMk id="20" creationId="{7CF98875-F75E-1EC2-C28C-BBB94B4B46A5}"/>
          </ac:spMkLst>
        </pc:spChg>
      </pc:sldChg>
      <pc:sldChg chg="modSp mod">
        <pc:chgData name="CZLD (Carolina Diretto)" userId="db1c985d-b85d-43f9-800d-454eee2d2e71" providerId="ADAL" clId="{A44A8CB2-3621-405F-9120-6C89B9DF9FDD}" dt="2026-09-07T12:18:04.600" v="14" actId="403"/>
        <pc:sldMkLst>
          <pc:docMk/>
          <pc:sldMk cId="2528647260" sldId="2147483513"/>
        </pc:sldMkLst>
        <pc:spChg chg="mod">
          <ac:chgData name="CZLD (Carolina Diretto)" userId="db1c985d-b85d-43f9-800d-454eee2d2e71" providerId="ADAL" clId="{A44A8CB2-3621-405F-9120-6C89B9DF9FDD}" dt="2026-09-07T12:17:01.736" v="11" actId="403"/>
          <ac:spMkLst>
            <pc:docMk/>
            <pc:sldMk cId="2528647260" sldId="2147483513"/>
            <ac:spMk id="18" creationId="{8A048FC5-91F8-B2F3-C981-8DCDA7FAE6F2}"/>
          </ac:spMkLst>
        </pc:spChg>
        <pc:spChg chg="mod">
          <ac:chgData name="CZLD (Carolina Diretto)" userId="db1c985d-b85d-43f9-800d-454eee2d2e71" providerId="ADAL" clId="{A44A8CB2-3621-405F-9120-6C89B9DF9FDD}" dt="2026-09-07T12:18:04.600" v="14" actId="403"/>
          <ac:spMkLst>
            <pc:docMk/>
            <pc:sldMk cId="2528647260" sldId="2147483513"/>
            <ac:spMk id="68" creationId="{F577725A-1E5D-9486-A9C5-904A8B19BC5B}"/>
          </ac:spMkLst>
        </pc:spChg>
        <pc:spChg chg="mod">
          <ac:chgData name="CZLD (Carolina Diretto)" userId="db1c985d-b85d-43f9-800d-454eee2d2e71" providerId="ADAL" clId="{A44A8CB2-3621-405F-9120-6C89B9DF9FDD}" dt="2026-09-07T12:17:08.242" v="12" actId="207"/>
          <ac:spMkLst>
            <pc:docMk/>
            <pc:sldMk cId="2528647260" sldId="2147483513"/>
            <ac:spMk id="327" creationId="{D7BCD3E3-CE01-CEB0-6FAD-79419F0780D9}"/>
          </ac:spMkLst>
        </pc:spChg>
      </pc:sldChg>
      <pc:sldChg chg="modSp mod">
        <pc:chgData name="CZLD (Carolina Diretto)" userId="db1c985d-b85d-43f9-800d-454eee2d2e71" providerId="ADAL" clId="{A44A8CB2-3621-405F-9120-6C89B9DF9FDD}" dt="2026-09-07T12:18:21.034" v="17" actId="14100"/>
        <pc:sldMkLst>
          <pc:docMk/>
          <pc:sldMk cId="4126670366" sldId="2147483514"/>
        </pc:sldMkLst>
        <pc:spChg chg="mod">
          <ac:chgData name="CZLD (Carolina Diretto)" userId="db1c985d-b85d-43f9-800d-454eee2d2e71" providerId="ADAL" clId="{A44A8CB2-3621-405F-9120-6C89B9DF9FDD}" dt="2026-09-07T12:18:21.034" v="17" actId="14100"/>
          <ac:spMkLst>
            <pc:docMk/>
            <pc:sldMk cId="4126670366" sldId="2147483514"/>
            <ac:spMk id="76" creationId="{B0608C90-2DE1-BA7F-B494-0B1D23B28AF5}"/>
          </ac:spMkLst>
        </pc:spChg>
      </pc:sldChg>
      <pc:sldChg chg="modSp mod">
        <pc:chgData name="CZLD (Carolina Diretto)" userId="db1c985d-b85d-43f9-800d-454eee2d2e71" providerId="ADAL" clId="{A44A8CB2-3621-405F-9120-6C89B9DF9FDD}" dt="2026-09-07T12:18:48.325" v="18" actId="207"/>
        <pc:sldMkLst>
          <pc:docMk/>
          <pc:sldMk cId="3715052556" sldId="2147483516"/>
        </pc:sldMkLst>
        <pc:spChg chg="mod">
          <ac:chgData name="CZLD (Carolina Diretto)" userId="db1c985d-b85d-43f9-800d-454eee2d2e71" providerId="ADAL" clId="{A44A8CB2-3621-405F-9120-6C89B9DF9FDD}" dt="2026-09-07T12:18:48.325" v="18" actId="207"/>
          <ac:spMkLst>
            <pc:docMk/>
            <pc:sldMk cId="3715052556" sldId="2147483516"/>
            <ac:spMk id="345" creationId="{E1AEA148-8A75-9499-4923-6B21E1FCEB2B}"/>
          </ac:spMkLst>
        </pc:spChg>
      </pc:sldChg>
      <pc:sldChg chg="modSp mod">
        <pc:chgData name="CZLD (Carolina Diretto)" userId="db1c985d-b85d-43f9-800d-454eee2d2e71" providerId="ADAL" clId="{A44A8CB2-3621-405F-9120-6C89B9DF9FDD}" dt="2026-09-07T12:19:05.562" v="19" actId="207"/>
        <pc:sldMkLst>
          <pc:docMk/>
          <pc:sldMk cId="2741588793" sldId="2147483519"/>
        </pc:sldMkLst>
        <pc:spChg chg="mod">
          <ac:chgData name="CZLD (Carolina Diretto)" userId="db1c985d-b85d-43f9-800d-454eee2d2e71" providerId="ADAL" clId="{A44A8CB2-3621-405F-9120-6C89B9DF9FDD}" dt="2026-09-07T12:19:05.562" v="19" actId="207"/>
          <ac:spMkLst>
            <pc:docMk/>
            <pc:sldMk cId="2741588793" sldId="2147483519"/>
            <ac:spMk id="4" creationId="{213FB44A-3C9E-4A95-3631-97D1930EBB4B}"/>
          </ac:spMkLst>
        </pc:spChg>
        <pc:spChg chg="mod">
          <ac:chgData name="CZLD (Carolina Diretto)" userId="db1c985d-b85d-43f9-800d-454eee2d2e71" providerId="ADAL" clId="{A44A8CB2-3621-405F-9120-6C89B9DF9FDD}" dt="2026-09-07T12:19:05.562" v="19" actId="207"/>
          <ac:spMkLst>
            <pc:docMk/>
            <pc:sldMk cId="2741588793" sldId="2147483519"/>
            <ac:spMk id="6" creationId="{345AE3F3-9D92-9A0A-4546-BDF9A9088165}"/>
          </ac:spMkLst>
        </pc:spChg>
        <pc:spChg chg="mod">
          <ac:chgData name="CZLD (Carolina Diretto)" userId="db1c985d-b85d-43f9-800d-454eee2d2e71" providerId="ADAL" clId="{A44A8CB2-3621-405F-9120-6C89B9DF9FDD}" dt="2026-09-07T12:19:05.562" v="19" actId="207"/>
          <ac:spMkLst>
            <pc:docMk/>
            <pc:sldMk cId="2741588793" sldId="2147483519"/>
            <ac:spMk id="58" creationId="{38EAAD14-E2DC-F822-B5E9-AB5740EF808F}"/>
          </ac:spMkLst>
        </pc:spChg>
      </pc:sldChg>
      <pc:sldChg chg="modSp mod">
        <pc:chgData name="CZLD (Carolina Diretto)" userId="db1c985d-b85d-43f9-800d-454eee2d2e71" providerId="ADAL" clId="{A44A8CB2-3621-405F-9120-6C89B9DF9FDD}" dt="2026-09-07T12:20:23.132" v="28" actId="14100"/>
        <pc:sldMkLst>
          <pc:docMk/>
          <pc:sldMk cId="3636379201" sldId="2147483524"/>
        </pc:sldMkLst>
        <pc:spChg chg="mod">
          <ac:chgData name="CZLD (Carolina Diretto)" userId="db1c985d-b85d-43f9-800d-454eee2d2e71" providerId="ADAL" clId="{A44A8CB2-3621-405F-9120-6C89B9DF9FDD}" dt="2026-09-07T12:20:23.132" v="28" actId="14100"/>
          <ac:spMkLst>
            <pc:docMk/>
            <pc:sldMk cId="3636379201" sldId="2147483524"/>
            <ac:spMk id="20" creationId="{3D58B3E0-F93F-D3CC-2AF6-E89F21D799B3}"/>
          </ac:spMkLst>
        </pc:spChg>
      </pc:sldChg>
      <pc:sldChg chg="modSp mod">
        <pc:chgData name="CZLD (Carolina Diretto)" userId="db1c985d-b85d-43f9-800d-454eee2d2e71" providerId="ADAL" clId="{A44A8CB2-3621-405F-9120-6C89B9DF9FDD}" dt="2026-09-07T12:22:34.064" v="42" actId="113"/>
        <pc:sldMkLst>
          <pc:docMk/>
          <pc:sldMk cId="1346086875" sldId="2147483552"/>
        </pc:sldMkLst>
        <pc:spChg chg="mod">
          <ac:chgData name="CZLD (Carolina Diretto)" userId="db1c985d-b85d-43f9-800d-454eee2d2e71" providerId="ADAL" clId="{A44A8CB2-3621-405F-9120-6C89B9DF9FDD}" dt="2026-09-07T12:22:18.644" v="40" actId="207"/>
          <ac:spMkLst>
            <pc:docMk/>
            <pc:sldMk cId="1346086875" sldId="2147483552"/>
            <ac:spMk id="12" creationId="{3CC71090-360E-9E31-BD85-465A4F7F90BE}"/>
          </ac:spMkLst>
        </pc:spChg>
        <pc:spChg chg="mod">
          <ac:chgData name="CZLD (Carolina Diretto)" userId="db1c985d-b85d-43f9-800d-454eee2d2e71" providerId="ADAL" clId="{A44A8CB2-3621-405F-9120-6C89B9DF9FDD}" dt="2026-09-07T12:22:23.419" v="41" actId="207"/>
          <ac:spMkLst>
            <pc:docMk/>
            <pc:sldMk cId="1346086875" sldId="2147483552"/>
            <ac:spMk id="13" creationId="{6904F0F7-AF36-B344-1CEC-27376B92A8A4}"/>
          </ac:spMkLst>
        </pc:spChg>
        <pc:spChg chg="mod">
          <ac:chgData name="CZLD (Carolina Diretto)" userId="db1c985d-b85d-43f9-800d-454eee2d2e71" providerId="ADAL" clId="{A44A8CB2-3621-405F-9120-6C89B9DF9FDD}" dt="2026-09-07T12:22:23.419" v="41" actId="207"/>
          <ac:spMkLst>
            <pc:docMk/>
            <pc:sldMk cId="1346086875" sldId="2147483552"/>
            <ac:spMk id="14" creationId="{6184E440-86EE-C893-6810-6730029E3C3E}"/>
          </ac:spMkLst>
        </pc:spChg>
        <pc:spChg chg="mod">
          <ac:chgData name="CZLD (Carolina Diretto)" userId="db1c985d-b85d-43f9-800d-454eee2d2e71" providerId="ADAL" clId="{A44A8CB2-3621-405F-9120-6C89B9DF9FDD}" dt="2026-09-07T12:22:23.419" v="41" actId="207"/>
          <ac:spMkLst>
            <pc:docMk/>
            <pc:sldMk cId="1346086875" sldId="2147483552"/>
            <ac:spMk id="15" creationId="{DB9EB57F-3FF4-C4FA-2222-2B2D49F360AE}"/>
          </ac:spMkLst>
        </pc:spChg>
        <pc:graphicFrameChg chg="modGraphic">
          <ac:chgData name="CZLD (Carolina Diretto)" userId="db1c985d-b85d-43f9-800d-454eee2d2e71" providerId="ADAL" clId="{A44A8CB2-3621-405F-9120-6C89B9DF9FDD}" dt="2026-09-07T12:22:34.064" v="42" actId="113"/>
          <ac:graphicFrameMkLst>
            <pc:docMk/>
            <pc:sldMk cId="1346086875" sldId="2147483552"/>
            <ac:graphicFrameMk id="11" creationId="{3EA0158C-71C6-5BCA-3B32-A7570E595EB4}"/>
          </ac:graphicFrameMkLst>
        </pc:graphicFrameChg>
      </pc:sldChg>
      <pc:sldChg chg="modSp mod">
        <pc:chgData name="CZLD (Carolina Diretto)" userId="db1c985d-b85d-43f9-800d-454eee2d2e71" providerId="ADAL" clId="{A44A8CB2-3621-405F-9120-6C89B9DF9FDD}" dt="2026-09-07T12:22:55.124" v="46" actId="207"/>
        <pc:sldMkLst>
          <pc:docMk/>
          <pc:sldMk cId="3769692739" sldId="2147483554"/>
        </pc:sldMkLst>
        <pc:graphicFrameChg chg="modGraphic">
          <ac:chgData name="CZLD (Carolina Diretto)" userId="db1c985d-b85d-43f9-800d-454eee2d2e71" providerId="ADAL" clId="{A44A8CB2-3621-405F-9120-6C89B9DF9FDD}" dt="2026-09-07T12:22:55.124" v="46" actId="207"/>
          <ac:graphicFrameMkLst>
            <pc:docMk/>
            <pc:sldMk cId="3769692739" sldId="2147483554"/>
            <ac:graphicFrameMk id="7" creationId="{6F31B4A1-D289-6023-E287-6944B6D6696E}"/>
          </ac:graphicFrameMkLst>
        </pc:graphicFrameChg>
      </pc:sldChg>
      <pc:sldChg chg="modSp mod">
        <pc:chgData name="CZLD (Carolina Diretto)" userId="db1c985d-b85d-43f9-800d-454eee2d2e71" providerId="ADAL" clId="{A44A8CB2-3621-405F-9120-6C89B9DF9FDD}" dt="2026-09-07T12:23:10.225" v="48" actId="207"/>
        <pc:sldMkLst>
          <pc:docMk/>
          <pc:sldMk cId="4250508040" sldId="2147483555"/>
        </pc:sldMkLst>
        <pc:graphicFrameChg chg="modGraphic">
          <ac:chgData name="CZLD (Carolina Diretto)" userId="db1c985d-b85d-43f9-800d-454eee2d2e71" providerId="ADAL" clId="{A44A8CB2-3621-405F-9120-6C89B9DF9FDD}" dt="2026-09-07T12:23:10.225" v="48" actId="207"/>
          <ac:graphicFrameMkLst>
            <pc:docMk/>
            <pc:sldMk cId="4250508040" sldId="2147483555"/>
            <ac:graphicFrameMk id="16" creationId="{048FA368-2053-DB87-6033-D3B4490CA7CD}"/>
          </ac:graphicFrameMkLst>
        </pc:graphicFrameChg>
      </pc:sldChg>
      <pc:sldChg chg="modSp mod">
        <pc:chgData name="CZLD (Carolina Diretto)" userId="db1c985d-b85d-43f9-800d-454eee2d2e71" providerId="ADAL" clId="{A44A8CB2-3621-405F-9120-6C89B9DF9FDD}" dt="2026-09-07T12:26:19.088" v="78" actId="208"/>
        <pc:sldMkLst>
          <pc:docMk/>
          <pc:sldMk cId="3001018528" sldId="2147483562"/>
        </pc:sldMkLst>
        <pc:spChg chg="mod">
          <ac:chgData name="CZLD (Carolina Diretto)" userId="db1c985d-b85d-43f9-800d-454eee2d2e71" providerId="ADAL" clId="{A44A8CB2-3621-405F-9120-6C89B9DF9FDD}" dt="2026-09-07T12:25:20.478" v="66" actId="403"/>
          <ac:spMkLst>
            <pc:docMk/>
            <pc:sldMk cId="3001018528" sldId="2147483562"/>
            <ac:spMk id="2" creationId="{780C9927-39A2-2E57-FC01-3BE0F427A769}"/>
          </ac:spMkLst>
        </pc:spChg>
        <pc:spChg chg="mod">
          <ac:chgData name="CZLD (Carolina Diretto)" userId="db1c985d-b85d-43f9-800d-454eee2d2e71" providerId="ADAL" clId="{A44A8CB2-3621-405F-9120-6C89B9DF9FDD}" dt="2026-09-07T12:26:19.088" v="78" actId="208"/>
          <ac:spMkLst>
            <pc:docMk/>
            <pc:sldMk cId="3001018528" sldId="2147483562"/>
            <ac:spMk id="16" creationId="{DF6C995E-7ACC-1A2C-2339-52602845BEC1}"/>
          </ac:spMkLst>
        </pc:spChg>
        <pc:spChg chg="mod">
          <ac:chgData name="CZLD (Carolina Diretto)" userId="db1c985d-b85d-43f9-800d-454eee2d2e71" providerId="ADAL" clId="{A44A8CB2-3621-405F-9120-6C89B9DF9FDD}" dt="2026-09-07T12:25:26.079" v="67" actId="207"/>
          <ac:spMkLst>
            <pc:docMk/>
            <pc:sldMk cId="3001018528" sldId="2147483562"/>
            <ac:spMk id="19" creationId="{E0CC18A8-805A-F8E2-394F-775035058F44}"/>
          </ac:spMkLst>
        </pc:spChg>
        <pc:spChg chg="mod">
          <ac:chgData name="CZLD (Carolina Diretto)" userId="db1c985d-b85d-43f9-800d-454eee2d2e71" providerId="ADAL" clId="{A44A8CB2-3621-405F-9120-6C89B9DF9FDD}" dt="2026-09-07T12:26:00.016" v="75" actId="207"/>
          <ac:spMkLst>
            <pc:docMk/>
            <pc:sldMk cId="3001018528" sldId="2147483562"/>
            <ac:spMk id="20" creationId="{570A33D7-801E-A159-C3D8-A4ECD677CE38}"/>
          </ac:spMkLst>
        </pc:spChg>
        <pc:spChg chg="mod">
          <ac:chgData name="CZLD (Carolina Diretto)" userId="db1c985d-b85d-43f9-800d-454eee2d2e71" providerId="ADAL" clId="{A44A8CB2-3621-405F-9120-6C89B9DF9FDD}" dt="2026-09-07T12:25:47.319" v="71" actId="207"/>
          <ac:spMkLst>
            <pc:docMk/>
            <pc:sldMk cId="3001018528" sldId="2147483562"/>
            <ac:spMk id="22" creationId="{7D100FD8-5FF6-0967-CF9F-5AE3B67F47A8}"/>
          </ac:spMkLst>
        </pc:spChg>
        <pc:spChg chg="mod">
          <ac:chgData name="CZLD (Carolina Diretto)" userId="db1c985d-b85d-43f9-800d-454eee2d2e71" providerId="ADAL" clId="{A44A8CB2-3621-405F-9120-6C89B9DF9FDD}" dt="2026-09-07T12:25:50.112" v="72" actId="207"/>
          <ac:spMkLst>
            <pc:docMk/>
            <pc:sldMk cId="3001018528" sldId="2147483562"/>
            <ac:spMk id="23" creationId="{B3907F38-EDD3-7212-6E62-71B2007BA14F}"/>
          </ac:spMkLst>
        </pc:spChg>
        <pc:spChg chg="mod">
          <ac:chgData name="CZLD (Carolina Diretto)" userId="db1c985d-b85d-43f9-800d-454eee2d2e71" providerId="ADAL" clId="{A44A8CB2-3621-405F-9120-6C89B9DF9FDD}" dt="2026-09-07T12:25:54.466" v="74" actId="207"/>
          <ac:spMkLst>
            <pc:docMk/>
            <pc:sldMk cId="3001018528" sldId="2147483562"/>
            <ac:spMk id="24" creationId="{7DA55224-ABA2-DBC5-E166-47C71E330905}"/>
          </ac:spMkLst>
        </pc:spChg>
        <pc:spChg chg="mod">
          <ac:chgData name="CZLD (Carolina Diretto)" userId="db1c985d-b85d-43f9-800d-454eee2d2e71" providerId="ADAL" clId="{A44A8CB2-3621-405F-9120-6C89B9DF9FDD}" dt="2026-09-07T12:26:05.218" v="76" actId="207"/>
          <ac:spMkLst>
            <pc:docMk/>
            <pc:sldMk cId="3001018528" sldId="2147483562"/>
            <ac:spMk id="38" creationId="{28E876C4-7598-CFC5-F2D4-3A469E858C64}"/>
          </ac:spMkLst>
        </pc:spChg>
        <pc:picChg chg="mod">
          <ac:chgData name="CZLD (Carolina Diretto)" userId="db1c985d-b85d-43f9-800d-454eee2d2e71" providerId="ADAL" clId="{A44A8CB2-3621-405F-9120-6C89B9DF9FDD}" dt="2026-09-07T12:26:12.403" v="77" actId="208"/>
          <ac:picMkLst>
            <pc:docMk/>
            <pc:sldMk cId="3001018528" sldId="2147483562"/>
            <ac:picMk id="31" creationId="{0A10EC31-96EE-26F5-E0A1-DE8B58C83EFD}"/>
          </ac:picMkLst>
        </pc:picChg>
      </pc:sldChg>
      <pc:sldChg chg="modSp mod">
        <pc:chgData name="CZLD (Carolina Diretto)" userId="db1c985d-b85d-43f9-800d-454eee2d2e71" providerId="ADAL" clId="{A44A8CB2-3621-405F-9120-6C89B9DF9FDD}" dt="2026-09-07T12:19:59.945" v="26" actId="1076"/>
        <pc:sldMkLst>
          <pc:docMk/>
          <pc:sldMk cId="357383565" sldId="2147483566"/>
        </pc:sldMkLst>
        <pc:spChg chg="mod">
          <ac:chgData name="CZLD (Carolina Diretto)" userId="db1c985d-b85d-43f9-800d-454eee2d2e71" providerId="ADAL" clId="{A44A8CB2-3621-405F-9120-6C89B9DF9FDD}" dt="2026-09-07T12:19:41.475" v="24" actId="14100"/>
          <ac:spMkLst>
            <pc:docMk/>
            <pc:sldMk cId="357383565" sldId="2147483566"/>
            <ac:spMk id="194" creationId="{36447304-AF71-3004-BE1A-5A2546409D1C}"/>
          </ac:spMkLst>
        </pc:spChg>
        <pc:spChg chg="mod">
          <ac:chgData name="CZLD (Carolina Diretto)" userId="db1c985d-b85d-43f9-800d-454eee2d2e71" providerId="ADAL" clId="{A44A8CB2-3621-405F-9120-6C89B9DF9FDD}" dt="2026-09-07T12:19:33.627" v="21" actId="207"/>
          <ac:spMkLst>
            <pc:docMk/>
            <pc:sldMk cId="357383565" sldId="2147483566"/>
            <ac:spMk id="327" creationId="{23E965FD-96DE-4152-ABB1-9E261A493381}"/>
          </ac:spMkLst>
        </pc:spChg>
        <pc:spChg chg="mod">
          <ac:chgData name="CZLD (Carolina Diretto)" userId="db1c985d-b85d-43f9-800d-454eee2d2e71" providerId="ADAL" clId="{A44A8CB2-3621-405F-9120-6C89B9DF9FDD}" dt="2026-09-07T12:19:20.211" v="20" actId="207"/>
          <ac:spMkLst>
            <pc:docMk/>
            <pc:sldMk cId="357383565" sldId="2147483566"/>
            <ac:spMk id="329" creationId="{85782902-C15E-CA20-6DA0-B9DEE582D599}"/>
          </ac:spMkLst>
        </pc:spChg>
        <pc:spChg chg="mod">
          <ac:chgData name="CZLD (Carolina Diretto)" userId="db1c985d-b85d-43f9-800d-454eee2d2e71" providerId="ADAL" clId="{A44A8CB2-3621-405F-9120-6C89B9DF9FDD}" dt="2026-09-07T12:19:59.945" v="26" actId="1076"/>
          <ac:spMkLst>
            <pc:docMk/>
            <pc:sldMk cId="357383565" sldId="2147483566"/>
            <ac:spMk id="331" creationId="{08E315EA-5810-1EC0-9BF3-1E8D50684570}"/>
          </ac:spMkLst>
        </pc:spChg>
        <pc:cxnChg chg="mod">
          <ac:chgData name="CZLD (Carolina Diretto)" userId="db1c985d-b85d-43f9-800d-454eee2d2e71" providerId="ADAL" clId="{A44A8CB2-3621-405F-9120-6C89B9DF9FDD}" dt="2026-09-07T12:19:41.475" v="24" actId="14100"/>
          <ac:cxnSpMkLst>
            <pc:docMk/>
            <pc:sldMk cId="357383565" sldId="2147483566"/>
            <ac:cxnSpMk id="192" creationId="{7183839E-C55D-1CFD-5C6B-D8752572B688}"/>
          </ac:cxnSpMkLst>
        </pc:cxnChg>
      </pc:sldChg>
      <pc:sldChg chg="modSp mod">
        <pc:chgData name="CZLD (Carolina Diretto)" userId="db1c985d-b85d-43f9-800d-454eee2d2e71" providerId="ADAL" clId="{A44A8CB2-3621-405F-9120-6C89B9DF9FDD}" dt="2026-09-07T12:20:40.848" v="29" actId="207"/>
        <pc:sldMkLst>
          <pc:docMk/>
          <pc:sldMk cId="3550021448" sldId="2147483641"/>
        </pc:sldMkLst>
        <pc:spChg chg="mod">
          <ac:chgData name="CZLD (Carolina Diretto)" userId="db1c985d-b85d-43f9-800d-454eee2d2e71" providerId="ADAL" clId="{A44A8CB2-3621-405F-9120-6C89B9DF9FDD}" dt="2026-09-07T12:20:40.848" v="29" actId="207"/>
          <ac:spMkLst>
            <pc:docMk/>
            <pc:sldMk cId="3550021448" sldId="2147483641"/>
            <ac:spMk id="2" creationId="{15F8C72F-2FF2-735E-EC09-9BA6CA554018}"/>
          </ac:spMkLst>
        </pc:spChg>
      </pc:sldChg>
    </pc:docChg>
  </pc:docChgLst>
  <pc:docChgLst>
    <pc:chgData name="CDZR (Carla De Rosa)" userId="S::cdzr@novonordisk.com::a5038072-e74f-4c99-8de8-895a6e2ee5f1" providerId="AD" clId="Web-{E361B124-A51D-4A8E-407B-49E17F9A5058}"/>
    <pc:docChg chg="mod modSld">
      <pc:chgData name="CDZR (Carla De Rosa)" userId="S::cdzr@novonordisk.com::a5038072-e74f-4c99-8de8-895a6e2ee5f1" providerId="AD" clId="Web-{E361B124-A51D-4A8E-407B-49E17F9A5058}" dt="2026-09-07T12:57:49.269" v="19" actId="20577"/>
      <pc:docMkLst>
        <pc:docMk/>
      </pc:docMkLst>
      <pc:sldChg chg="modSp">
        <pc:chgData name="CDZR (Carla De Rosa)" userId="S::cdzr@novonordisk.com::a5038072-e74f-4c99-8de8-895a6e2ee5f1" providerId="AD" clId="Web-{E361B124-A51D-4A8E-407B-49E17F9A5058}" dt="2026-09-07T12:53:47.449" v="7" actId="20577"/>
        <pc:sldMkLst>
          <pc:docMk/>
          <pc:sldMk cId="1580285029" sldId="2147483505"/>
        </pc:sldMkLst>
        <pc:spChg chg="mod">
          <ac:chgData name="CDZR (Carla De Rosa)" userId="S::cdzr@novonordisk.com::a5038072-e74f-4c99-8de8-895a6e2ee5f1" providerId="AD" clId="Web-{E361B124-A51D-4A8E-407B-49E17F9A5058}" dt="2026-09-07T12:53:47.449" v="7" actId="20577"/>
          <ac:spMkLst>
            <pc:docMk/>
            <pc:sldMk cId="1580285029" sldId="2147483505"/>
            <ac:spMk id="7" creationId="{87804FE1-3406-E20A-E1A7-E66E13B15C25}"/>
          </ac:spMkLst>
        </pc:spChg>
      </pc:sldChg>
      <pc:sldChg chg="modSp">
        <pc:chgData name="CDZR (Carla De Rosa)" userId="S::cdzr@novonordisk.com::a5038072-e74f-4c99-8de8-895a6e2ee5f1" providerId="AD" clId="Web-{E361B124-A51D-4A8E-407B-49E17F9A5058}" dt="2026-09-07T12:52:53.712" v="2" actId="20577"/>
        <pc:sldMkLst>
          <pc:docMk/>
          <pc:sldMk cId="632307493" sldId="2147483515"/>
        </pc:sldMkLst>
        <pc:spChg chg="mod">
          <ac:chgData name="CDZR (Carla De Rosa)" userId="S::cdzr@novonordisk.com::a5038072-e74f-4c99-8de8-895a6e2ee5f1" providerId="AD" clId="Web-{E361B124-A51D-4A8E-407B-49E17F9A5058}" dt="2026-09-07T12:52:53.712" v="2" actId="20577"/>
          <ac:spMkLst>
            <pc:docMk/>
            <pc:sldMk cId="632307493" sldId="2147483515"/>
            <ac:spMk id="13" creationId="{C6669F10-7E01-D836-3E9B-F88DA3E091C4}"/>
          </ac:spMkLst>
        </pc:spChg>
      </pc:sldChg>
      <pc:sldChg chg="modSp">
        <pc:chgData name="CDZR (Carla De Rosa)" userId="S::cdzr@novonordisk.com::a5038072-e74f-4c99-8de8-895a6e2ee5f1" providerId="AD" clId="Web-{E361B124-A51D-4A8E-407B-49E17F9A5058}" dt="2026-09-07T12:57:19.377" v="17" actId="20577"/>
        <pc:sldMkLst>
          <pc:docMk/>
          <pc:sldMk cId="1822630064" sldId="2147483635"/>
        </pc:sldMkLst>
        <pc:spChg chg="mod">
          <ac:chgData name="CDZR (Carla De Rosa)" userId="S::cdzr@novonordisk.com::a5038072-e74f-4c99-8de8-895a6e2ee5f1" providerId="AD" clId="Web-{E361B124-A51D-4A8E-407B-49E17F9A5058}" dt="2026-09-07T12:56:53.205" v="10" actId="20577"/>
          <ac:spMkLst>
            <pc:docMk/>
            <pc:sldMk cId="1822630064" sldId="2147483635"/>
            <ac:spMk id="332" creationId="{5C37ADFB-244E-886F-FDDE-4C9042A99C7D}"/>
          </ac:spMkLst>
        </pc:spChg>
        <pc:spChg chg="mod">
          <ac:chgData name="CDZR (Carla De Rosa)" userId="S::cdzr@novonordisk.com::a5038072-e74f-4c99-8de8-895a6e2ee5f1" providerId="AD" clId="Web-{E361B124-A51D-4A8E-407B-49E17F9A5058}" dt="2026-09-07T12:57:11.846" v="14" actId="20577"/>
          <ac:spMkLst>
            <pc:docMk/>
            <pc:sldMk cId="1822630064" sldId="2147483635"/>
            <ac:spMk id="335" creationId="{81E6A989-FE96-2536-1164-B4F4DF781999}"/>
          </ac:spMkLst>
        </pc:spChg>
        <pc:spChg chg="mod">
          <ac:chgData name="CDZR (Carla De Rosa)" userId="S::cdzr@novonordisk.com::a5038072-e74f-4c99-8de8-895a6e2ee5f1" providerId="AD" clId="Web-{E361B124-A51D-4A8E-407B-49E17F9A5058}" dt="2026-09-07T12:57:19.377" v="17" actId="20577"/>
          <ac:spMkLst>
            <pc:docMk/>
            <pc:sldMk cId="1822630064" sldId="2147483635"/>
            <ac:spMk id="337" creationId="{99062841-8EB6-5A13-B547-94DC2DBCFCBC}"/>
          </ac:spMkLst>
        </pc:spChg>
      </pc:sldChg>
      <pc:sldChg chg="modSp">
        <pc:chgData name="CDZR (Carla De Rosa)" userId="S::cdzr@novonordisk.com::a5038072-e74f-4c99-8de8-895a6e2ee5f1" providerId="AD" clId="Web-{E361B124-A51D-4A8E-407B-49E17F9A5058}" dt="2026-09-07T12:57:49.269" v="19" actId="20577"/>
        <pc:sldMkLst>
          <pc:docMk/>
          <pc:sldMk cId="208517378" sldId="2147483637"/>
        </pc:sldMkLst>
        <pc:spChg chg="mod">
          <ac:chgData name="CDZR (Carla De Rosa)" userId="S::cdzr@novonordisk.com::a5038072-e74f-4c99-8de8-895a6e2ee5f1" providerId="AD" clId="Web-{E361B124-A51D-4A8E-407B-49E17F9A5058}" dt="2026-09-07T12:57:49.269" v="19" actId="20577"/>
          <ac:spMkLst>
            <pc:docMk/>
            <pc:sldMk cId="208517378" sldId="2147483637"/>
            <ac:spMk id="592" creationId="{B0C6472F-A23D-D230-A28B-0475A0B0A6E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Foglio_di_lavoro_di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oglio_di_lavoro_di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oglio_di_lavoro_di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Foglio_di_lavoro_di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Foglio_di_lavoro_di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Foglio_di_lavoro_di_Microsoft_Excel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Foglio_di_lavoro_di_Microsoft_Excel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Foglio_di_lavoro_di_Microsoft_Excel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Foglio_di_lavoro_di_Microsoft_Excel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Foglio_di_lavoro_di_Microsoft_Excel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Foglio_di_lavoro_di_Microsoft_Excel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Foglio_di_lavoro_di_Microsoft_Excel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Foglio_di_lavoro_di_Microsoft_Excel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Foglio_di_lavoro_di_Microsoft_Excel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Foglio_di_lavoro_di_Microsoft_Excel14.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1.xml"/></Relationships>
</file>

<file path=ppt/charts/_rels/chart18.xml.rels><?xml version="1.0" encoding="UTF-8" standalone="yes"?>
<Relationships xmlns="http://schemas.openxmlformats.org/package/2006/relationships"><Relationship Id="rId3" Type="http://schemas.openxmlformats.org/officeDocument/2006/relationships/package" Target="../embeddings/Foglio_di_lavoro_di_Microsoft_Excel15.xlsx"/><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package" Target="../embeddings/Foglio_di_lavoro_di_Microsoft_Excel16.xlsx"/><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3" Type="http://schemas.openxmlformats.org/officeDocument/2006/relationships/package" Target="../embeddings/Foglio_di_lavoro_di_Microsoft_Excel17.xlsx"/><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package" Target="../embeddings/Foglio_di_lavoro_di_Microsoft_Excel18.xlsx"/><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3" Type="http://schemas.openxmlformats.org/officeDocument/2006/relationships/package" Target="../embeddings/Foglio_di_lavoro_di_Microsoft_Excel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58</c:v>
                </c:pt>
                <c:pt idx="1">
                  <c:v>55.1</c:v>
                </c:pt>
                <c:pt idx="2">
                  <c:v>54.8</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39026037136822"/>
          <c:y val="0.11471038970975213"/>
          <c:w val="0.6266215120755908"/>
          <c:h val="0.74691702931227566"/>
        </c:manualLayout>
      </c:layout>
      <c:barChart>
        <c:barDir val="col"/>
        <c:grouping val="clustered"/>
        <c:varyColors val="0"/>
        <c:ser>
          <c:idx val="1"/>
          <c:order val="0"/>
          <c:tx>
            <c:strRef>
              <c:f>Sheet1!$C$1</c:f>
              <c:strCache>
                <c:ptCount val="1"/>
                <c:pt idx="0">
                  <c:v>Series 2</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65</c:v>
                </c:pt>
              </c:numCache>
            </c:numRef>
          </c:val>
          <c:extLst>
            <c:ext xmlns:c16="http://schemas.microsoft.com/office/drawing/2014/chart" uri="{C3380CC4-5D6E-409C-BE32-E72D297353CC}">
              <c16:uniqueId val="{00000001-4588-44CB-B328-0E3A31776767}"/>
            </c:ext>
          </c:extLst>
        </c:ser>
        <c:ser>
          <c:idx val="2"/>
          <c:order val="1"/>
          <c:tx>
            <c:strRef>
              <c:f>Sheet1!$D$1</c:f>
              <c:strCache>
                <c:ptCount val="1"/>
                <c:pt idx="0">
                  <c:v>Series 3</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56</c:v>
                </c:pt>
              </c:numCache>
            </c:numRef>
          </c:val>
          <c:extLst>
            <c:ext xmlns:c16="http://schemas.microsoft.com/office/drawing/2014/chart" uri="{C3380CC4-5D6E-409C-BE32-E72D297353CC}">
              <c16:uniqueId val="{00000002-4588-44CB-B328-0E3A31776767}"/>
            </c:ext>
          </c:extLst>
        </c:ser>
        <c:ser>
          <c:idx val="3"/>
          <c:order val="2"/>
          <c:tx>
            <c:strRef>
              <c:f>Sheet1!$E$1</c:f>
              <c:strCache>
                <c:ptCount val="1"/>
                <c:pt idx="0">
                  <c:v>Series 4</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53.5</c:v>
                </c:pt>
              </c:numCache>
            </c:numRef>
          </c:val>
          <c:extLst>
            <c:ext xmlns:c16="http://schemas.microsoft.com/office/drawing/2014/chart" uri="{C3380CC4-5D6E-409C-BE32-E72D297353CC}">
              <c16:uniqueId val="{00000003-4588-44CB-B328-0E3A31776767}"/>
            </c:ext>
          </c:extLst>
        </c:ser>
        <c:dLbls>
          <c:showLegendKey val="0"/>
          <c:showVal val="0"/>
          <c:showCatName val="0"/>
          <c:showSerName val="0"/>
          <c:showPercent val="0"/>
          <c:showBubbleSize val="0"/>
        </c:dLbls>
        <c:gapWidth val="219"/>
        <c:overlap val="-27"/>
        <c:axId val="1676561616"/>
        <c:axId val="1676564016"/>
      </c:barChart>
      <c:catAx>
        <c:axId val="1676561616"/>
        <c:scaling>
          <c:orientation val="minMax"/>
        </c:scaling>
        <c:delete val="1"/>
        <c:axPos val="b"/>
        <c:numFmt formatCode="General" sourceLinked="1"/>
        <c:majorTickMark val="none"/>
        <c:minorTickMark val="none"/>
        <c:tickLblPos val="nextTo"/>
        <c:crossAx val="1676564016"/>
        <c:crosses val="autoZero"/>
        <c:auto val="1"/>
        <c:lblAlgn val="ctr"/>
        <c:lblOffset val="100"/>
        <c:noMultiLvlLbl val="0"/>
      </c:catAx>
      <c:valAx>
        <c:axId val="167656401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656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39026037136822"/>
          <c:y val="0.11471038970975213"/>
          <c:w val="0.6266215120755908"/>
          <c:h val="0.74691702931227566"/>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70</c:v>
                </c:pt>
              </c:numCache>
            </c:numRef>
          </c:val>
          <c:extLst>
            <c:ext xmlns:c16="http://schemas.microsoft.com/office/drawing/2014/chart" uri="{C3380CC4-5D6E-409C-BE32-E72D297353CC}">
              <c16:uniqueId val="{00000000-4588-44CB-B328-0E3A31776767}"/>
            </c:ext>
          </c:extLst>
        </c:ser>
        <c:ser>
          <c:idx val="1"/>
          <c:order val="1"/>
          <c:tx>
            <c:strRef>
              <c:f>Sheet1!$C$1</c:f>
              <c:strCache>
                <c:ptCount val="1"/>
                <c:pt idx="0">
                  <c:v>Series 2</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58</c:v>
                </c:pt>
              </c:numCache>
            </c:numRef>
          </c:val>
          <c:extLst>
            <c:ext xmlns:c16="http://schemas.microsoft.com/office/drawing/2014/chart" uri="{C3380CC4-5D6E-409C-BE32-E72D297353CC}">
              <c16:uniqueId val="{00000001-4588-44CB-B328-0E3A31776767}"/>
            </c:ext>
          </c:extLst>
        </c:ser>
        <c:ser>
          <c:idx val="2"/>
          <c:order val="2"/>
          <c:tx>
            <c:strRef>
              <c:f>Sheet1!$D$1</c:f>
              <c:strCache>
                <c:ptCount val="1"/>
                <c:pt idx="0">
                  <c:v>Series 3</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55.1</c:v>
                </c:pt>
              </c:numCache>
            </c:numRef>
          </c:val>
          <c:extLst>
            <c:ext xmlns:c16="http://schemas.microsoft.com/office/drawing/2014/chart" uri="{C3380CC4-5D6E-409C-BE32-E72D297353CC}">
              <c16:uniqueId val="{00000002-4588-44CB-B328-0E3A31776767}"/>
            </c:ext>
          </c:extLst>
        </c:ser>
        <c:ser>
          <c:idx val="3"/>
          <c:order val="3"/>
          <c:tx>
            <c:strRef>
              <c:f>Sheet1!$E$1</c:f>
              <c:strCache>
                <c:ptCount val="1"/>
                <c:pt idx="0">
                  <c:v>Series 4</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54.8</c:v>
                </c:pt>
              </c:numCache>
            </c:numRef>
          </c:val>
          <c:extLst>
            <c:ext xmlns:c16="http://schemas.microsoft.com/office/drawing/2014/chart" uri="{C3380CC4-5D6E-409C-BE32-E72D297353CC}">
              <c16:uniqueId val="{00000003-4588-44CB-B328-0E3A31776767}"/>
            </c:ext>
          </c:extLst>
        </c:ser>
        <c:dLbls>
          <c:showLegendKey val="0"/>
          <c:showVal val="0"/>
          <c:showCatName val="0"/>
          <c:showSerName val="0"/>
          <c:showPercent val="0"/>
          <c:showBubbleSize val="0"/>
        </c:dLbls>
        <c:gapWidth val="219"/>
        <c:overlap val="-27"/>
        <c:axId val="1676561616"/>
        <c:axId val="1676564016"/>
      </c:barChart>
      <c:catAx>
        <c:axId val="1676561616"/>
        <c:scaling>
          <c:orientation val="minMax"/>
        </c:scaling>
        <c:delete val="1"/>
        <c:axPos val="b"/>
        <c:numFmt formatCode="General" sourceLinked="1"/>
        <c:majorTickMark val="none"/>
        <c:minorTickMark val="none"/>
        <c:tickLblPos val="nextTo"/>
        <c:crossAx val="1676564016"/>
        <c:crosses val="autoZero"/>
        <c:auto val="1"/>
        <c:lblAlgn val="ctr"/>
        <c:lblOffset val="100"/>
        <c:noMultiLvlLbl val="0"/>
      </c:catAx>
      <c:valAx>
        <c:axId val="167656401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656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26831538854372"/>
          <c:y val="0.25368596175917252"/>
          <c:w val="0.65283814048004085"/>
          <c:h val="0.6608379628003346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3"/>
                <c:pt idx="0">
                  <c:v>Category 1</c:v>
                </c:pt>
                <c:pt idx="1">
                  <c:v>Category 2</c:v>
                </c:pt>
                <c:pt idx="2">
                  <c:v>Category 3</c:v>
                </c:pt>
              </c:strCache>
            </c:strRef>
          </c:cat>
          <c:val>
            <c:numRef>
              <c:f>Sheet1!$B$2:$B$5</c:f>
              <c:numCache>
                <c:formatCode>General</c:formatCode>
                <c:ptCount val="4"/>
                <c:pt idx="0">
                  <c:v>51.3</c:v>
                </c:pt>
                <c:pt idx="1">
                  <c:v>48.8</c:v>
                </c:pt>
                <c:pt idx="2">
                  <c:v>47.4</c:v>
                </c:pt>
                <c:pt idx="3">
                  <c:v>60</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6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26831538854372"/>
          <c:y val="0.25368596175917252"/>
          <c:w val="0.65283814048004085"/>
          <c:h val="0.6608379628003346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3"/>
                <c:pt idx="0">
                  <c:v>Category 1</c:v>
                </c:pt>
                <c:pt idx="1">
                  <c:v>Category 2</c:v>
                </c:pt>
                <c:pt idx="2">
                  <c:v>Category 3</c:v>
                </c:pt>
              </c:strCache>
            </c:strRef>
          </c:cat>
          <c:val>
            <c:numRef>
              <c:f>Sheet1!$B$2:$B$5</c:f>
              <c:numCache>
                <c:formatCode>General</c:formatCode>
                <c:ptCount val="4"/>
                <c:pt idx="0">
                  <c:v>45.8</c:v>
                </c:pt>
                <c:pt idx="1">
                  <c:v>48</c:v>
                </c:pt>
                <c:pt idx="2">
                  <c:v>49</c:v>
                </c:pt>
                <c:pt idx="3">
                  <c:v>60</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6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58</c:v>
                </c:pt>
                <c:pt idx="1">
                  <c:v>55.1</c:v>
                </c:pt>
                <c:pt idx="2">
                  <c:v>54.8</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39026037136822"/>
          <c:y val="0.11471038970975213"/>
          <c:w val="0.6266215120755908"/>
          <c:h val="0.74691702931227566"/>
        </c:manualLayout>
      </c:layout>
      <c:barChart>
        <c:barDir val="col"/>
        <c:grouping val="clustered"/>
        <c:varyColors val="0"/>
        <c:ser>
          <c:idx val="1"/>
          <c:order val="0"/>
          <c:tx>
            <c:strRef>
              <c:f>Sheet1!$C$1</c:f>
              <c:strCache>
                <c:ptCount val="1"/>
                <c:pt idx="0">
                  <c:v>Series 2</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65</c:v>
                </c:pt>
              </c:numCache>
            </c:numRef>
          </c:val>
          <c:extLst>
            <c:ext xmlns:c16="http://schemas.microsoft.com/office/drawing/2014/chart" uri="{C3380CC4-5D6E-409C-BE32-E72D297353CC}">
              <c16:uniqueId val="{00000001-4588-44CB-B328-0E3A31776767}"/>
            </c:ext>
          </c:extLst>
        </c:ser>
        <c:ser>
          <c:idx val="2"/>
          <c:order val="1"/>
          <c:tx>
            <c:strRef>
              <c:f>Sheet1!$D$1</c:f>
              <c:strCache>
                <c:ptCount val="1"/>
                <c:pt idx="0">
                  <c:v>Series 3</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56</c:v>
                </c:pt>
              </c:numCache>
            </c:numRef>
          </c:val>
          <c:extLst>
            <c:ext xmlns:c16="http://schemas.microsoft.com/office/drawing/2014/chart" uri="{C3380CC4-5D6E-409C-BE32-E72D297353CC}">
              <c16:uniqueId val="{00000002-4588-44CB-B328-0E3A31776767}"/>
            </c:ext>
          </c:extLst>
        </c:ser>
        <c:ser>
          <c:idx val="3"/>
          <c:order val="2"/>
          <c:tx>
            <c:strRef>
              <c:f>Sheet1!$E$1</c:f>
              <c:strCache>
                <c:ptCount val="1"/>
                <c:pt idx="0">
                  <c:v>Series 4</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53.5</c:v>
                </c:pt>
              </c:numCache>
            </c:numRef>
          </c:val>
          <c:extLst>
            <c:ext xmlns:c16="http://schemas.microsoft.com/office/drawing/2014/chart" uri="{C3380CC4-5D6E-409C-BE32-E72D297353CC}">
              <c16:uniqueId val="{00000003-4588-44CB-B328-0E3A31776767}"/>
            </c:ext>
          </c:extLst>
        </c:ser>
        <c:dLbls>
          <c:showLegendKey val="0"/>
          <c:showVal val="0"/>
          <c:showCatName val="0"/>
          <c:showSerName val="0"/>
          <c:showPercent val="0"/>
          <c:showBubbleSize val="0"/>
        </c:dLbls>
        <c:gapWidth val="219"/>
        <c:overlap val="-27"/>
        <c:axId val="1676561616"/>
        <c:axId val="1676564016"/>
      </c:barChart>
      <c:catAx>
        <c:axId val="1676561616"/>
        <c:scaling>
          <c:orientation val="minMax"/>
        </c:scaling>
        <c:delete val="1"/>
        <c:axPos val="b"/>
        <c:numFmt formatCode="General" sourceLinked="1"/>
        <c:majorTickMark val="none"/>
        <c:minorTickMark val="none"/>
        <c:tickLblPos val="nextTo"/>
        <c:crossAx val="1676564016"/>
        <c:crosses val="autoZero"/>
        <c:auto val="1"/>
        <c:lblAlgn val="ctr"/>
        <c:lblOffset val="100"/>
        <c:noMultiLvlLbl val="0"/>
      </c:catAx>
      <c:valAx>
        <c:axId val="167656401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656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39026037136822"/>
          <c:y val="0.11471038970975213"/>
          <c:w val="0.6266215120755908"/>
          <c:h val="0.74691702931227566"/>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70</c:v>
                </c:pt>
              </c:numCache>
            </c:numRef>
          </c:val>
          <c:extLst>
            <c:ext xmlns:c16="http://schemas.microsoft.com/office/drawing/2014/chart" uri="{C3380CC4-5D6E-409C-BE32-E72D297353CC}">
              <c16:uniqueId val="{00000000-4588-44CB-B328-0E3A31776767}"/>
            </c:ext>
          </c:extLst>
        </c:ser>
        <c:ser>
          <c:idx val="1"/>
          <c:order val="1"/>
          <c:tx>
            <c:strRef>
              <c:f>Sheet1!$C$1</c:f>
              <c:strCache>
                <c:ptCount val="1"/>
                <c:pt idx="0">
                  <c:v>Series 2</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58</c:v>
                </c:pt>
              </c:numCache>
            </c:numRef>
          </c:val>
          <c:extLst>
            <c:ext xmlns:c16="http://schemas.microsoft.com/office/drawing/2014/chart" uri="{C3380CC4-5D6E-409C-BE32-E72D297353CC}">
              <c16:uniqueId val="{00000001-4588-44CB-B328-0E3A31776767}"/>
            </c:ext>
          </c:extLst>
        </c:ser>
        <c:ser>
          <c:idx val="2"/>
          <c:order val="2"/>
          <c:tx>
            <c:strRef>
              <c:f>Sheet1!$D$1</c:f>
              <c:strCache>
                <c:ptCount val="1"/>
                <c:pt idx="0">
                  <c:v>Series 3</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55.1</c:v>
                </c:pt>
              </c:numCache>
            </c:numRef>
          </c:val>
          <c:extLst>
            <c:ext xmlns:c16="http://schemas.microsoft.com/office/drawing/2014/chart" uri="{C3380CC4-5D6E-409C-BE32-E72D297353CC}">
              <c16:uniqueId val="{00000002-4588-44CB-B328-0E3A31776767}"/>
            </c:ext>
          </c:extLst>
        </c:ser>
        <c:ser>
          <c:idx val="3"/>
          <c:order val="3"/>
          <c:tx>
            <c:strRef>
              <c:f>Sheet1!$E$1</c:f>
              <c:strCache>
                <c:ptCount val="1"/>
                <c:pt idx="0">
                  <c:v>Series 4</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54.8</c:v>
                </c:pt>
              </c:numCache>
            </c:numRef>
          </c:val>
          <c:extLst>
            <c:ext xmlns:c16="http://schemas.microsoft.com/office/drawing/2014/chart" uri="{C3380CC4-5D6E-409C-BE32-E72D297353CC}">
              <c16:uniqueId val="{00000003-4588-44CB-B328-0E3A31776767}"/>
            </c:ext>
          </c:extLst>
        </c:ser>
        <c:dLbls>
          <c:showLegendKey val="0"/>
          <c:showVal val="0"/>
          <c:showCatName val="0"/>
          <c:showSerName val="0"/>
          <c:showPercent val="0"/>
          <c:showBubbleSize val="0"/>
        </c:dLbls>
        <c:gapWidth val="219"/>
        <c:overlap val="-27"/>
        <c:axId val="1676561616"/>
        <c:axId val="1676564016"/>
      </c:barChart>
      <c:catAx>
        <c:axId val="1676561616"/>
        <c:scaling>
          <c:orientation val="minMax"/>
        </c:scaling>
        <c:delete val="1"/>
        <c:axPos val="b"/>
        <c:numFmt formatCode="General" sourceLinked="1"/>
        <c:majorTickMark val="none"/>
        <c:minorTickMark val="none"/>
        <c:tickLblPos val="nextTo"/>
        <c:crossAx val="1676564016"/>
        <c:crosses val="autoZero"/>
        <c:auto val="1"/>
        <c:lblAlgn val="ctr"/>
        <c:lblOffset val="100"/>
        <c:noMultiLvlLbl val="0"/>
      </c:catAx>
      <c:valAx>
        <c:axId val="167656401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656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26831538854372"/>
          <c:y val="0.25368596175917252"/>
          <c:w val="0.65283814048004085"/>
          <c:h val="0.6608379628003346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3"/>
                <c:pt idx="0">
                  <c:v>Category 1</c:v>
                </c:pt>
                <c:pt idx="1">
                  <c:v>Category 2</c:v>
                </c:pt>
                <c:pt idx="2">
                  <c:v>Category 3</c:v>
                </c:pt>
              </c:strCache>
            </c:strRef>
          </c:cat>
          <c:val>
            <c:numRef>
              <c:f>Sheet1!$B$2:$B$5</c:f>
              <c:numCache>
                <c:formatCode>General</c:formatCode>
                <c:ptCount val="4"/>
                <c:pt idx="0">
                  <c:v>51.3</c:v>
                </c:pt>
                <c:pt idx="1">
                  <c:v>48.8</c:v>
                </c:pt>
                <c:pt idx="2">
                  <c:v>47.4</c:v>
                </c:pt>
                <c:pt idx="3">
                  <c:v>60</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6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26831538854372"/>
          <c:y val="0.25368596175917252"/>
          <c:w val="0.65283814048004085"/>
          <c:h val="0.6608379628003346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3"/>
                <c:pt idx="0">
                  <c:v>Category 1</c:v>
                </c:pt>
                <c:pt idx="1">
                  <c:v>Category 2</c:v>
                </c:pt>
                <c:pt idx="2">
                  <c:v>Category 3</c:v>
                </c:pt>
              </c:strCache>
            </c:strRef>
          </c:cat>
          <c:val>
            <c:numRef>
              <c:f>Sheet1!$B$2:$B$5</c:f>
              <c:numCache>
                <c:formatCode>General</c:formatCode>
                <c:ptCount val="4"/>
                <c:pt idx="0">
                  <c:v>45.8</c:v>
                </c:pt>
                <c:pt idx="1">
                  <c:v>48</c:v>
                </c:pt>
                <c:pt idx="2">
                  <c:v>49</c:v>
                </c:pt>
                <c:pt idx="3">
                  <c:v>60</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6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58</c:v>
                </c:pt>
                <c:pt idx="1">
                  <c:v>55.1</c:v>
                </c:pt>
                <c:pt idx="2">
                  <c:v>54.8</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39026037136822"/>
          <c:y val="0.11471038970975213"/>
          <c:w val="0.6266215120755908"/>
          <c:h val="0.74691702931227566"/>
        </c:manualLayout>
      </c:layout>
      <c:barChart>
        <c:barDir val="col"/>
        <c:grouping val="clustered"/>
        <c:varyColors val="0"/>
        <c:ser>
          <c:idx val="1"/>
          <c:order val="0"/>
          <c:tx>
            <c:strRef>
              <c:f>Sheet1!$C$1</c:f>
              <c:strCache>
                <c:ptCount val="1"/>
                <c:pt idx="0">
                  <c:v>Series 2</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65</c:v>
                </c:pt>
              </c:numCache>
            </c:numRef>
          </c:val>
          <c:extLst>
            <c:ext xmlns:c16="http://schemas.microsoft.com/office/drawing/2014/chart" uri="{C3380CC4-5D6E-409C-BE32-E72D297353CC}">
              <c16:uniqueId val="{00000001-4588-44CB-B328-0E3A31776767}"/>
            </c:ext>
          </c:extLst>
        </c:ser>
        <c:ser>
          <c:idx val="2"/>
          <c:order val="1"/>
          <c:tx>
            <c:strRef>
              <c:f>Sheet1!$D$1</c:f>
              <c:strCache>
                <c:ptCount val="1"/>
                <c:pt idx="0">
                  <c:v>Series 3</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56</c:v>
                </c:pt>
              </c:numCache>
            </c:numRef>
          </c:val>
          <c:extLst>
            <c:ext xmlns:c16="http://schemas.microsoft.com/office/drawing/2014/chart" uri="{C3380CC4-5D6E-409C-BE32-E72D297353CC}">
              <c16:uniqueId val="{00000002-4588-44CB-B328-0E3A31776767}"/>
            </c:ext>
          </c:extLst>
        </c:ser>
        <c:ser>
          <c:idx val="3"/>
          <c:order val="2"/>
          <c:tx>
            <c:strRef>
              <c:f>Sheet1!$E$1</c:f>
              <c:strCache>
                <c:ptCount val="1"/>
                <c:pt idx="0">
                  <c:v>Series 4</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53.5</c:v>
                </c:pt>
              </c:numCache>
            </c:numRef>
          </c:val>
          <c:extLst>
            <c:ext xmlns:c16="http://schemas.microsoft.com/office/drawing/2014/chart" uri="{C3380CC4-5D6E-409C-BE32-E72D297353CC}">
              <c16:uniqueId val="{00000003-4588-44CB-B328-0E3A31776767}"/>
            </c:ext>
          </c:extLst>
        </c:ser>
        <c:dLbls>
          <c:showLegendKey val="0"/>
          <c:showVal val="0"/>
          <c:showCatName val="0"/>
          <c:showSerName val="0"/>
          <c:showPercent val="0"/>
          <c:showBubbleSize val="0"/>
        </c:dLbls>
        <c:gapWidth val="219"/>
        <c:overlap val="-27"/>
        <c:axId val="1676561616"/>
        <c:axId val="1676564016"/>
      </c:barChart>
      <c:catAx>
        <c:axId val="1676561616"/>
        <c:scaling>
          <c:orientation val="minMax"/>
        </c:scaling>
        <c:delete val="1"/>
        <c:axPos val="b"/>
        <c:numFmt formatCode="General" sourceLinked="1"/>
        <c:majorTickMark val="none"/>
        <c:minorTickMark val="none"/>
        <c:tickLblPos val="nextTo"/>
        <c:crossAx val="1676564016"/>
        <c:crosses val="autoZero"/>
        <c:auto val="1"/>
        <c:lblAlgn val="ctr"/>
        <c:lblOffset val="100"/>
        <c:noMultiLvlLbl val="0"/>
      </c:catAx>
      <c:valAx>
        <c:axId val="167656401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656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39026037136822"/>
          <c:y val="0.11471038970975213"/>
          <c:w val="0.6266215120755908"/>
          <c:h val="0.74691702931227566"/>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70</c:v>
                </c:pt>
              </c:numCache>
            </c:numRef>
          </c:val>
          <c:extLst>
            <c:ext xmlns:c16="http://schemas.microsoft.com/office/drawing/2014/chart" uri="{C3380CC4-5D6E-409C-BE32-E72D297353CC}">
              <c16:uniqueId val="{00000000-4588-44CB-B328-0E3A31776767}"/>
            </c:ext>
          </c:extLst>
        </c:ser>
        <c:ser>
          <c:idx val="1"/>
          <c:order val="1"/>
          <c:tx>
            <c:strRef>
              <c:f>Sheet1!$C$1</c:f>
              <c:strCache>
                <c:ptCount val="1"/>
                <c:pt idx="0">
                  <c:v>Series 2</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58</c:v>
                </c:pt>
              </c:numCache>
            </c:numRef>
          </c:val>
          <c:extLst>
            <c:ext xmlns:c16="http://schemas.microsoft.com/office/drawing/2014/chart" uri="{C3380CC4-5D6E-409C-BE32-E72D297353CC}">
              <c16:uniqueId val="{00000001-4588-44CB-B328-0E3A31776767}"/>
            </c:ext>
          </c:extLst>
        </c:ser>
        <c:ser>
          <c:idx val="2"/>
          <c:order val="2"/>
          <c:tx>
            <c:strRef>
              <c:f>Sheet1!$D$1</c:f>
              <c:strCache>
                <c:ptCount val="1"/>
                <c:pt idx="0">
                  <c:v>Series 3</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55.1</c:v>
                </c:pt>
              </c:numCache>
            </c:numRef>
          </c:val>
          <c:extLst>
            <c:ext xmlns:c16="http://schemas.microsoft.com/office/drawing/2014/chart" uri="{C3380CC4-5D6E-409C-BE32-E72D297353CC}">
              <c16:uniqueId val="{00000002-4588-44CB-B328-0E3A31776767}"/>
            </c:ext>
          </c:extLst>
        </c:ser>
        <c:ser>
          <c:idx val="3"/>
          <c:order val="3"/>
          <c:tx>
            <c:strRef>
              <c:f>Sheet1!$E$1</c:f>
              <c:strCache>
                <c:ptCount val="1"/>
                <c:pt idx="0">
                  <c:v>Series 4</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54.8</c:v>
                </c:pt>
              </c:numCache>
            </c:numRef>
          </c:val>
          <c:extLst>
            <c:ext xmlns:c16="http://schemas.microsoft.com/office/drawing/2014/chart" uri="{C3380CC4-5D6E-409C-BE32-E72D297353CC}">
              <c16:uniqueId val="{00000003-4588-44CB-B328-0E3A31776767}"/>
            </c:ext>
          </c:extLst>
        </c:ser>
        <c:dLbls>
          <c:showLegendKey val="0"/>
          <c:showVal val="0"/>
          <c:showCatName val="0"/>
          <c:showSerName val="0"/>
          <c:showPercent val="0"/>
          <c:showBubbleSize val="0"/>
        </c:dLbls>
        <c:gapWidth val="219"/>
        <c:overlap val="-27"/>
        <c:axId val="1676561616"/>
        <c:axId val="1676564016"/>
      </c:barChart>
      <c:catAx>
        <c:axId val="1676561616"/>
        <c:scaling>
          <c:orientation val="minMax"/>
        </c:scaling>
        <c:delete val="1"/>
        <c:axPos val="b"/>
        <c:numFmt formatCode="General" sourceLinked="1"/>
        <c:majorTickMark val="none"/>
        <c:minorTickMark val="none"/>
        <c:tickLblPos val="nextTo"/>
        <c:crossAx val="1676564016"/>
        <c:crosses val="autoZero"/>
        <c:auto val="1"/>
        <c:lblAlgn val="ctr"/>
        <c:lblOffset val="100"/>
        <c:noMultiLvlLbl val="0"/>
      </c:catAx>
      <c:valAx>
        <c:axId val="167656401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656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26831538854372"/>
          <c:y val="0.25368596175917252"/>
          <c:w val="0.65283814048004085"/>
          <c:h val="0.6608379628003346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3"/>
                <c:pt idx="0">
                  <c:v>Category 1</c:v>
                </c:pt>
                <c:pt idx="1">
                  <c:v>Category 2</c:v>
                </c:pt>
                <c:pt idx="2">
                  <c:v>Category 3</c:v>
                </c:pt>
              </c:strCache>
            </c:strRef>
          </c:cat>
          <c:val>
            <c:numRef>
              <c:f>Sheet1!$B$2:$B$5</c:f>
              <c:numCache>
                <c:formatCode>General</c:formatCode>
                <c:ptCount val="4"/>
                <c:pt idx="0">
                  <c:v>51.3</c:v>
                </c:pt>
                <c:pt idx="1">
                  <c:v>48.8</c:v>
                </c:pt>
                <c:pt idx="2">
                  <c:v>47.4</c:v>
                </c:pt>
                <c:pt idx="3">
                  <c:v>60</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6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26831538854372"/>
          <c:y val="0.25368596175917252"/>
          <c:w val="0.65283814048004085"/>
          <c:h val="0.6608379628003346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3"/>
                <c:pt idx="0">
                  <c:v>Category 1</c:v>
                </c:pt>
                <c:pt idx="1">
                  <c:v>Category 2</c:v>
                </c:pt>
                <c:pt idx="2">
                  <c:v>Category 3</c:v>
                </c:pt>
              </c:strCache>
            </c:strRef>
          </c:cat>
          <c:val>
            <c:numRef>
              <c:f>Sheet1!$B$2:$B$5</c:f>
              <c:numCache>
                <c:formatCode>General</c:formatCode>
                <c:ptCount val="4"/>
                <c:pt idx="0">
                  <c:v>45.8</c:v>
                </c:pt>
                <c:pt idx="1">
                  <c:v>48</c:v>
                </c:pt>
                <c:pt idx="2">
                  <c:v>49</c:v>
                </c:pt>
                <c:pt idx="3">
                  <c:v>60</c:v>
                </c:pt>
              </c:numCache>
            </c:numRef>
          </c:val>
          <c:extLst>
            <c:ext xmlns:c16="http://schemas.microsoft.com/office/drawing/2014/chart" uri="{C3380CC4-5D6E-409C-BE32-E72D297353CC}">
              <c16:uniqueId val="{00000000-6C47-464F-833A-8658001AB851}"/>
            </c:ext>
          </c:extLst>
        </c:ser>
        <c:dLbls>
          <c:showLegendKey val="0"/>
          <c:showVal val="0"/>
          <c:showCatName val="0"/>
          <c:showSerName val="0"/>
          <c:showPercent val="0"/>
          <c:showBubbleSize val="0"/>
        </c:dLbls>
        <c:gapWidth val="219"/>
        <c:overlap val="-27"/>
        <c:axId val="1462248655"/>
        <c:axId val="1462256815"/>
      </c:barChart>
      <c:catAx>
        <c:axId val="1462248655"/>
        <c:scaling>
          <c:orientation val="minMax"/>
        </c:scaling>
        <c:delete val="1"/>
        <c:axPos val="b"/>
        <c:numFmt formatCode="General" sourceLinked="1"/>
        <c:majorTickMark val="none"/>
        <c:minorTickMark val="none"/>
        <c:tickLblPos val="nextTo"/>
        <c:crossAx val="1462256815"/>
        <c:crosses val="autoZero"/>
        <c:auto val="1"/>
        <c:lblAlgn val="ctr"/>
        <c:lblOffset val="100"/>
        <c:noMultiLvlLbl val="0"/>
      </c:catAx>
      <c:valAx>
        <c:axId val="1462256815"/>
        <c:scaling>
          <c:orientation val="minMax"/>
          <c:max val="6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486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Placebo</c:v>
          </c:tx>
          <c:spPr>
            <a:ln w="28575" cap="rnd">
              <a:solidFill>
                <a:srgbClr val="939AA7"/>
              </a:solidFill>
              <a:round/>
            </a:ln>
          </c:spPr>
          <c:marker>
            <c:symbol val="circle"/>
            <c:size val="7"/>
            <c:spPr>
              <a:solidFill>
                <a:srgbClr val="939AA7"/>
              </a:solidFill>
              <a:ln w="9525">
                <a:solidFill>
                  <a:srgbClr val="939AA7"/>
                </a:solidFill>
              </a:ln>
            </c:spPr>
          </c:marker>
          <c:errBars>
            <c:errDir val="y"/>
            <c:errBarType val="both"/>
            <c:errValType val="cust"/>
            <c:noEndCap val="0"/>
            <c:plus>
              <c:numLit>
                <c:formatCode>General</c:formatCode>
                <c:ptCount val="6"/>
                <c:pt idx="0">
                  <c:v>0</c:v>
                </c:pt>
                <c:pt idx="1">
                  <c:v>0.5</c:v>
                </c:pt>
                <c:pt idx="2">
                  <c:v>0.7</c:v>
                </c:pt>
                <c:pt idx="3">
                  <c:v>0.9</c:v>
                </c:pt>
                <c:pt idx="4">
                  <c:v>1.1000000000000001</c:v>
                </c:pt>
                <c:pt idx="5">
                  <c:v>1.3</c:v>
                </c:pt>
              </c:numLit>
            </c:plus>
            <c:minus>
              <c:numLit>
                <c:formatCode>General</c:formatCode>
                <c:ptCount val="6"/>
                <c:pt idx="0">
                  <c:v>0</c:v>
                </c:pt>
                <c:pt idx="1">
                  <c:v>0.5</c:v>
                </c:pt>
                <c:pt idx="2">
                  <c:v>0.7</c:v>
                </c:pt>
                <c:pt idx="3">
                  <c:v>0.9</c:v>
                </c:pt>
                <c:pt idx="4">
                  <c:v>1.1000000000000001</c:v>
                </c:pt>
                <c:pt idx="5">
                  <c:v>1.3</c:v>
                </c:pt>
              </c:numLit>
            </c:minus>
            <c:spPr>
              <a:ln w="9525" cap="flat">
                <a:solidFill>
                  <a:srgbClr val="939AA7"/>
                </a:solidFill>
              </a:ln>
            </c:spPr>
          </c:errBars>
          <c:cat>
            <c:strLit>
              <c:ptCount val="6"/>
              <c:pt idx="0">
                <c:v>0</c:v>
              </c:pt>
              <c:pt idx="1">
                <c:v>6</c:v>
              </c:pt>
              <c:pt idx="2">
                <c:v>14</c:v>
              </c:pt>
              <c:pt idx="3">
                <c:v>32</c:v>
              </c:pt>
              <c:pt idx="4">
                <c:v>52</c:v>
              </c:pt>
              <c:pt idx="5">
                <c:v>68</c:v>
              </c:pt>
            </c:strLit>
          </c:cat>
          <c:val>
            <c:numLit>
              <c:formatCode>General</c:formatCode>
              <c:ptCount val="6"/>
              <c:pt idx="0">
                <c:v>0</c:v>
              </c:pt>
              <c:pt idx="1">
                <c:v>0.8</c:v>
              </c:pt>
              <c:pt idx="2">
                <c:v>0</c:v>
              </c:pt>
              <c:pt idx="3">
                <c:v>1</c:v>
              </c:pt>
              <c:pt idx="4">
                <c:v>1.5</c:v>
              </c:pt>
              <c:pt idx="5">
                <c:v>0.4</c:v>
              </c:pt>
            </c:numLit>
          </c:val>
          <c:smooth val="0"/>
          <c:extLst>
            <c:ext xmlns:c16="http://schemas.microsoft.com/office/drawing/2014/chart" uri="{C3380CC4-5D6E-409C-BE32-E72D297353CC}">
              <c16:uniqueId val="{00000000-F2D0-7D4F-8D3C-AF3D0E565C0B}"/>
            </c:ext>
          </c:extLst>
        </c:ser>
        <c:ser>
          <c:idx val="1"/>
          <c:order val="1"/>
          <c:tx>
            <c:v>Semaglutide 2,4 mg</c:v>
          </c:tx>
          <c:spPr>
            <a:ln w="38100" cap="rnd">
              <a:solidFill>
                <a:schemeClr val="bg2"/>
              </a:solidFill>
              <a:round/>
            </a:ln>
          </c:spPr>
          <c:marker>
            <c:symbol val="square"/>
            <c:size val="7"/>
            <c:spPr>
              <a:solidFill>
                <a:schemeClr val="bg2"/>
              </a:solidFill>
              <a:ln w="9525">
                <a:solidFill>
                  <a:srgbClr val="5B9BD5"/>
                </a:solidFill>
              </a:ln>
            </c:spPr>
          </c:marker>
          <c:errBars>
            <c:errDir val="y"/>
            <c:errBarType val="both"/>
            <c:errValType val="cust"/>
            <c:noEndCap val="0"/>
            <c:plus>
              <c:numLit>
                <c:formatCode>General</c:formatCode>
                <c:ptCount val="6"/>
                <c:pt idx="0">
                  <c:v>0</c:v>
                </c:pt>
                <c:pt idx="1">
                  <c:v>0.6</c:v>
                </c:pt>
                <c:pt idx="2">
                  <c:v>0.9</c:v>
                </c:pt>
                <c:pt idx="3">
                  <c:v>1.2</c:v>
                </c:pt>
                <c:pt idx="4">
                  <c:v>1.4</c:v>
                </c:pt>
                <c:pt idx="5">
                  <c:v>1.6</c:v>
                </c:pt>
              </c:numLit>
            </c:plus>
            <c:minus>
              <c:numLit>
                <c:formatCode>General</c:formatCode>
                <c:ptCount val="6"/>
                <c:pt idx="0">
                  <c:v>0</c:v>
                </c:pt>
                <c:pt idx="1">
                  <c:v>0.6</c:v>
                </c:pt>
                <c:pt idx="2">
                  <c:v>0.9</c:v>
                </c:pt>
                <c:pt idx="3">
                  <c:v>1.2</c:v>
                </c:pt>
                <c:pt idx="4">
                  <c:v>1.4</c:v>
                </c:pt>
                <c:pt idx="5">
                  <c:v>1.6</c:v>
                </c:pt>
              </c:numLit>
            </c:minus>
            <c:spPr>
              <a:ln w="9525" cap="flat">
                <a:solidFill>
                  <a:srgbClr val="5B9BD5"/>
                </a:solidFill>
              </a:ln>
            </c:spPr>
          </c:errBars>
          <c:cat>
            <c:strLit>
              <c:ptCount val="6"/>
              <c:pt idx="0">
                <c:v>0</c:v>
              </c:pt>
              <c:pt idx="1">
                <c:v>6</c:v>
              </c:pt>
              <c:pt idx="2">
                <c:v>14</c:v>
              </c:pt>
              <c:pt idx="3">
                <c:v>32</c:v>
              </c:pt>
              <c:pt idx="4">
                <c:v>52</c:v>
              </c:pt>
              <c:pt idx="5">
                <c:v>68</c:v>
              </c:pt>
            </c:strLit>
          </c:cat>
          <c:val>
            <c:numLit>
              <c:formatCode>General</c:formatCode>
              <c:ptCount val="6"/>
              <c:pt idx="0">
                <c:v>0</c:v>
              </c:pt>
              <c:pt idx="1">
                <c:v>-4</c:v>
              </c:pt>
              <c:pt idx="2">
                <c:v>-7</c:v>
              </c:pt>
              <c:pt idx="3">
                <c:v>-13</c:v>
              </c:pt>
              <c:pt idx="4">
                <c:v>-17</c:v>
              </c:pt>
              <c:pt idx="5">
                <c:v>-18</c:v>
              </c:pt>
            </c:numLit>
          </c:val>
          <c:smooth val="0"/>
          <c:extLst>
            <c:ext xmlns:c16="http://schemas.microsoft.com/office/drawing/2014/chart" uri="{C3380CC4-5D6E-409C-BE32-E72D297353CC}">
              <c16:uniqueId val="{00000001-F2D0-7D4F-8D3C-AF3D0E565C0B}"/>
            </c:ext>
          </c:extLst>
        </c:ser>
        <c:dLbls>
          <c:showLegendKey val="0"/>
          <c:showVal val="0"/>
          <c:showCatName val="0"/>
          <c:showSerName val="0"/>
          <c:showPercent val="0"/>
          <c:showBubbleSize val="0"/>
        </c:dLbls>
        <c:marker val="1"/>
        <c:smooth val="0"/>
        <c:axId val="111"/>
        <c:axId val="222"/>
      </c:lineChart>
      <c:catAx>
        <c:axId val="111"/>
        <c:scaling>
          <c:orientation val="minMax"/>
        </c:scaling>
        <c:delete val="0"/>
        <c:axPos val="b"/>
        <c:title>
          <c:tx>
            <c:rich>
              <a:bodyPr/>
              <a:lstStyle/>
              <a:p>
                <a:pPr>
                  <a:defRPr sz="1100" b="0">
                    <a:solidFill>
                      <a:schemeClr val="accent6">
                        <a:lumMod val="50000"/>
                      </a:schemeClr>
                    </a:solidFill>
                  </a:defRPr>
                </a:pPr>
                <a:r>
                  <a:rPr lang="it-IT" sz="1100" b="0">
                    <a:solidFill>
                      <a:schemeClr val="accent6">
                        <a:lumMod val="50000"/>
                      </a:schemeClr>
                    </a:solidFill>
                  </a:rPr>
                  <a:t>Tempo (settimane)</a:t>
                </a:r>
              </a:p>
            </c:rich>
          </c:tx>
          <c:overlay val="0"/>
        </c:title>
        <c:numFmt formatCode="General" sourceLinked="0"/>
        <c:majorTickMark val="none"/>
        <c:minorTickMark val="none"/>
        <c:tickLblPos val="low"/>
        <c:txPr>
          <a:bodyPr/>
          <a:lstStyle/>
          <a:p>
            <a:pPr>
              <a:defRPr sz="1050">
                <a:solidFill>
                  <a:schemeClr val="accent6">
                    <a:lumMod val="50000"/>
                  </a:schemeClr>
                </a:solidFill>
              </a:defRPr>
            </a:pPr>
            <a:endParaRPr lang="it-IT"/>
          </a:p>
        </c:txPr>
        <c:crossAx val="222"/>
        <c:crosses val="autoZero"/>
        <c:auto val="1"/>
        <c:lblAlgn val="ctr"/>
        <c:lblOffset val="100"/>
        <c:noMultiLvlLbl val="1"/>
      </c:catAx>
      <c:valAx>
        <c:axId val="222"/>
        <c:scaling>
          <c:orientation val="minMax"/>
          <c:max val="10"/>
          <c:min val="-20"/>
        </c:scaling>
        <c:delete val="0"/>
        <c:axPos val="l"/>
        <c:majorGridlines>
          <c:spPr>
            <a:ln w="6350">
              <a:solidFill>
                <a:srgbClr val="E6E6E6"/>
              </a:solidFill>
            </a:ln>
          </c:spPr>
        </c:majorGridlines>
        <c:title>
          <c:tx>
            <c:rich>
              <a:bodyPr rot="-5400000" vert="horz"/>
              <a:lstStyle/>
              <a:p>
                <a:pPr>
                  <a:defRPr sz="1050" b="0">
                    <a:solidFill>
                      <a:schemeClr val="accent6">
                        <a:lumMod val="50000"/>
                      </a:schemeClr>
                    </a:solidFill>
                  </a:defRPr>
                </a:pPr>
                <a:r>
                  <a:rPr lang="it-IT" sz="1050" b="0">
                    <a:solidFill>
                      <a:schemeClr val="accent6">
                        <a:lumMod val="50000"/>
                      </a:schemeClr>
                    </a:solidFill>
                  </a:rPr>
                  <a:t>Variazione del peso corporeo (%)</a:t>
                </a:r>
              </a:p>
            </c:rich>
          </c:tx>
          <c:overlay val="0"/>
        </c:title>
        <c:numFmt formatCode="General" sourceLinked="0"/>
        <c:majorTickMark val="out"/>
        <c:minorTickMark val="none"/>
        <c:tickLblPos val="nextTo"/>
        <c:txPr>
          <a:bodyPr/>
          <a:lstStyle/>
          <a:p>
            <a:pPr>
              <a:defRPr sz="1000"/>
            </a:pPr>
            <a:endParaRPr lang="it-IT"/>
          </a:p>
        </c:txPr>
        <c:crossAx val="111"/>
        <c:crosses val="autoZero"/>
        <c:crossBetween val="between"/>
        <c:majorUnit val="5"/>
      </c:valAx>
    </c:plotArea>
    <c:legend>
      <c:legendPos val="t"/>
      <c:legendEntry>
        <c:idx val="0"/>
        <c:txPr>
          <a:bodyPr/>
          <a:lstStyle/>
          <a:p>
            <a:pPr>
              <a:defRPr sz="1200">
                <a:solidFill>
                  <a:schemeClr val="accent6">
                    <a:lumMod val="50000"/>
                  </a:schemeClr>
                </a:solidFill>
              </a:defRPr>
            </a:pPr>
            <a:endParaRPr lang="it-IT"/>
          </a:p>
        </c:txPr>
      </c:legendEntry>
      <c:legendEntry>
        <c:idx val="1"/>
        <c:txPr>
          <a:bodyPr/>
          <a:lstStyle/>
          <a:p>
            <a:pPr>
              <a:defRPr sz="1200">
                <a:solidFill>
                  <a:schemeClr val="bg2"/>
                </a:solidFill>
              </a:defRPr>
            </a:pPr>
            <a:endParaRPr lang="it-IT"/>
          </a:p>
        </c:txPr>
      </c:legendEntry>
      <c:layout>
        <c:manualLayout>
          <c:xMode val="edge"/>
          <c:yMode val="edge"/>
          <c:x val="0.16660863681102361"/>
          <c:y val="2.3809523809523808E-2"/>
          <c:w val="0.6928243930446194"/>
          <c:h val="7.9948443944506939E-2"/>
        </c:manualLayout>
      </c:layout>
      <c:overlay val="0"/>
      <c:txPr>
        <a:bodyPr/>
        <a:lstStyle/>
        <a:p>
          <a:pPr>
            <a:defRPr sz="1200">
              <a:solidFill>
                <a:srgbClr val="001965"/>
              </a:solidFill>
            </a:defRPr>
          </a:pPr>
          <a:endParaRPr lang="it-IT"/>
        </a:p>
      </c:txPr>
    </c:legend>
    <c:plotVisOnly val="1"/>
    <c:dispBlanksAs val="gap"/>
    <c:showDLblsOverMax val="1"/>
  </c:chart>
  <c:txPr>
    <a:bodyPr/>
    <a:lstStyle/>
    <a:p>
      <a:pPr>
        <a:defRPr sz="1400"/>
      </a:pPr>
      <a:endParaRPr lang="it-IT"/>
    </a:p>
  </c:txPr>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418898615317721E-2"/>
          <c:y val="0"/>
          <c:w val="0.88146922285254914"/>
          <c:h val="0.91607673627457875"/>
        </c:manualLayout>
      </c:layout>
      <c:scatterChart>
        <c:scatterStyle val="lineMarker"/>
        <c:varyColors val="0"/>
        <c:ser>
          <c:idx val="0"/>
          <c:order val="0"/>
          <c:spPr>
            <a:ln w="19050">
              <a:noFill/>
            </a:ln>
          </c:spPr>
          <c:marker>
            <c:symbol val="square"/>
            <c:size val="6"/>
          </c:marker>
          <c:errBars>
            <c:errDir val="x"/>
            <c:errBarType val="both"/>
            <c:errValType val="cust"/>
            <c:noEndCap val="0"/>
            <c:plus>
              <c:numRef>
                <c:f>'Forest plot template'!$H$4:$H$18</c:f>
                <c:numCache>
                  <c:formatCode>General</c:formatCode>
                  <c:ptCount val="15"/>
                  <c:pt idx="0">
                    <c:v>0.67999999999999994</c:v>
                  </c:pt>
                  <c:pt idx="1">
                    <c:v>0.77</c:v>
                  </c:pt>
                  <c:pt idx="2">
                    <c:v>0.72</c:v>
                  </c:pt>
                  <c:pt idx="4">
                    <c:v>0.40000000000000013</c:v>
                  </c:pt>
                  <c:pt idx="5">
                    <c:v>0.43000000000000005</c:v>
                  </c:pt>
                  <c:pt idx="6">
                    <c:v>0.53</c:v>
                  </c:pt>
                  <c:pt idx="8">
                    <c:v>0.58999999999999986</c:v>
                  </c:pt>
                  <c:pt idx="9">
                    <c:v>0.67999999999999994</c:v>
                  </c:pt>
                  <c:pt idx="10">
                    <c:v>0.6100000000000001</c:v>
                  </c:pt>
                  <c:pt idx="12">
                    <c:v>0.56999999999999995</c:v>
                  </c:pt>
                  <c:pt idx="13">
                    <c:v>0.64</c:v>
                  </c:pt>
                  <c:pt idx="14">
                    <c:v>0.63</c:v>
                  </c:pt>
                </c:numCache>
              </c:numRef>
            </c:plus>
            <c:minus>
              <c:numRef>
                <c:f>'Forest plot template'!$G$4:$G$18</c:f>
                <c:numCache>
                  <c:formatCode>General</c:formatCode>
                  <c:ptCount val="15"/>
                  <c:pt idx="0">
                    <c:v>0.69000000000000006</c:v>
                  </c:pt>
                  <c:pt idx="1">
                    <c:v>0.76</c:v>
                  </c:pt>
                  <c:pt idx="2">
                    <c:v>0.73</c:v>
                  </c:pt>
                  <c:pt idx="4">
                    <c:v>0.39999999999999997</c:v>
                  </c:pt>
                  <c:pt idx="5">
                    <c:v>0.43000000000000005</c:v>
                  </c:pt>
                  <c:pt idx="6">
                    <c:v>0.53</c:v>
                  </c:pt>
                  <c:pt idx="8">
                    <c:v>0.59000000000000008</c:v>
                  </c:pt>
                  <c:pt idx="9">
                    <c:v>0.69</c:v>
                  </c:pt>
                  <c:pt idx="10">
                    <c:v>0.61999999999999988</c:v>
                  </c:pt>
                  <c:pt idx="12">
                    <c:v>0.57000000000000006</c:v>
                  </c:pt>
                  <c:pt idx="13">
                    <c:v>0.64999999999999991</c:v>
                  </c:pt>
                  <c:pt idx="14">
                    <c:v>0.62</c:v>
                  </c:pt>
                </c:numCache>
              </c:numRef>
            </c:minus>
            <c:spPr>
              <a:ln w="15875">
                <a:solidFill>
                  <a:srgbClr val="001965"/>
                </a:solidFill>
              </a:ln>
            </c:spPr>
          </c:errBars>
          <c:xVal>
            <c:numRef>
              <c:f>'Forest plot template'!$C$4:$C$18</c:f>
              <c:numCache>
                <c:formatCode>0.00</c:formatCode>
                <c:ptCount val="15"/>
                <c:pt idx="0">
                  <c:v>1.57</c:v>
                </c:pt>
                <c:pt idx="1">
                  <c:v>1.06</c:v>
                </c:pt>
                <c:pt idx="2">
                  <c:v>0.98</c:v>
                </c:pt>
                <c:pt idx="4">
                  <c:v>0.69</c:v>
                </c:pt>
                <c:pt idx="5">
                  <c:v>0.66</c:v>
                </c:pt>
                <c:pt idx="6">
                  <c:v>0.42</c:v>
                </c:pt>
                <c:pt idx="8">
                  <c:v>-1.1399999999999999</c:v>
                </c:pt>
                <c:pt idx="9">
                  <c:v>-1.02</c:v>
                </c:pt>
                <c:pt idx="10">
                  <c:v>-1.03</c:v>
                </c:pt>
                <c:pt idx="12" formatCode="General">
                  <c:v>-0.96</c:v>
                </c:pt>
                <c:pt idx="13" formatCode="General">
                  <c:v>-0.79</c:v>
                </c:pt>
                <c:pt idx="14" formatCode="General">
                  <c:v>-0.08</c:v>
                </c:pt>
              </c:numCache>
            </c:numRef>
          </c:xVal>
          <c:yVal>
            <c:numRef>
              <c:f>'Forest plot template'!$D$4:$D$18</c:f>
              <c:numCache>
                <c:formatCode>0</c:formatCode>
                <c:ptCount val="15"/>
                <c:pt idx="0">
                  <c:v>15</c:v>
                </c:pt>
                <c:pt idx="1">
                  <c:v>14</c:v>
                </c:pt>
                <c:pt idx="2">
                  <c:v>13</c:v>
                </c:pt>
                <c:pt idx="3">
                  <c:v>12</c:v>
                </c:pt>
                <c:pt idx="4">
                  <c:v>11</c:v>
                </c:pt>
                <c:pt idx="5">
                  <c:v>10</c:v>
                </c:pt>
                <c:pt idx="6">
                  <c:v>9</c:v>
                </c:pt>
                <c:pt idx="7">
                  <c:v>8</c:v>
                </c:pt>
                <c:pt idx="8">
                  <c:v>7</c:v>
                </c:pt>
                <c:pt idx="9">
                  <c:v>6</c:v>
                </c:pt>
                <c:pt idx="10">
                  <c:v>5</c:v>
                </c:pt>
                <c:pt idx="11">
                  <c:v>4</c:v>
                </c:pt>
                <c:pt idx="12">
                  <c:v>3</c:v>
                </c:pt>
                <c:pt idx="13">
                  <c:v>2</c:v>
                </c:pt>
                <c:pt idx="14" formatCode="General">
                  <c:v>1</c:v>
                </c:pt>
              </c:numCache>
            </c:numRef>
          </c:yVal>
          <c:smooth val="0"/>
          <c:extLst>
            <c:ext xmlns:c16="http://schemas.microsoft.com/office/drawing/2014/chart" uri="{C3380CC4-5D6E-409C-BE32-E72D297353CC}">
              <c16:uniqueId val="{00000000-59CC-BF42-86D1-6F5BECEC97AF}"/>
            </c:ext>
          </c:extLst>
        </c:ser>
        <c:dLbls>
          <c:showLegendKey val="0"/>
          <c:showVal val="0"/>
          <c:showCatName val="0"/>
          <c:showSerName val="0"/>
          <c:showPercent val="0"/>
          <c:showBubbleSize val="0"/>
        </c:dLbls>
        <c:axId val="273275520"/>
        <c:axId val="273379712"/>
        <c:extLst/>
      </c:scatterChart>
      <c:valAx>
        <c:axId val="273275520"/>
        <c:scaling>
          <c:orientation val="minMax"/>
          <c:max val="2.5"/>
          <c:min val="-2"/>
        </c:scaling>
        <c:delete val="0"/>
        <c:axPos val="b"/>
        <c:numFmt formatCode="General" sourceLinked="0"/>
        <c:majorTickMark val="out"/>
        <c:minorTickMark val="none"/>
        <c:tickLblPos val="nextTo"/>
        <c:spPr>
          <a:ln w="19050" cap="sq">
            <a:solidFill>
              <a:srgbClr val="001965"/>
            </a:solidFill>
            <a:prstDash val="solid"/>
          </a:ln>
        </c:spPr>
        <c:txPr>
          <a:bodyPr rot="0" vert="horz"/>
          <a:lstStyle/>
          <a:p>
            <a:pPr>
              <a:defRPr sz="800">
                <a:solidFill>
                  <a:schemeClr val="accent1"/>
                </a:solidFill>
              </a:defRPr>
            </a:pPr>
            <a:endParaRPr lang="en-US"/>
          </a:p>
        </c:txPr>
        <c:crossAx val="273379712"/>
        <c:crossesAt val="-1"/>
        <c:crossBetween val="midCat"/>
        <c:majorUnit val="1"/>
      </c:valAx>
      <c:valAx>
        <c:axId val="273379712"/>
        <c:scaling>
          <c:orientation val="minMax"/>
          <c:max val="16.5"/>
          <c:min val="-0.5"/>
        </c:scaling>
        <c:delete val="0"/>
        <c:axPos val="l"/>
        <c:numFmt formatCode="0" sourceLinked="1"/>
        <c:majorTickMark val="none"/>
        <c:minorTickMark val="none"/>
        <c:tickLblPos val="none"/>
        <c:spPr>
          <a:ln w="15875" cap="sq" cmpd="sng">
            <a:solidFill>
              <a:srgbClr val="939AA7"/>
            </a:solidFill>
            <a:prstDash val="sysDash"/>
          </a:ln>
        </c:spPr>
        <c:crossAx val="273275520"/>
        <c:crossesAt val="0"/>
        <c:crossBetween val="midCat"/>
      </c:valAx>
      <c:spPr>
        <a:noFill/>
        <a:ln w="25400">
          <a:noFill/>
        </a:ln>
      </c:spPr>
    </c:plotArea>
    <c:plotVisOnly val="1"/>
    <c:dispBlanksAs val="gap"/>
    <c:showDLblsOverMax val="0"/>
  </c:chart>
  <c:spPr>
    <a:noFill/>
    <a:ln w="25400">
      <a:noFill/>
    </a:ln>
  </c:spPr>
  <c:txPr>
    <a:bodyPr/>
    <a:lstStyle/>
    <a:p>
      <a:pPr>
        <a:defRPr sz="1200" b="0" i="0" u="none" strike="noStrike" baseline="0">
          <a:solidFill>
            <a:srgbClr val="000000"/>
          </a:solidFill>
          <a:latin typeface="Arial"/>
          <a:ea typeface="Arial"/>
          <a:cs typeface="Arial"/>
        </a:defRPr>
      </a:pPr>
      <a:endParaRPr lang="en-US"/>
    </a:p>
  </c:txPr>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899769299711527E-2"/>
          <c:y val="8.7036701119537398E-4"/>
          <c:w val="0.91573851088789382"/>
          <c:h val="0.92653080699510093"/>
        </c:manualLayout>
      </c:layout>
      <c:scatterChart>
        <c:scatterStyle val="lineMarker"/>
        <c:varyColors val="0"/>
        <c:ser>
          <c:idx val="0"/>
          <c:order val="0"/>
          <c:tx>
            <c:v>ETD</c:v>
          </c:tx>
          <c:spPr>
            <a:ln w="25400" cap="rnd">
              <a:noFill/>
              <a:round/>
            </a:ln>
            <a:effectLst/>
          </c:spPr>
          <c:marker>
            <c:symbol val="square"/>
            <c:size val="7"/>
            <c:spPr>
              <a:solidFill>
                <a:srgbClr val="990971"/>
              </a:solidFill>
              <a:ln w="9525">
                <a:noFill/>
              </a:ln>
              <a:effectLst/>
            </c:spPr>
          </c:marker>
          <c:dPt>
            <c:idx val="14"/>
            <c:marker>
              <c:symbol val="square"/>
              <c:size val="7"/>
              <c:spPr>
                <a:solidFill>
                  <a:srgbClr val="990971"/>
                </a:solidFill>
                <a:ln w="9525">
                  <a:noFill/>
                </a:ln>
                <a:effectLst/>
              </c:spPr>
            </c:marker>
            <c:bubble3D val="0"/>
            <c:extLst>
              <c:ext xmlns:c16="http://schemas.microsoft.com/office/drawing/2014/chart" uri="{C3380CC4-5D6E-409C-BE32-E72D297353CC}">
                <c16:uniqueId val="{00000000-BDED-AC47-AA1A-B910C338AA00}"/>
              </c:ext>
            </c:extLst>
          </c:dPt>
          <c:dPt>
            <c:idx val="15"/>
            <c:marker>
              <c:symbol val="square"/>
              <c:size val="7"/>
              <c:spPr>
                <a:solidFill>
                  <a:srgbClr val="990971"/>
                </a:solidFill>
                <a:ln w="9525">
                  <a:noFill/>
                </a:ln>
                <a:effectLst/>
              </c:spPr>
            </c:marker>
            <c:bubble3D val="0"/>
            <c:spPr>
              <a:ln w="25400" cap="rnd">
                <a:noFill/>
                <a:round/>
              </a:ln>
              <a:effectLst/>
            </c:spPr>
            <c:extLst>
              <c:ext xmlns:c16="http://schemas.microsoft.com/office/drawing/2014/chart" uri="{C3380CC4-5D6E-409C-BE32-E72D297353CC}">
                <c16:uniqueId val="{00000002-BDED-AC47-AA1A-B910C338AA00}"/>
              </c:ext>
            </c:extLst>
          </c:dPt>
          <c:errBars>
            <c:errDir val="x"/>
            <c:errBarType val="both"/>
            <c:errValType val="cust"/>
            <c:noEndCap val="0"/>
            <c:plus>
              <c:numRef>
                <c:f>Sheet1!$F$2:$F$30</c:f>
                <c:numCache>
                  <c:formatCode>General</c:formatCode>
                  <c:ptCount val="29"/>
                  <c:pt idx="1">
                    <c:v>0.44999999999999996</c:v>
                  </c:pt>
                  <c:pt idx="2">
                    <c:v>0.37</c:v>
                  </c:pt>
                  <c:pt idx="5">
                    <c:v>0.28000000000000003</c:v>
                  </c:pt>
                  <c:pt idx="6">
                    <c:v>0.32</c:v>
                  </c:pt>
                  <c:pt idx="9">
                    <c:v>0.4</c:v>
                  </c:pt>
                  <c:pt idx="10">
                    <c:v>0.34</c:v>
                  </c:pt>
                  <c:pt idx="13">
                    <c:v>0.33999999999999997</c:v>
                  </c:pt>
                  <c:pt idx="14">
                    <c:v>0.39999999999999997</c:v>
                  </c:pt>
                </c:numCache>
              </c:numRef>
            </c:plus>
            <c:minus>
              <c:numRef>
                <c:f>Sheet1!$E$2:$E$30</c:f>
                <c:numCache>
                  <c:formatCode>General</c:formatCode>
                  <c:ptCount val="29"/>
                  <c:pt idx="1">
                    <c:v>0.46</c:v>
                  </c:pt>
                  <c:pt idx="2">
                    <c:v>0.38</c:v>
                  </c:pt>
                  <c:pt idx="5">
                    <c:v>0.29000000000000004</c:v>
                  </c:pt>
                  <c:pt idx="6">
                    <c:v>0.31</c:v>
                  </c:pt>
                  <c:pt idx="9">
                    <c:v>0.39</c:v>
                  </c:pt>
                  <c:pt idx="10">
                    <c:v>0.33999999999999997</c:v>
                  </c:pt>
                  <c:pt idx="13">
                    <c:v>0.34</c:v>
                  </c:pt>
                  <c:pt idx="14">
                    <c:v>0.41</c:v>
                  </c:pt>
                </c:numCache>
              </c:numRef>
            </c:minus>
            <c:spPr>
              <a:noFill/>
              <a:ln w="19050" cap="sq" cmpd="sng" algn="ctr">
                <a:solidFill>
                  <a:srgbClr val="990971"/>
                </a:solidFill>
                <a:round/>
              </a:ln>
              <a:effectLst/>
            </c:spPr>
          </c:errBars>
          <c:xVal>
            <c:numRef>
              <c:f>Sheet1!$B$2:$B$16</c:f>
              <c:numCache>
                <c:formatCode>General</c:formatCode>
                <c:ptCount val="15"/>
                <c:pt idx="1">
                  <c:v>0.5</c:v>
                </c:pt>
                <c:pt idx="2">
                  <c:v>0.21</c:v>
                </c:pt>
                <c:pt idx="5">
                  <c:v>0.26</c:v>
                </c:pt>
                <c:pt idx="6">
                  <c:v>0.11</c:v>
                </c:pt>
                <c:pt idx="9">
                  <c:v>-0.37</c:v>
                </c:pt>
                <c:pt idx="10">
                  <c:v>-0.28000000000000003</c:v>
                </c:pt>
                <c:pt idx="13">
                  <c:v>-0.12</c:v>
                </c:pt>
                <c:pt idx="14">
                  <c:v>-0.28999999999999998</c:v>
                </c:pt>
              </c:numCache>
            </c:numRef>
          </c:xVal>
          <c:yVal>
            <c:numRef>
              <c:f>Sheet1!$G$2:$G$30</c:f>
              <c:numCache>
                <c:formatCode>General</c:formatCode>
                <c:ptCount val="29"/>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numCache>
            </c:numRef>
          </c:yVal>
          <c:smooth val="0"/>
          <c:extLst>
            <c:ext xmlns:c16="http://schemas.microsoft.com/office/drawing/2014/chart" uri="{C3380CC4-5D6E-409C-BE32-E72D297353CC}">
              <c16:uniqueId val="{00000003-BDED-AC47-AA1A-B910C338AA00}"/>
            </c:ext>
          </c:extLst>
        </c:ser>
        <c:dLbls>
          <c:showLegendKey val="0"/>
          <c:showVal val="0"/>
          <c:showCatName val="0"/>
          <c:showSerName val="0"/>
          <c:showPercent val="0"/>
          <c:showBubbleSize val="0"/>
        </c:dLbls>
        <c:axId val="763711112"/>
        <c:axId val="763705864"/>
      </c:scatterChart>
      <c:valAx>
        <c:axId val="763711112"/>
        <c:scaling>
          <c:orientation val="minMax"/>
          <c:max val="2"/>
          <c:min val="-2"/>
        </c:scaling>
        <c:delete val="0"/>
        <c:axPos val="b"/>
        <c:numFmt formatCode="#,##0.0" sourceLinked="0"/>
        <c:majorTickMark val="out"/>
        <c:minorTickMark val="none"/>
        <c:tickLblPos val="nextTo"/>
        <c:spPr>
          <a:noFill/>
          <a:ln w="19050" cap="sq" cmpd="sng" algn="ctr">
            <a:solidFill>
              <a:srgbClr val="001965"/>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Verdana" panose="020B0604030504040204" pitchFamily="34" charset="0"/>
                <a:cs typeface="Arial" panose="020B0604020202020204" pitchFamily="34" charset="0"/>
              </a:defRPr>
            </a:pPr>
            <a:endParaRPr lang="en-US"/>
          </a:p>
        </c:txPr>
        <c:crossAx val="763705864"/>
        <c:crosses val="autoZero"/>
        <c:crossBetween val="midCat"/>
        <c:majorUnit val="1"/>
      </c:valAx>
      <c:valAx>
        <c:axId val="763705864"/>
        <c:scaling>
          <c:orientation val="minMax"/>
          <c:max val="16.5"/>
          <c:min val="0.5"/>
        </c:scaling>
        <c:delete val="0"/>
        <c:axPos val="l"/>
        <c:numFmt formatCode="General" sourceLinked="1"/>
        <c:majorTickMark val="none"/>
        <c:minorTickMark val="none"/>
        <c:tickLblPos val="none"/>
        <c:spPr>
          <a:noFill/>
          <a:ln w="19050" cap="sq" cmpd="sng" algn="ctr">
            <a:solidFill>
              <a:srgbClr val="939AA7"/>
            </a:solidFill>
            <a:prstDash val="sysDot"/>
            <a:round/>
          </a:ln>
          <a:effectLst/>
        </c:spPr>
        <c:txPr>
          <a:bodyPr rot="-60000000" spcFirstLastPara="1" vertOverflow="ellipsis" vert="horz" wrap="square" anchor="ctr" anchorCtr="1"/>
          <a:lstStyle/>
          <a:p>
            <a:pPr>
              <a:defRPr sz="1200" b="0" i="0" u="none" strike="noStrike" kern="1200" baseline="0">
                <a:solidFill>
                  <a:schemeClr val="tx2"/>
                </a:solidFill>
                <a:latin typeface="Verdana" panose="020B0604030504040204" pitchFamily="34" charset="0"/>
                <a:ea typeface="Verdana" panose="020B0604030504040204" pitchFamily="34" charset="0"/>
                <a:cs typeface="Arial" panose="020B0604020202020204" pitchFamily="34" charset="0"/>
              </a:defRPr>
            </a:pPr>
            <a:endParaRPr lang="en-US"/>
          </a:p>
        </c:txPr>
        <c:crossAx val="76371111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2"/>
          </a:solidFill>
          <a:latin typeface="Verdana" panose="020B0604030504040204" pitchFamily="34" charset="0"/>
          <a:ea typeface="Verdana" panose="020B0604030504040204" pitchFamily="34" charset="0"/>
          <a:cs typeface="Arial"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899769299711527E-2"/>
          <c:y val="8.7036701119537398E-4"/>
          <c:w val="0.91573851088789382"/>
          <c:h val="0.92653080699510093"/>
        </c:manualLayout>
      </c:layout>
      <c:scatterChart>
        <c:scatterStyle val="lineMarker"/>
        <c:varyColors val="0"/>
        <c:ser>
          <c:idx val="0"/>
          <c:order val="0"/>
          <c:tx>
            <c:v>ETD</c:v>
          </c:tx>
          <c:spPr>
            <a:ln w="25400" cap="rnd">
              <a:noFill/>
              <a:round/>
            </a:ln>
            <a:effectLst/>
          </c:spPr>
          <c:marker>
            <c:symbol val="square"/>
            <c:size val="7"/>
            <c:spPr>
              <a:solidFill>
                <a:srgbClr val="990971"/>
              </a:solidFill>
              <a:ln w="9525">
                <a:noFill/>
              </a:ln>
              <a:effectLst/>
            </c:spPr>
          </c:marker>
          <c:dPt>
            <c:idx val="10"/>
            <c:marker>
              <c:symbol val="square"/>
              <c:size val="7"/>
              <c:spPr>
                <a:solidFill>
                  <a:srgbClr val="990971"/>
                </a:solidFill>
                <a:ln w="9525">
                  <a:noFill/>
                </a:ln>
                <a:effectLst/>
              </c:spPr>
            </c:marker>
            <c:bubble3D val="0"/>
            <c:extLst>
              <c:ext xmlns:c16="http://schemas.microsoft.com/office/drawing/2014/chart" uri="{C3380CC4-5D6E-409C-BE32-E72D297353CC}">
                <c16:uniqueId val="{00000000-E1B2-D84B-A60A-94BFAE00D369}"/>
              </c:ext>
            </c:extLst>
          </c:dPt>
          <c:dPt>
            <c:idx val="15"/>
            <c:marker>
              <c:symbol val="square"/>
              <c:size val="7"/>
              <c:spPr>
                <a:solidFill>
                  <a:srgbClr val="990971"/>
                </a:solidFill>
                <a:ln w="9525">
                  <a:noFill/>
                </a:ln>
                <a:effectLst/>
              </c:spPr>
            </c:marker>
            <c:bubble3D val="0"/>
            <c:spPr>
              <a:ln w="25400" cap="rnd">
                <a:noFill/>
                <a:round/>
              </a:ln>
              <a:effectLst/>
            </c:spPr>
            <c:extLst>
              <c:ext xmlns:c16="http://schemas.microsoft.com/office/drawing/2014/chart" uri="{C3380CC4-5D6E-409C-BE32-E72D297353CC}">
                <c16:uniqueId val="{00000002-E1B2-D84B-A60A-94BFAE00D369}"/>
              </c:ext>
            </c:extLst>
          </c:dPt>
          <c:errBars>
            <c:errDir val="x"/>
            <c:errBarType val="both"/>
            <c:errValType val="cust"/>
            <c:noEndCap val="0"/>
            <c:plus>
              <c:numRef>
                <c:f>Sheet1!$F$2:$F$13</c:f>
                <c:numCache>
                  <c:formatCode>General</c:formatCode>
                  <c:ptCount val="12"/>
                  <c:pt idx="1">
                    <c:v>3.8</c:v>
                  </c:pt>
                  <c:pt idx="2">
                    <c:v>4.04</c:v>
                  </c:pt>
                  <c:pt idx="5">
                    <c:v>3.75</c:v>
                  </c:pt>
                  <c:pt idx="6">
                    <c:v>4.03</c:v>
                  </c:pt>
                  <c:pt idx="9">
                    <c:v>3.2299999999999995</c:v>
                  </c:pt>
                  <c:pt idx="10">
                    <c:v>3.5900000000000003</c:v>
                  </c:pt>
                </c:numCache>
              </c:numRef>
            </c:plus>
            <c:minus>
              <c:numRef>
                <c:f>Sheet1!$E$2:$E$13</c:f>
                <c:numCache>
                  <c:formatCode>General</c:formatCode>
                  <c:ptCount val="12"/>
                  <c:pt idx="1">
                    <c:v>3.79</c:v>
                  </c:pt>
                  <c:pt idx="2">
                    <c:v>4.03</c:v>
                  </c:pt>
                  <c:pt idx="5">
                    <c:v>3.75</c:v>
                  </c:pt>
                  <c:pt idx="6">
                    <c:v>4.0199999999999996</c:v>
                  </c:pt>
                  <c:pt idx="9">
                    <c:v>3.2299999999999995</c:v>
                  </c:pt>
                  <c:pt idx="10">
                    <c:v>3.58</c:v>
                  </c:pt>
                </c:numCache>
              </c:numRef>
            </c:minus>
            <c:spPr>
              <a:noFill/>
              <a:ln w="19050" cap="sq" cmpd="sng" algn="ctr">
                <a:solidFill>
                  <a:srgbClr val="990971"/>
                </a:solidFill>
                <a:round/>
              </a:ln>
              <a:effectLst/>
            </c:spPr>
          </c:errBars>
          <c:xVal>
            <c:numRef>
              <c:f>Sheet1!$B$2:$B$13</c:f>
              <c:numCache>
                <c:formatCode>General</c:formatCode>
                <c:ptCount val="12"/>
                <c:pt idx="1">
                  <c:v>2.79</c:v>
                </c:pt>
                <c:pt idx="2">
                  <c:v>1.72</c:v>
                </c:pt>
                <c:pt idx="5">
                  <c:v>-6.59</c:v>
                </c:pt>
                <c:pt idx="6">
                  <c:v>-2.25</c:v>
                </c:pt>
                <c:pt idx="9">
                  <c:v>-6.31</c:v>
                </c:pt>
                <c:pt idx="10">
                  <c:v>-3.66</c:v>
                </c:pt>
              </c:numCache>
            </c:numRef>
          </c:xVal>
          <c:yVal>
            <c:numRef>
              <c:f>Sheet1!$G$2:$G$13</c:f>
              <c:numCache>
                <c:formatCode>General</c:formatCode>
                <c:ptCount val="12"/>
                <c:pt idx="0">
                  <c:v>12</c:v>
                </c:pt>
                <c:pt idx="1">
                  <c:v>11</c:v>
                </c:pt>
                <c:pt idx="2">
                  <c:v>10</c:v>
                </c:pt>
                <c:pt idx="3">
                  <c:v>9</c:v>
                </c:pt>
                <c:pt idx="4">
                  <c:v>8</c:v>
                </c:pt>
                <c:pt idx="5">
                  <c:v>7</c:v>
                </c:pt>
                <c:pt idx="6">
                  <c:v>6</c:v>
                </c:pt>
                <c:pt idx="7">
                  <c:v>5</c:v>
                </c:pt>
                <c:pt idx="8">
                  <c:v>4</c:v>
                </c:pt>
                <c:pt idx="9">
                  <c:v>3</c:v>
                </c:pt>
                <c:pt idx="10">
                  <c:v>2</c:v>
                </c:pt>
                <c:pt idx="11">
                  <c:v>1</c:v>
                </c:pt>
              </c:numCache>
            </c:numRef>
          </c:yVal>
          <c:smooth val="0"/>
          <c:extLst>
            <c:ext xmlns:c16="http://schemas.microsoft.com/office/drawing/2014/chart" uri="{C3380CC4-5D6E-409C-BE32-E72D297353CC}">
              <c16:uniqueId val="{00000003-E1B2-D84B-A60A-94BFAE00D369}"/>
            </c:ext>
          </c:extLst>
        </c:ser>
        <c:dLbls>
          <c:showLegendKey val="0"/>
          <c:showVal val="0"/>
          <c:showCatName val="0"/>
          <c:showSerName val="0"/>
          <c:showPercent val="0"/>
          <c:showBubbleSize val="0"/>
        </c:dLbls>
        <c:axId val="763711112"/>
        <c:axId val="763705864"/>
      </c:scatterChart>
      <c:valAx>
        <c:axId val="763711112"/>
        <c:scaling>
          <c:orientation val="minMax"/>
          <c:max val="16"/>
          <c:min val="-16"/>
        </c:scaling>
        <c:delete val="0"/>
        <c:axPos val="b"/>
        <c:numFmt formatCode="#,##0.0" sourceLinked="0"/>
        <c:majorTickMark val="out"/>
        <c:minorTickMark val="none"/>
        <c:tickLblPos val="nextTo"/>
        <c:spPr>
          <a:noFill/>
          <a:ln w="19050" cap="sq" cmpd="sng" algn="ctr">
            <a:solidFill>
              <a:srgbClr val="001965"/>
            </a:solidFill>
            <a:round/>
          </a:ln>
          <a:effectLst/>
        </c:spPr>
        <c:txPr>
          <a:bodyPr rot="-60000000" spcFirstLastPara="1" vertOverflow="ellipsis" vert="horz" wrap="square" anchor="ctr" anchorCtr="1"/>
          <a:lstStyle/>
          <a:p>
            <a:pPr>
              <a:defRPr sz="800" b="0" i="0" u="none" strike="noStrike" kern="1200" baseline="0">
                <a:solidFill>
                  <a:schemeClr val="tx2"/>
                </a:solidFill>
                <a:latin typeface="Verdana" panose="020B0604030504040204" pitchFamily="34" charset="0"/>
                <a:ea typeface="Verdana" panose="020B0604030504040204" pitchFamily="34" charset="0"/>
                <a:cs typeface="Arial" panose="020B0604020202020204" pitchFamily="34" charset="0"/>
              </a:defRPr>
            </a:pPr>
            <a:endParaRPr lang="en-US"/>
          </a:p>
        </c:txPr>
        <c:crossAx val="763705864"/>
        <c:crosses val="autoZero"/>
        <c:crossBetween val="midCat"/>
        <c:majorUnit val="8"/>
      </c:valAx>
      <c:valAx>
        <c:axId val="763705864"/>
        <c:scaling>
          <c:orientation val="minMax"/>
          <c:max val="12.5"/>
          <c:min val="0.5"/>
        </c:scaling>
        <c:delete val="0"/>
        <c:axPos val="l"/>
        <c:numFmt formatCode="General" sourceLinked="1"/>
        <c:majorTickMark val="none"/>
        <c:minorTickMark val="none"/>
        <c:tickLblPos val="none"/>
        <c:spPr>
          <a:noFill/>
          <a:ln w="19050" cap="sq" cmpd="sng" algn="ctr">
            <a:solidFill>
              <a:srgbClr val="939AA7"/>
            </a:solidFill>
            <a:prstDash val="sysDot"/>
            <a:round/>
          </a:ln>
          <a:effectLst/>
        </c:spPr>
        <c:txPr>
          <a:bodyPr rot="-60000000" spcFirstLastPara="1" vertOverflow="ellipsis" vert="horz" wrap="square" anchor="ctr" anchorCtr="1"/>
          <a:lstStyle/>
          <a:p>
            <a:pPr>
              <a:defRPr sz="1200" b="0" i="0" u="none" strike="noStrike" kern="1200" baseline="0">
                <a:solidFill>
                  <a:schemeClr val="tx2"/>
                </a:solidFill>
                <a:latin typeface="Verdana" panose="020B0604030504040204" pitchFamily="34" charset="0"/>
                <a:ea typeface="Verdana" panose="020B0604030504040204" pitchFamily="34" charset="0"/>
                <a:cs typeface="Arial" panose="020B0604020202020204" pitchFamily="34" charset="0"/>
              </a:defRPr>
            </a:pPr>
            <a:endParaRPr lang="en-US"/>
          </a:p>
        </c:txPr>
        <c:crossAx val="76371111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2"/>
          </a:solidFill>
          <a:latin typeface="Verdana" panose="020B0604030504040204" pitchFamily="34" charset="0"/>
          <a:ea typeface="Verdana" panose="020B0604030504040204" pitchFamily="34" charset="0"/>
          <a:cs typeface="Arial"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765660279056808E-2"/>
          <c:y val="0.13494981126957142"/>
          <c:w val="0.66365595786781129"/>
          <c:h val="0.70763615050364426"/>
        </c:manualLayout>
      </c:layout>
      <c:barChart>
        <c:barDir val="bar"/>
        <c:grouping val="stacked"/>
        <c:varyColors val="0"/>
        <c:ser>
          <c:idx val="0"/>
          <c:order val="0"/>
          <c:tx>
            <c:strRef>
              <c:f>Sheet1!$B$1</c:f>
              <c:strCache>
                <c:ptCount val="1"/>
                <c:pt idx="0">
                  <c:v>Strongly disagree</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5</c:v>
                </c:pt>
                <c:pt idx="1">
                  <c:v>6</c:v>
                </c:pt>
                <c:pt idx="2">
                  <c:v>6</c:v>
                </c:pt>
                <c:pt idx="3">
                  <c:v>6</c:v>
                </c:pt>
                <c:pt idx="4">
                  <c:v>8</c:v>
                </c:pt>
              </c:numCache>
            </c:numRef>
          </c:val>
          <c:extLst>
            <c:ext xmlns:c16="http://schemas.microsoft.com/office/drawing/2014/chart" uri="{C3380CC4-5D6E-409C-BE32-E72D297353CC}">
              <c16:uniqueId val="{00000000-5E5A-B744-A17B-DC966008E3B5}"/>
            </c:ext>
          </c:extLst>
        </c:ser>
        <c:ser>
          <c:idx val="1"/>
          <c:order val="1"/>
          <c:tx>
            <c:strRef>
              <c:f>Sheet1!$C$1</c:f>
              <c:strCache>
                <c:ptCount val="1"/>
                <c:pt idx="0">
                  <c:v>Disagree</c:v>
                </c:pt>
              </c:strCache>
            </c:strRef>
          </c:tx>
          <c:spPr>
            <a:solidFill>
              <a:srgbClr val="939AA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Sheet1!$C$2:$C$6</c:f>
              <c:numCache>
                <c:formatCode>General</c:formatCode>
                <c:ptCount val="5"/>
                <c:pt idx="0">
                  <c:v>14</c:v>
                </c:pt>
                <c:pt idx="1">
                  <c:v>13</c:v>
                </c:pt>
                <c:pt idx="2">
                  <c:v>11</c:v>
                </c:pt>
                <c:pt idx="3">
                  <c:v>15</c:v>
                </c:pt>
                <c:pt idx="4">
                  <c:v>19</c:v>
                </c:pt>
              </c:numCache>
            </c:numRef>
          </c:val>
          <c:extLst>
            <c:ext xmlns:c16="http://schemas.microsoft.com/office/drawing/2014/chart" uri="{C3380CC4-5D6E-409C-BE32-E72D297353CC}">
              <c16:uniqueId val="{00000001-5E5A-B744-A17B-DC966008E3B5}"/>
            </c:ext>
          </c:extLst>
        </c:ser>
        <c:ser>
          <c:idx val="2"/>
          <c:order val="2"/>
          <c:tx>
            <c:strRef>
              <c:f>Sheet1!$D$1</c:f>
              <c:strCache>
                <c:ptCount val="1"/>
                <c:pt idx="0">
                  <c:v>Neither agree or disagree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Sheet1!$D$2:$D$6</c:f>
              <c:numCache>
                <c:formatCode>General</c:formatCode>
                <c:ptCount val="5"/>
                <c:pt idx="0">
                  <c:v>18</c:v>
                </c:pt>
                <c:pt idx="1">
                  <c:v>20</c:v>
                </c:pt>
                <c:pt idx="2">
                  <c:v>23</c:v>
                </c:pt>
                <c:pt idx="3">
                  <c:v>26</c:v>
                </c:pt>
                <c:pt idx="4">
                  <c:v>26</c:v>
                </c:pt>
              </c:numCache>
            </c:numRef>
          </c:val>
          <c:extLst>
            <c:ext xmlns:c16="http://schemas.microsoft.com/office/drawing/2014/chart" uri="{C3380CC4-5D6E-409C-BE32-E72D297353CC}">
              <c16:uniqueId val="{00000002-5E5A-B744-A17B-DC966008E3B5}"/>
            </c:ext>
          </c:extLst>
        </c:ser>
        <c:ser>
          <c:idx val="3"/>
          <c:order val="3"/>
          <c:tx>
            <c:strRef>
              <c:f>Sheet1!$E$1</c:f>
              <c:strCache>
                <c:ptCount val="1"/>
                <c:pt idx="0">
                  <c:v>Agree</c:v>
                </c:pt>
              </c:strCache>
            </c:strRef>
          </c:tx>
          <c:spPr>
            <a:solidFill>
              <a:srgbClr val="89C1E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Sheet1!$E$2:$E$6</c:f>
              <c:numCache>
                <c:formatCode>General</c:formatCode>
                <c:ptCount val="5"/>
                <c:pt idx="0">
                  <c:v>34</c:v>
                </c:pt>
                <c:pt idx="1">
                  <c:v>35</c:v>
                </c:pt>
                <c:pt idx="2">
                  <c:v>37</c:v>
                </c:pt>
                <c:pt idx="3">
                  <c:v>32</c:v>
                </c:pt>
                <c:pt idx="4">
                  <c:v>30</c:v>
                </c:pt>
              </c:numCache>
            </c:numRef>
          </c:val>
          <c:extLst>
            <c:ext xmlns:c16="http://schemas.microsoft.com/office/drawing/2014/chart" uri="{C3380CC4-5D6E-409C-BE32-E72D297353CC}">
              <c16:uniqueId val="{00000003-5E5A-B744-A17B-DC966008E3B5}"/>
            </c:ext>
          </c:extLst>
        </c:ser>
        <c:ser>
          <c:idx val="4"/>
          <c:order val="4"/>
          <c:tx>
            <c:strRef>
              <c:f>Sheet1!$F$1</c:f>
              <c:strCache>
                <c:ptCount val="1"/>
                <c:pt idx="0">
                  <c:v>Strongly agree</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Sheet1!$F$2:$F$6</c:f>
              <c:numCache>
                <c:formatCode>General</c:formatCode>
                <c:ptCount val="5"/>
                <c:pt idx="0">
                  <c:v>29</c:v>
                </c:pt>
                <c:pt idx="1">
                  <c:v>27</c:v>
                </c:pt>
                <c:pt idx="2">
                  <c:v>23</c:v>
                </c:pt>
                <c:pt idx="3">
                  <c:v>21</c:v>
                </c:pt>
                <c:pt idx="4">
                  <c:v>17</c:v>
                </c:pt>
              </c:numCache>
            </c:numRef>
          </c:val>
          <c:extLst>
            <c:ext xmlns:c16="http://schemas.microsoft.com/office/drawing/2014/chart" uri="{C3380CC4-5D6E-409C-BE32-E72D297353CC}">
              <c16:uniqueId val="{00000004-5E5A-B744-A17B-DC966008E3B5}"/>
            </c:ext>
          </c:extLst>
        </c:ser>
        <c:dLbls>
          <c:showLegendKey val="0"/>
          <c:showVal val="0"/>
          <c:showCatName val="0"/>
          <c:showSerName val="0"/>
          <c:showPercent val="0"/>
          <c:showBubbleSize val="0"/>
        </c:dLbls>
        <c:gapWidth val="50"/>
        <c:overlap val="100"/>
        <c:axId val="1655191983"/>
        <c:axId val="1655190543"/>
      </c:barChart>
      <c:catAx>
        <c:axId val="1655191983"/>
        <c:scaling>
          <c:orientation val="maxMin"/>
        </c:scaling>
        <c:delete val="1"/>
        <c:axPos val="l"/>
        <c:numFmt formatCode="General" sourceLinked="1"/>
        <c:majorTickMark val="none"/>
        <c:minorTickMark val="none"/>
        <c:tickLblPos val="nextTo"/>
        <c:crossAx val="1655190543"/>
        <c:crosses val="autoZero"/>
        <c:auto val="1"/>
        <c:lblAlgn val="ctr"/>
        <c:lblOffset val="100"/>
        <c:noMultiLvlLbl val="0"/>
      </c:catAx>
      <c:valAx>
        <c:axId val="1655190543"/>
        <c:scaling>
          <c:orientation val="minMax"/>
          <c:max val="100"/>
        </c:scaling>
        <c:delete val="1"/>
        <c:axPos val="t"/>
        <c:majorGridlines>
          <c:spPr>
            <a:ln w="9525" cap="flat" cmpd="sng" algn="ctr">
              <a:noFill/>
              <a:round/>
            </a:ln>
            <a:effectLst/>
          </c:spPr>
        </c:majorGridlines>
        <c:numFmt formatCode="General" sourceLinked="1"/>
        <c:majorTickMark val="none"/>
        <c:minorTickMark val="none"/>
        <c:tickLblPos val="nextTo"/>
        <c:crossAx val="16551919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765660279056808E-2"/>
          <c:y val="0.13494981126957142"/>
          <c:w val="0.66365595786781129"/>
          <c:h val="0.70763615050364426"/>
        </c:manualLayout>
      </c:layout>
      <c:barChart>
        <c:barDir val="bar"/>
        <c:grouping val="stacked"/>
        <c:varyColors val="0"/>
        <c:ser>
          <c:idx val="0"/>
          <c:order val="0"/>
          <c:tx>
            <c:strRef>
              <c:f>Sheet1!$B$1</c:f>
              <c:strCache>
                <c:ptCount val="1"/>
                <c:pt idx="0">
                  <c:v>Strongly disagree</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21</c:v>
                </c:pt>
                <c:pt idx="1">
                  <c:v>23</c:v>
                </c:pt>
                <c:pt idx="2">
                  <c:v>21</c:v>
                </c:pt>
                <c:pt idx="3">
                  <c:v>29</c:v>
                </c:pt>
                <c:pt idx="4">
                  <c:v>27</c:v>
                </c:pt>
              </c:numCache>
            </c:numRef>
          </c:val>
          <c:extLst>
            <c:ext xmlns:c16="http://schemas.microsoft.com/office/drawing/2014/chart" uri="{C3380CC4-5D6E-409C-BE32-E72D297353CC}">
              <c16:uniqueId val="{00000000-AC1F-E74D-BAA5-62A08DDD1BFE}"/>
            </c:ext>
          </c:extLst>
        </c:ser>
        <c:ser>
          <c:idx val="1"/>
          <c:order val="1"/>
          <c:tx>
            <c:strRef>
              <c:f>Sheet1!$C$1</c:f>
              <c:strCache>
                <c:ptCount val="1"/>
                <c:pt idx="0">
                  <c:v>Disagree</c:v>
                </c:pt>
              </c:strCache>
            </c:strRef>
          </c:tx>
          <c:spPr>
            <a:solidFill>
              <a:srgbClr val="939AA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Sheet1!$C$2:$C$6</c:f>
              <c:numCache>
                <c:formatCode>General</c:formatCode>
                <c:ptCount val="5"/>
                <c:pt idx="0">
                  <c:v>42</c:v>
                </c:pt>
                <c:pt idx="1">
                  <c:v>42</c:v>
                </c:pt>
                <c:pt idx="2">
                  <c:v>38</c:v>
                </c:pt>
                <c:pt idx="3">
                  <c:v>39</c:v>
                </c:pt>
                <c:pt idx="4">
                  <c:v>39</c:v>
                </c:pt>
              </c:numCache>
            </c:numRef>
          </c:val>
          <c:extLst>
            <c:ext xmlns:c16="http://schemas.microsoft.com/office/drawing/2014/chart" uri="{C3380CC4-5D6E-409C-BE32-E72D297353CC}">
              <c16:uniqueId val="{00000001-AC1F-E74D-BAA5-62A08DDD1BFE}"/>
            </c:ext>
          </c:extLst>
        </c:ser>
        <c:ser>
          <c:idx val="2"/>
          <c:order val="2"/>
          <c:tx>
            <c:strRef>
              <c:f>Sheet1!$D$1</c:f>
              <c:strCache>
                <c:ptCount val="1"/>
                <c:pt idx="0">
                  <c:v>Neither agree or disagree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Sheet1!$D$2:$D$6</c:f>
              <c:numCache>
                <c:formatCode>General</c:formatCode>
                <c:ptCount val="5"/>
                <c:pt idx="0">
                  <c:v>21</c:v>
                </c:pt>
                <c:pt idx="1">
                  <c:v>19</c:v>
                </c:pt>
                <c:pt idx="2">
                  <c:v>21</c:v>
                </c:pt>
                <c:pt idx="3">
                  <c:v>17</c:v>
                </c:pt>
                <c:pt idx="4">
                  <c:v>19</c:v>
                </c:pt>
              </c:numCache>
            </c:numRef>
          </c:val>
          <c:extLst>
            <c:ext xmlns:c16="http://schemas.microsoft.com/office/drawing/2014/chart" uri="{C3380CC4-5D6E-409C-BE32-E72D297353CC}">
              <c16:uniqueId val="{00000002-AC1F-E74D-BAA5-62A08DDD1BFE}"/>
            </c:ext>
          </c:extLst>
        </c:ser>
        <c:ser>
          <c:idx val="3"/>
          <c:order val="3"/>
          <c:tx>
            <c:strRef>
              <c:f>Sheet1!$E$1</c:f>
              <c:strCache>
                <c:ptCount val="1"/>
                <c:pt idx="0">
                  <c:v>Agree</c:v>
                </c:pt>
              </c:strCache>
            </c:strRef>
          </c:tx>
          <c:spPr>
            <a:solidFill>
              <a:srgbClr val="89C1EC"/>
            </a:solidFill>
            <a:ln>
              <a:noFill/>
            </a:ln>
            <a:effectLst/>
          </c:spPr>
          <c:invertIfNegative val="0"/>
          <c:dLbls>
            <c:dLbl>
              <c:idx val="0"/>
              <c:tx>
                <c:rich>
                  <a:bodyPr/>
                  <a:lstStyle/>
                  <a:p>
                    <a:r>
                      <a:rPr lang="en-US"/>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C1F-E74D-BAA5-62A08DDD1BFE}"/>
                </c:ext>
              </c:extLst>
            </c:dLbl>
            <c:dLbl>
              <c:idx val="3"/>
              <c:tx>
                <c:rich>
                  <a:bodyPr/>
                  <a:lstStyle/>
                  <a:p>
                    <a:r>
                      <a:rPr lang="en-US"/>
                      <a:t>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C1F-E74D-BAA5-62A08DDD1BF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Sheet1!$E$2:$E$6</c:f>
              <c:numCache>
                <c:formatCode>General</c:formatCode>
                <c:ptCount val="5"/>
                <c:pt idx="0">
                  <c:v>12</c:v>
                </c:pt>
                <c:pt idx="1">
                  <c:v>12</c:v>
                </c:pt>
                <c:pt idx="2">
                  <c:v>15</c:v>
                </c:pt>
                <c:pt idx="3">
                  <c:v>11</c:v>
                </c:pt>
                <c:pt idx="4">
                  <c:v>11</c:v>
                </c:pt>
              </c:numCache>
            </c:numRef>
          </c:val>
          <c:extLst>
            <c:ext xmlns:c16="http://schemas.microsoft.com/office/drawing/2014/chart" uri="{C3380CC4-5D6E-409C-BE32-E72D297353CC}">
              <c16:uniqueId val="{00000005-AC1F-E74D-BAA5-62A08DDD1BFE}"/>
            </c:ext>
          </c:extLst>
        </c:ser>
        <c:ser>
          <c:idx val="4"/>
          <c:order val="4"/>
          <c:tx>
            <c:strRef>
              <c:f>Sheet1!$F$1</c:f>
              <c:strCache>
                <c:ptCount val="1"/>
                <c:pt idx="0">
                  <c:v>Strongly agree</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Sheet1!$F$2:$F$6</c:f>
              <c:numCache>
                <c:formatCode>General</c:formatCode>
                <c:ptCount val="5"/>
                <c:pt idx="0">
                  <c:v>4</c:v>
                </c:pt>
                <c:pt idx="1">
                  <c:v>4</c:v>
                </c:pt>
                <c:pt idx="2">
                  <c:v>5</c:v>
                </c:pt>
                <c:pt idx="3">
                  <c:v>4</c:v>
                </c:pt>
                <c:pt idx="4">
                  <c:v>4</c:v>
                </c:pt>
              </c:numCache>
            </c:numRef>
          </c:val>
          <c:extLst>
            <c:ext xmlns:c16="http://schemas.microsoft.com/office/drawing/2014/chart" uri="{C3380CC4-5D6E-409C-BE32-E72D297353CC}">
              <c16:uniqueId val="{00000006-AC1F-E74D-BAA5-62A08DDD1BFE}"/>
            </c:ext>
          </c:extLst>
        </c:ser>
        <c:dLbls>
          <c:showLegendKey val="0"/>
          <c:showVal val="0"/>
          <c:showCatName val="0"/>
          <c:showSerName val="0"/>
          <c:showPercent val="0"/>
          <c:showBubbleSize val="0"/>
        </c:dLbls>
        <c:gapWidth val="50"/>
        <c:overlap val="100"/>
        <c:axId val="1655191983"/>
        <c:axId val="1655190543"/>
      </c:barChart>
      <c:catAx>
        <c:axId val="1655191983"/>
        <c:scaling>
          <c:orientation val="maxMin"/>
        </c:scaling>
        <c:delete val="1"/>
        <c:axPos val="l"/>
        <c:numFmt formatCode="General" sourceLinked="1"/>
        <c:majorTickMark val="none"/>
        <c:minorTickMark val="none"/>
        <c:tickLblPos val="nextTo"/>
        <c:crossAx val="1655190543"/>
        <c:crosses val="autoZero"/>
        <c:auto val="1"/>
        <c:lblAlgn val="ctr"/>
        <c:lblOffset val="100"/>
        <c:noMultiLvlLbl val="0"/>
      </c:catAx>
      <c:valAx>
        <c:axId val="1655190543"/>
        <c:scaling>
          <c:orientation val="minMax"/>
          <c:max val="100"/>
        </c:scaling>
        <c:delete val="1"/>
        <c:axPos val="t"/>
        <c:majorGridlines>
          <c:spPr>
            <a:ln w="9525" cap="flat" cmpd="sng" algn="ctr">
              <a:noFill/>
              <a:round/>
            </a:ln>
            <a:effectLst/>
          </c:spPr>
        </c:majorGridlines>
        <c:numFmt formatCode="General" sourceLinked="1"/>
        <c:majorTickMark val="none"/>
        <c:minorTickMark val="none"/>
        <c:tickLblPos val="nextTo"/>
        <c:crossAx val="16551919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765660279056808E-2"/>
          <c:y val="0.13494981126957142"/>
          <c:w val="0.89328311975381736"/>
          <c:h val="0.70763615050364426"/>
        </c:manualLayout>
      </c:layout>
      <c:barChart>
        <c:barDir val="bar"/>
        <c:grouping val="stacked"/>
        <c:varyColors val="0"/>
        <c:ser>
          <c:idx val="0"/>
          <c:order val="0"/>
          <c:tx>
            <c:strRef>
              <c:f>Sheet1!$B$1</c:f>
              <c:strCache>
                <c:ptCount val="1"/>
                <c:pt idx="0">
                  <c:v>Strongly disagree</c:v>
                </c:pt>
              </c:strCache>
            </c:strRef>
          </c:tx>
          <c:spPr>
            <a:solidFill>
              <a:schemeClr val="accent6">
                <a:lumMod val="75000"/>
              </a:schemeClr>
            </a:solidFill>
            <a:ln>
              <a:noFill/>
            </a:ln>
            <a:effectLst/>
          </c:spPr>
          <c:invertIfNegative val="0"/>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1</c:v>
                </c:pt>
                <c:pt idx="1">
                  <c:v>1</c:v>
                </c:pt>
                <c:pt idx="2">
                  <c:v>1</c:v>
                </c:pt>
                <c:pt idx="3">
                  <c:v>0</c:v>
                </c:pt>
                <c:pt idx="4">
                  <c:v>0</c:v>
                </c:pt>
              </c:numCache>
            </c:numRef>
          </c:val>
          <c:extLst>
            <c:ext xmlns:c16="http://schemas.microsoft.com/office/drawing/2014/chart" uri="{C3380CC4-5D6E-409C-BE32-E72D297353CC}">
              <c16:uniqueId val="{00000000-62C3-3747-9B3C-BFAE0AE01098}"/>
            </c:ext>
          </c:extLst>
        </c:ser>
        <c:ser>
          <c:idx val="1"/>
          <c:order val="1"/>
          <c:tx>
            <c:strRef>
              <c:f>Sheet1!$C$1</c:f>
              <c:strCache>
                <c:ptCount val="1"/>
                <c:pt idx="0">
                  <c:v>Disagree</c:v>
                </c:pt>
              </c:strCache>
            </c:strRef>
          </c:tx>
          <c:spPr>
            <a:solidFill>
              <a:srgbClr val="939AA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Sheet1!$C$2:$C$6</c:f>
              <c:numCache>
                <c:formatCode>General</c:formatCode>
                <c:ptCount val="5"/>
                <c:pt idx="0">
                  <c:v>5</c:v>
                </c:pt>
                <c:pt idx="1">
                  <c:v>3</c:v>
                </c:pt>
                <c:pt idx="2">
                  <c:v>3</c:v>
                </c:pt>
                <c:pt idx="3">
                  <c:v>3</c:v>
                </c:pt>
                <c:pt idx="4">
                  <c:v>4</c:v>
                </c:pt>
              </c:numCache>
            </c:numRef>
          </c:val>
          <c:extLst>
            <c:ext xmlns:c16="http://schemas.microsoft.com/office/drawing/2014/chart" uri="{C3380CC4-5D6E-409C-BE32-E72D297353CC}">
              <c16:uniqueId val="{00000001-62C3-3747-9B3C-BFAE0AE01098}"/>
            </c:ext>
          </c:extLst>
        </c:ser>
        <c:ser>
          <c:idx val="2"/>
          <c:order val="2"/>
          <c:tx>
            <c:strRef>
              <c:f>Sheet1!$D$1</c:f>
              <c:strCache>
                <c:ptCount val="1"/>
                <c:pt idx="0">
                  <c:v>Neither agree or disagree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Sheet1!$D$2:$D$6</c:f>
              <c:numCache>
                <c:formatCode>General</c:formatCode>
                <c:ptCount val="5"/>
                <c:pt idx="0">
                  <c:v>10</c:v>
                </c:pt>
                <c:pt idx="1">
                  <c:v>31</c:v>
                </c:pt>
                <c:pt idx="2">
                  <c:v>21</c:v>
                </c:pt>
                <c:pt idx="3">
                  <c:v>20</c:v>
                </c:pt>
                <c:pt idx="4">
                  <c:v>16</c:v>
                </c:pt>
              </c:numCache>
            </c:numRef>
          </c:val>
          <c:extLst>
            <c:ext xmlns:c16="http://schemas.microsoft.com/office/drawing/2014/chart" uri="{C3380CC4-5D6E-409C-BE32-E72D297353CC}">
              <c16:uniqueId val="{00000002-62C3-3747-9B3C-BFAE0AE01098}"/>
            </c:ext>
          </c:extLst>
        </c:ser>
        <c:ser>
          <c:idx val="3"/>
          <c:order val="3"/>
          <c:tx>
            <c:strRef>
              <c:f>Sheet1!$E$1</c:f>
              <c:strCache>
                <c:ptCount val="1"/>
                <c:pt idx="0">
                  <c:v>Agree</c:v>
                </c:pt>
              </c:strCache>
            </c:strRef>
          </c:tx>
          <c:spPr>
            <a:solidFill>
              <a:srgbClr val="B6DAF4"/>
            </a:solidFill>
            <a:ln>
              <a:noFill/>
            </a:ln>
            <a:effectLst/>
          </c:spPr>
          <c:invertIfNegative val="0"/>
          <c:dPt>
            <c:idx val="0"/>
            <c:invertIfNegative val="0"/>
            <c:bubble3D val="0"/>
            <c:spPr>
              <a:solidFill>
                <a:srgbClr val="89C1EC"/>
              </a:solidFill>
              <a:ln>
                <a:noFill/>
              </a:ln>
              <a:effectLst/>
            </c:spPr>
            <c:extLst>
              <c:ext xmlns:c16="http://schemas.microsoft.com/office/drawing/2014/chart" uri="{C3380CC4-5D6E-409C-BE32-E72D297353CC}">
                <c16:uniqueId val="{00000007-62C3-3747-9B3C-BFAE0AE01098}"/>
              </c:ext>
            </c:extLst>
          </c:dPt>
          <c:dPt>
            <c:idx val="1"/>
            <c:invertIfNegative val="0"/>
            <c:bubble3D val="0"/>
            <c:spPr>
              <a:solidFill>
                <a:srgbClr val="89C1EC"/>
              </a:solidFill>
              <a:ln>
                <a:noFill/>
              </a:ln>
              <a:effectLst/>
            </c:spPr>
            <c:extLst>
              <c:ext xmlns:c16="http://schemas.microsoft.com/office/drawing/2014/chart" uri="{C3380CC4-5D6E-409C-BE32-E72D297353CC}">
                <c16:uniqueId val="{00000008-62C3-3747-9B3C-BFAE0AE01098}"/>
              </c:ext>
            </c:extLst>
          </c:dPt>
          <c:dPt>
            <c:idx val="2"/>
            <c:invertIfNegative val="0"/>
            <c:bubble3D val="0"/>
            <c:spPr>
              <a:solidFill>
                <a:srgbClr val="89C1EC"/>
              </a:solidFill>
              <a:ln>
                <a:noFill/>
              </a:ln>
              <a:effectLst/>
            </c:spPr>
            <c:extLst>
              <c:ext xmlns:c16="http://schemas.microsoft.com/office/drawing/2014/chart" uri="{C3380CC4-5D6E-409C-BE32-E72D297353CC}">
                <c16:uniqueId val="{00000009-62C3-3747-9B3C-BFAE0AE01098}"/>
              </c:ext>
            </c:extLst>
          </c:dPt>
          <c:dPt>
            <c:idx val="3"/>
            <c:invertIfNegative val="0"/>
            <c:bubble3D val="0"/>
            <c:spPr>
              <a:solidFill>
                <a:srgbClr val="89C1EC"/>
              </a:solidFill>
              <a:ln>
                <a:noFill/>
              </a:ln>
              <a:effectLst/>
            </c:spPr>
            <c:extLst>
              <c:ext xmlns:c16="http://schemas.microsoft.com/office/drawing/2014/chart" uri="{C3380CC4-5D6E-409C-BE32-E72D297353CC}">
                <c16:uniqueId val="{0000000A-62C3-3747-9B3C-BFAE0AE01098}"/>
              </c:ext>
            </c:extLst>
          </c:dPt>
          <c:dPt>
            <c:idx val="4"/>
            <c:invertIfNegative val="0"/>
            <c:bubble3D val="0"/>
            <c:spPr>
              <a:solidFill>
                <a:srgbClr val="89C1EC"/>
              </a:solidFill>
              <a:ln>
                <a:noFill/>
              </a:ln>
              <a:effectLst/>
            </c:spPr>
            <c:extLst>
              <c:ext xmlns:c16="http://schemas.microsoft.com/office/drawing/2014/chart" uri="{C3380CC4-5D6E-409C-BE32-E72D297353CC}">
                <c16:uniqueId val="{0000000B-62C3-3747-9B3C-BFAE0AE01098}"/>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Sheet1!$E$2:$E$6</c:f>
              <c:numCache>
                <c:formatCode>General</c:formatCode>
                <c:ptCount val="5"/>
                <c:pt idx="0">
                  <c:v>44</c:v>
                </c:pt>
                <c:pt idx="1">
                  <c:v>43</c:v>
                </c:pt>
                <c:pt idx="2">
                  <c:v>49</c:v>
                </c:pt>
                <c:pt idx="3">
                  <c:v>54</c:v>
                </c:pt>
                <c:pt idx="4">
                  <c:v>56</c:v>
                </c:pt>
              </c:numCache>
            </c:numRef>
          </c:val>
          <c:extLst>
            <c:ext xmlns:c16="http://schemas.microsoft.com/office/drawing/2014/chart" uri="{C3380CC4-5D6E-409C-BE32-E72D297353CC}">
              <c16:uniqueId val="{00000003-62C3-3747-9B3C-BFAE0AE01098}"/>
            </c:ext>
          </c:extLst>
        </c:ser>
        <c:ser>
          <c:idx val="4"/>
          <c:order val="4"/>
          <c:tx>
            <c:strRef>
              <c:f>Sheet1!$F$1</c:f>
              <c:strCache>
                <c:ptCount val="1"/>
                <c:pt idx="0">
                  <c:v>Strongly agree</c:v>
                </c:pt>
              </c:strCache>
            </c:strRef>
          </c:tx>
          <c:spPr>
            <a:solidFill>
              <a:schemeClr val="tx2"/>
            </a:solidFill>
            <a:ln>
              <a:noFill/>
            </a:ln>
            <a:effectLst/>
          </c:spPr>
          <c:invertIfNegative val="0"/>
          <c:dLbls>
            <c:dLbl>
              <c:idx val="0"/>
              <c:tx>
                <c:rich>
                  <a:bodyPr/>
                  <a:lstStyle/>
                  <a:p>
                    <a:r>
                      <a:rPr lang="en-US"/>
                      <a:t>39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2C3-3747-9B3C-BFAE0AE01098}"/>
                </c:ext>
              </c:extLst>
            </c:dLbl>
            <c:dLbl>
              <c:idx val="1"/>
              <c:tx>
                <c:rich>
                  <a:bodyPr/>
                  <a:lstStyle/>
                  <a:p>
                    <a:r>
                      <a:rPr lang="en-US"/>
                      <a:t>21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2C3-3747-9B3C-BFAE0AE01098}"/>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Category 1</c:v>
                </c:pt>
                <c:pt idx="1">
                  <c:v>Category 2</c:v>
                </c:pt>
                <c:pt idx="2">
                  <c:v>Category 3</c:v>
                </c:pt>
                <c:pt idx="3">
                  <c:v>Category 4</c:v>
                </c:pt>
                <c:pt idx="4">
                  <c:v>Category 5</c:v>
                </c:pt>
              </c:strCache>
            </c:strRef>
          </c:cat>
          <c:val>
            <c:numRef>
              <c:f>Sheet1!$F$2:$F$6</c:f>
              <c:numCache>
                <c:formatCode>General</c:formatCode>
                <c:ptCount val="5"/>
                <c:pt idx="0">
                  <c:v>40</c:v>
                </c:pt>
                <c:pt idx="1">
                  <c:v>22</c:v>
                </c:pt>
                <c:pt idx="2">
                  <c:v>27</c:v>
                </c:pt>
                <c:pt idx="3">
                  <c:v>23</c:v>
                </c:pt>
                <c:pt idx="4">
                  <c:v>24</c:v>
                </c:pt>
              </c:numCache>
            </c:numRef>
          </c:val>
          <c:extLst>
            <c:ext xmlns:c16="http://schemas.microsoft.com/office/drawing/2014/chart" uri="{C3380CC4-5D6E-409C-BE32-E72D297353CC}">
              <c16:uniqueId val="{00000006-62C3-3747-9B3C-BFAE0AE01098}"/>
            </c:ext>
          </c:extLst>
        </c:ser>
        <c:dLbls>
          <c:showLegendKey val="0"/>
          <c:showVal val="0"/>
          <c:showCatName val="0"/>
          <c:showSerName val="0"/>
          <c:showPercent val="0"/>
          <c:showBubbleSize val="0"/>
        </c:dLbls>
        <c:gapWidth val="50"/>
        <c:overlap val="100"/>
        <c:axId val="1655191983"/>
        <c:axId val="1655190543"/>
      </c:barChart>
      <c:catAx>
        <c:axId val="1655191983"/>
        <c:scaling>
          <c:orientation val="maxMin"/>
        </c:scaling>
        <c:delete val="1"/>
        <c:axPos val="l"/>
        <c:numFmt formatCode="General" sourceLinked="1"/>
        <c:majorTickMark val="none"/>
        <c:minorTickMark val="none"/>
        <c:tickLblPos val="nextTo"/>
        <c:crossAx val="1655190543"/>
        <c:crosses val="autoZero"/>
        <c:auto val="1"/>
        <c:lblAlgn val="ctr"/>
        <c:lblOffset val="100"/>
        <c:noMultiLvlLbl val="0"/>
      </c:catAx>
      <c:valAx>
        <c:axId val="1655190543"/>
        <c:scaling>
          <c:orientation val="minMax"/>
          <c:max val="100"/>
        </c:scaling>
        <c:delete val="1"/>
        <c:axPos val="t"/>
        <c:majorGridlines>
          <c:spPr>
            <a:ln w="9525" cap="flat" cmpd="sng" algn="ctr">
              <a:noFill/>
              <a:round/>
            </a:ln>
            <a:effectLst/>
          </c:spPr>
        </c:majorGridlines>
        <c:numFmt formatCode="General" sourceLinked="1"/>
        <c:majorTickMark val="none"/>
        <c:minorTickMark val="none"/>
        <c:tickLblPos val="nextTo"/>
        <c:crossAx val="16551919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Century Gothic" panose="020B0502020202020204" pitchFamily="34" charset="0"/>
            </a:endParaRPr>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latin typeface="Century Gothic" panose="020B0502020202020204" pitchFamily="34" charset="0"/>
              </a:rPr>
              <a:t>‹N›</a:t>
            </a:fld>
            <a:endParaRPr lang="en-GB">
              <a:latin typeface="Century Gothic" panose="020B0502020202020204" pitchFamily="34" charset="0"/>
            </a:endParaRPr>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latin typeface="Century Gothic" panose="020B0502020202020204" pitchFamily="34" charset="0"/>
              </a:rPr>
              <a:t>14/09/2026</a:t>
            </a:fld>
            <a:endParaRPr lang="en-GB">
              <a:latin typeface="Century Gothic" panose="020B0502020202020204" pitchFamily="34" charset="0"/>
            </a:endParaRPr>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Century Gothic" panose="020B0502020202020204" pitchFamily="34" charset="0"/>
            </a:endParaRPr>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 note</a:t>
            </a:r>
          </a:p>
          <a:p>
            <a:pPr lvl="6"/>
            <a:r>
              <a:rPr lang="en-US"/>
              <a:t>7 level</a:t>
            </a:r>
          </a:p>
          <a:p>
            <a:pPr lvl="7"/>
            <a:r>
              <a:rPr lang="en-US"/>
              <a:t>8 level</a:t>
            </a:r>
          </a:p>
          <a:p>
            <a:pPr lvl="8"/>
            <a:r>
              <a:rPr lang="en-US"/>
              <a:t>9 header	</a:t>
            </a:r>
            <a:endParaRPr lang="en-GB"/>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b="0" i="0">
                <a:latin typeface="Century Gothic" panose="020B0502020202020204" pitchFamily="34" charset="0"/>
              </a:defRPr>
            </a:lvl1pPr>
          </a:lstStyle>
          <a:p>
            <a:fld id="{1386E511-D742-4EFE-90B5-C9FC42762E0F}" type="datetimeFigureOut">
              <a:rPr lang="en-GB" smtClean="0"/>
              <a:pPr/>
              <a:t>14/09/2026</a:t>
            </a:fld>
            <a:endParaRPr lang="en-GB"/>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b="0" i="0">
                <a:latin typeface="Century Gothic" panose="020B0502020202020204" pitchFamily="34" charset="0"/>
              </a:defRPr>
            </a:lvl1pPr>
          </a:lstStyle>
          <a:p>
            <a:fld id="{A16CFAD1-D197-4A88-B173-A6412E995EE5}" type="slidenum">
              <a:rPr lang="en-GB" smtClean="0"/>
              <a:pPr/>
              <a:t>‹N›</a:t>
            </a:fld>
            <a:endParaRPr lang="en-GB"/>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b="0" i="0">
                <a:latin typeface="Century Gothic" panose="020B0502020202020204" pitchFamily="34" charset="0"/>
              </a:defRPr>
            </a:lvl1pPr>
          </a:lstStyle>
          <a:p>
            <a:endParaRPr lang="en-GB"/>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b="0" i="0">
                <a:latin typeface="Century Gothic" panose="020B0502020202020204" pitchFamily="34" charset="0"/>
              </a:defRPr>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indent="0" algn="l" defTabSz="914400" rtl="0" eaLnBrk="1" latinLnBrk="0" hangingPunct="1">
      <a:buFont typeface="Arial" panose="020B0604020202020204" pitchFamily="34" charset="0"/>
      <a:buChar char="​"/>
      <a:defRPr sz="1200" b="0" i="0" kern="1200">
        <a:solidFill>
          <a:schemeClr val="tx1"/>
        </a:solidFill>
        <a:latin typeface="Century Gothic" panose="020B0502020202020204" pitchFamily="34" charset="0"/>
        <a:ea typeface="+mn-ea"/>
        <a:cs typeface="+mn-cs"/>
      </a:defRPr>
    </a:lvl1pPr>
    <a:lvl2pPr marL="0" indent="-179388" algn="l" defTabSz="914400" rtl="0" eaLnBrk="1" latinLnBrk="0" hangingPunct="1">
      <a:buFont typeface="Arial" panose="020B0604020202020204" pitchFamily="34" charset="0"/>
      <a:buChar char="•"/>
      <a:defRPr sz="1200" b="0" i="0" kern="1200">
        <a:solidFill>
          <a:schemeClr val="tx1"/>
        </a:solidFill>
        <a:latin typeface="Century Gothic" panose="020B0502020202020204" pitchFamily="34" charset="0"/>
        <a:ea typeface="+mn-ea"/>
        <a:cs typeface="+mn-cs"/>
      </a:defRPr>
    </a:lvl2pPr>
    <a:lvl3pPr marL="360000" indent="-180000" algn="l" defTabSz="914400" rtl="0" eaLnBrk="1" latinLnBrk="0" hangingPunct="1">
      <a:buFont typeface="Arial" panose="020B0604020202020204" pitchFamily="34" charset="0"/>
      <a:buChar char="•"/>
      <a:defRPr sz="1200" b="0" i="0" kern="1200">
        <a:solidFill>
          <a:schemeClr val="tx1"/>
        </a:solidFill>
        <a:latin typeface="Century Gothic" panose="020B0502020202020204" pitchFamily="34" charset="0"/>
        <a:ea typeface="+mn-ea"/>
        <a:cs typeface="+mn-cs"/>
      </a:defRPr>
    </a:lvl3pPr>
    <a:lvl4pPr marL="0" indent="0" algn="l" defTabSz="914400" rtl="0" eaLnBrk="1" latinLnBrk="0" hangingPunct="1">
      <a:buFont typeface="Arial" panose="020B0604020202020204" pitchFamily="34" charset="0"/>
      <a:buChar char="​"/>
      <a:defRPr sz="1400" b="0" i="0" kern="1200">
        <a:solidFill>
          <a:schemeClr val="tx1"/>
        </a:solidFill>
        <a:latin typeface="Century Gothic" panose="020B0502020202020204" pitchFamily="34" charset="0"/>
        <a:ea typeface="+mn-ea"/>
        <a:cs typeface="+mn-cs"/>
      </a:defRPr>
    </a:lvl4pPr>
    <a:lvl5pPr marL="0" indent="0" algn="l" defTabSz="914400" rtl="0" eaLnBrk="1" latinLnBrk="0" hangingPunct="1">
      <a:buFont typeface="Arial" panose="020B0604020202020204" pitchFamily="34" charset="0"/>
      <a:buChar char="​"/>
      <a:defRPr sz="1200" b="0" i="0" kern="1200">
        <a:solidFill>
          <a:schemeClr val="tx1"/>
        </a:solidFill>
        <a:latin typeface="Century Gothic" panose="020B0502020202020204" pitchFamily="34" charset="0"/>
        <a:ea typeface="+mn-ea"/>
        <a:cs typeface="+mn-cs"/>
      </a:defRPr>
    </a:lvl5pPr>
    <a:lvl6pPr marL="2286000" indent="-2286000" algn="l" defTabSz="914400" rtl="0" eaLnBrk="1" latinLnBrk="0" hangingPunct="1">
      <a:defRPr sz="800" b="0" i="0" kern="1200">
        <a:solidFill>
          <a:schemeClr val="tx1"/>
        </a:solidFill>
        <a:latin typeface="Century Gothic" panose="020B0502020202020204" pitchFamily="34" charset="0"/>
        <a:ea typeface="+mn-ea"/>
        <a:cs typeface="+mn-cs"/>
      </a:defRPr>
    </a:lvl6pPr>
    <a:lvl7pPr marL="0" indent="-90000" algn="l" defTabSz="914400" rtl="0" eaLnBrk="1" latinLnBrk="0" hangingPunct="1">
      <a:buFont typeface="Arial" panose="020B0604020202020204" pitchFamily="34" charset="0"/>
      <a:buChar char="•"/>
      <a:defRPr sz="800" b="0" i="0" kern="1200">
        <a:solidFill>
          <a:schemeClr val="tx1"/>
        </a:solidFill>
        <a:latin typeface="Century Gothic" panose="020B0502020202020204" pitchFamily="34" charset="0"/>
        <a:ea typeface="+mn-ea"/>
        <a:cs typeface="+mn-cs"/>
      </a:defRPr>
    </a:lvl7pPr>
    <a:lvl8pPr marL="180000" indent="-90000" algn="l" defTabSz="914400" rtl="0" eaLnBrk="1" latinLnBrk="0" hangingPunct="1">
      <a:buFont typeface="Arial" panose="020B0604020202020204" pitchFamily="34" charset="0"/>
      <a:buChar char="•"/>
      <a:defRPr sz="800" b="0" i="0" kern="1200">
        <a:solidFill>
          <a:schemeClr val="tx1"/>
        </a:solidFill>
        <a:latin typeface="Century Gothic" panose="020B0502020202020204" pitchFamily="34" charset="0"/>
        <a:ea typeface="+mn-ea"/>
        <a:cs typeface="+mn-cs"/>
      </a:defRPr>
    </a:lvl8pPr>
    <a:lvl9pPr marL="0" indent="0" algn="l" defTabSz="914400" rtl="0" eaLnBrk="1" latinLnBrk="0" hangingPunct="1">
      <a:buFont typeface="Arial" panose="020B0604020202020204" pitchFamily="34" charset="0"/>
      <a:buChar char="​"/>
      <a:defRPr sz="800" b="0" i="0" kern="1200">
        <a:solidFill>
          <a:schemeClr val="tx1"/>
        </a:solidFill>
        <a:latin typeface="Century Gothic" panose="020B0502020202020204" pitchFamily="34" charset="0"/>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529A3-0E5F-49B1-00E3-1D5204B1DD2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D4C800C-9054-FB8B-36D3-7F5D22B9FC5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7AA1D2C-9FCC-F09C-75F6-06031178B405}"/>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3E0D3EFF-527E-7250-FCE6-3F8BC82651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srgbClr val="000000"/>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0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430101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5E470-707C-0B94-03EF-2DCC3C1D7CD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FDC59A7-6541-471D-8AC2-3FB1276F16B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2FE3238-DE4A-D2BB-C05E-CDD7C246A179}"/>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BFB449D2-D225-4D82-4CCC-E1D8A09119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srgbClr val="000000"/>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89519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64AD-C947-18EE-B5E1-1BDD5051F81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14985E2-E5C1-7FC5-1022-6A997265598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C4B17C3-EE3F-E1BB-61DA-1590ADE4C2B3}"/>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483AB594-01AD-8698-3F53-20E3ED8DE30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905607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E0B8-2016-5FC8-CA31-079E8D56CF5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3330CB2-B19A-A888-0DCA-F01218038F9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999F237-8B0C-F1EF-1F50-374ED822E80C}"/>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2C93F762-C41D-44D4-AEAE-8552C7D1968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936301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7A762-0F3D-A175-030F-C53C399E5EE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8BDF3BE-1B62-612E-CB15-726F5B0147C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FF741FE-04BB-BD92-D731-161B758FD724}"/>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1A226537-5D26-1790-A936-4711E19C545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382811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716A0-1B99-04F0-1046-F7E038CDDE7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5E72CE9-4B0D-4121-8BFF-220CABFD347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DD1B678-98C8-6015-FABC-CC3BE1B6398D}"/>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A64FB2D3-DDEF-4AFD-89A2-73057C36EDF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589517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65818-E034-4D38-5A92-161B51B3A36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39916C0-E62E-19C6-5CC2-B7B423885FF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53DCD1D-D8CD-5488-B4CB-8BEDED4D9436}"/>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C8AAC91F-F7FD-5C70-28ED-E37388687A8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627790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DB24E-F830-BE85-AC4E-7DD2681D768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81D8319-524A-A3A9-468C-A5E25D0E253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C009AD8-4522-B66D-5063-2285131E3E55}"/>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32EDBA80-74C1-3F4D-1CB7-FA9D46F084A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544467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62EEB-07FD-C3AB-7C1B-2129C2E829B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11775C0-294A-A610-80F4-43E4BF68B7F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8A52626-217A-33F2-2875-2BDF7528812D}"/>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745CE85E-64E7-A885-DC09-C398C878AA3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96952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DB46A-BE29-8DF6-5EA1-CAC189FDC82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C87BA88-B628-00EB-C7E5-66A8CB8EF58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F290ECC-D541-82F5-873D-55668E062BBB}"/>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10EDB483-C817-AC20-96FE-2E970DAA736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100276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3B66E-97E0-069B-C2A0-2663E8CD338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EEBEB9E-032E-E30A-8453-99F0DB79CCC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FD9C4FF-EB52-C5B2-84C9-EB4FA2DE9ED8}"/>
              </a:ext>
            </a:extLst>
          </p:cNvPr>
          <p:cNvSpPr>
            <a:spLocks noGrp="1"/>
          </p:cNvSpPr>
          <p:nvPr>
            <p:ph type="body" idx="1"/>
          </p:nvPr>
        </p:nvSpPr>
        <p:spPr/>
        <p:txBody>
          <a:bodyPr/>
          <a:lstStyle/>
          <a:p>
            <a:endParaRPr lang="it-IT" sz="1000" dirty="0"/>
          </a:p>
        </p:txBody>
      </p:sp>
      <p:sp>
        <p:nvSpPr>
          <p:cNvPr id="4" name="Segnaposto numero diapositiva 3">
            <a:extLst>
              <a:ext uri="{FF2B5EF4-FFF2-40B4-BE49-F238E27FC236}">
                <a16:creationId xmlns:a16="http://schemas.microsoft.com/office/drawing/2014/main" id="{D5FDB1C7-00C8-6DCB-079A-9813BC5307D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827298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92DC5-6831-A526-E2D5-A46437EFCD8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CB9A121-9657-4AEB-E17D-2CC85B073F8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10CD2DF-5022-0EE8-6B72-0E4B8080467A}"/>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7913A287-2440-6720-0AE5-8FBFCBD5E9D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656840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A8D98-F32F-F3E3-BBA5-7A3A3EBDE11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6854B00-903D-4B8B-69FF-0C914756196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BBAC567-12A4-9016-17BB-6B4FBECB54D3}"/>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F3588CE2-4E1A-2693-1266-A7772E89ABB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903997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B9D0-800A-652E-E2A0-EB7670FB87A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A9B52F7-1810-5F48-A890-DC11E5B5B00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E97A2FD-B3DD-1BB5-F626-E2A064A929C0}"/>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9684F0FE-1173-A854-13C2-707E7FEE627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084388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E3092-3109-49FB-B5CD-6A3D1BD83C1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E40E9D5-A079-72A3-87AE-31EAB0610C5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987A236-3EB6-3680-FF73-2606F5D8132D}"/>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9CBCA3E5-F00D-CC74-4C4B-64246A2D992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068004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EA06C-E82F-D374-A9CA-DC516DF80AE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33B3055-AB18-5A2F-D330-5C71A2BDEC7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8E00FE1-2F8E-3311-5C30-2A51B6D31741}"/>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AE76FB6C-8A54-DF70-5BF3-DAB3782F115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080449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411AB-7DB3-25FB-CC3B-F4FBB6DF404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D10774A-9404-0780-BAFC-EC21EE4DF22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0123618-6DF2-C84C-C9F7-612A17A0CFD8}"/>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7DE0151E-F866-2D31-965A-96A8CB3D20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669463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DD32B-146F-C801-4412-5E6B2FD7844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C00B4CA-0AD6-979B-FFDA-CC29540D03C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C59AD7F-82F9-E947-3A6A-CAD99236CD3E}"/>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17D86743-4CD6-9EB0-4957-30116BDD6C7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279744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29B11-1CC0-8A43-2BB0-DE61BA5EFC8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7065B92-7B56-9793-EE5B-7FA3AE99600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8714DB3-9401-A697-A07F-4CA8FCBB9C7E}"/>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ED4DB331-F283-A878-6875-7E39C7FDB66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608918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19A85-E40B-B660-0B44-E2ED68DED47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63265D3-F2D8-CFF8-3FDD-EE9D456932D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E615AD7-C29B-9E65-4F00-F695F8013557}"/>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FF459425-06AC-AC3A-F794-0E015BFB527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877637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1FA89-5D60-DD19-8CAC-4D082E95E53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A58C77C-7BC4-4A9B-5786-87A61458493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2ADCA81-4E05-523E-7A6F-F425F7AC04AF}"/>
              </a:ext>
            </a:extLst>
          </p:cNvPr>
          <p:cNvSpPr>
            <a:spLocks noGrp="1"/>
          </p:cNvSpPr>
          <p:nvPr>
            <p:ph type="body" idx="1"/>
          </p:nvPr>
        </p:nvSpPr>
        <p:spPr/>
        <p:txBody>
          <a:bodyPr/>
          <a:lstStyle/>
          <a:p>
            <a:endParaRPr lang="it-IT" sz="1000" dirty="0"/>
          </a:p>
        </p:txBody>
      </p:sp>
      <p:sp>
        <p:nvSpPr>
          <p:cNvPr id="4" name="Segnaposto numero diapositiva 3">
            <a:extLst>
              <a:ext uri="{FF2B5EF4-FFF2-40B4-BE49-F238E27FC236}">
                <a16:creationId xmlns:a16="http://schemas.microsoft.com/office/drawing/2014/main" id="{9186920E-C9F2-8B10-C89E-E25B6DE77F2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054481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B2937-C660-C85E-7F09-DBC152617A6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997FD5B-E432-A23A-3615-85209D09A66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3EA0295-BFB7-E98F-8D16-21CBAA1683D1}"/>
              </a:ext>
            </a:extLst>
          </p:cNvPr>
          <p:cNvSpPr>
            <a:spLocks noGrp="1"/>
          </p:cNvSpPr>
          <p:nvPr>
            <p:ph type="body" idx="1"/>
          </p:nvPr>
        </p:nvSpPr>
        <p:spPr/>
        <p:txBody>
          <a:bodyPr/>
          <a:lstStyle/>
          <a:p>
            <a:endParaRPr lang="it-IT" sz="1000" dirty="0"/>
          </a:p>
        </p:txBody>
      </p:sp>
      <p:sp>
        <p:nvSpPr>
          <p:cNvPr id="4" name="Segnaposto numero diapositiva 3">
            <a:extLst>
              <a:ext uri="{FF2B5EF4-FFF2-40B4-BE49-F238E27FC236}">
                <a16:creationId xmlns:a16="http://schemas.microsoft.com/office/drawing/2014/main" id="{C15C9D67-1BCA-06E6-0C3F-0CD0F1FE08C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796810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38816-7FB8-4F7A-0032-5E604D8DD2E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E7526CB-5ACC-8E95-068F-D5259AFB5AE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5976066-985C-829E-F8B0-EE174CBA3A47}"/>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DD88A7D1-B1F9-0BB1-75BA-BC653ADE34F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4060852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EC689-36BA-B7E2-6ED1-57EEBC7974E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AD12D45-2F0D-5653-C017-E75D56787DF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C93866E-A0FA-C1EC-6B98-2347323CF605}"/>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6AD3CDC2-6073-EC96-B207-A97C26F7A7E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3482738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7AE59-3042-B983-93EE-43C4161F061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E210F56-F28B-BD2C-91E7-D99AAE54E72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93D9D1B-B54F-CAA7-FF46-6789EE5BE2F3}"/>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37FE6A8B-0B85-7670-3AFE-86ECBF17414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471628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45CE4-77DE-D790-81AC-3EDBA909346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54E1A04-731D-17F3-66D3-24AE883E091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DADDB15-4E85-E08E-5DAE-EF84C8A64D8D}"/>
              </a:ext>
            </a:extLst>
          </p:cNvPr>
          <p:cNvSpPr>
            <a:spLocks noGrp="1"/>
          </p:cNvSpPr>
          <p:nvPr>
            <p:ph type="body" idx="1"/>
          </p:nvPr>
        </p:nvSpPr>
        <p:spPr/>
        <p:txBody>
          <a:bodyPr/>
          <a:lstStyle/>
          <a:p>
            <a:endParaRPr lang="it-IT" sz="1000"/>
          </a:p>
        </p:txBody>
      </p:sp>
      <p:sp>
        <p:nvSpPr>
          <p:cNvPr id="4" name="Segnaposto numero diapositiva 3">
            <a:extLst>
              <a:ext uri="{FF2B5EF4-FFF2-40B4-BE49-F238E27FC236}">
                <a16:creationId xmlns:a16="http://schemas.microsoft.com/office/drawing/2014/main" id="{35442C8C-9F8F-C790-8614-D82F2CBEF37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20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8217763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14C35-3119-B0E3-9C66-802BC6575EC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B0E5789-9094-A08A-970F-D42DA29C8A0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C8DD2CB-03F0-A119-0E70-E060FE8F7349}"/>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C417E336-4369-CED1-20EE-7D49A18B6B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srgbClr val="000000"/>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0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250804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5917B-AF3F-2E9E-7ACA-D432D0FCF28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AC3748C-2B53-D7B7-A33A-1159C2DA7CB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2EB564F-7B98-2037-69CD-8CD51E3EA572}"/>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F71B7B8A-CB50-DDA0-E7AB-25EBA977E8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srgbClr val="000000"/>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0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44920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7FFEC-845F-77B8-6002-91DDAF63BFB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A7B4CBA-EA53-99B2-4251-BA119056E69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456CD2B-97F6-1B29-E7DA-91B65163280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000" baseline="0" dirty="0"/>
              <a:t>Obiettivo : spostare l ‘attenzione da wow </a:t>
            </a:r>
            <a:r>
              <a:rPr lang="it-IT" sz="1000" baseline="0" dirty="0" err="1"/>
              <a:t>effect</a:t>
            </a:r>
            <a:r>
              <a:rPr lang="it-IT" sz="1000" baseline="0" dirty="0"/>
              <a:t> a clinical </a:t>
            </a:r>
            <a:r>
              <a:rPr lang="it-IT" sz="1000" baseline="0" dirty="0" err="1"/>
              <a:t>effect</a:t>
            </a:r>
            <a:endParaRPr lang="it-IT" sz="1000" dirty="0"/>
          </a:p>
          <a:p>
            <a:endParaRPr lang="it-IT" sz="1000" dirty="0"/>
          </a:p>
        </p:txBody>
      </p:sp>
      <p:sp>
        <p:nvSpPr>
          <p:cNvPr id="4" name="Segnaposto numero diapositiva 3">
            <a:extLst>
              <a:ext uri="{FF2B5EF4-FFF2-40B4-BE49-F238E27FC236}">
                <a16:creationId xmlns:a16="http://schemas.microsoft.com/office/drawing/2014/main" id="{F4B1D950-1CD6-062A-B61F-C6F55521558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t-IT"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6710545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9DAFD-F546-118D-3CBB-DC4D516B822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B35FCE1-1814-B1B4-444C-1F686C5FB4C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2DEDED4-B1E1-CFE4-1ECA-05C316AE906F}"/>
              </a:ext>
            </a:extLst>
          </p:cNvPr>
          <p:cNvSpPr>
            <a:spLocks noGrp="1"/>
          </p:cNvSpPr>
          <p:nvPr>
            <p:ph type="body" idx="1"/>
          </p:nvPr>
        </p:nvSpPr>
        <p:spPr/>
        <p:txBody>
          <a:bodyPr/>
          <a:lstStyle/>
          <a:p>
            <a:r>
              <a:rPr lang="it-IT" sz="1000" dirty="0"/>
              <a:t>Qualità: Perdere peso vs Dimagrire</a:t>
            </a:r>
          </a:p>
          <a:p>
            <a:r>
              <a:rPr lang="it-IT" sz="1000" dirty="0"/>
              <a:t>La qualità del dimagrimento non si misura in chili sulla bilancia, ma nella composizione corporea. </a:t>
            </a:r>
          </a:p>
          <a:p>
            <a:r>
              <a:rPr lang="it-IT" sz="1000" dirty="0"/>
              <a:t>Perdere peso: Riduzione generica della massa corporea (include acqua e muscoli). </a:t>
            </a:r>
          </a:p>
          <a:p>
            <a:r>
              <a:rPr lang="it-IT" sz="1000" dirty="0"/>
              <a:t>Spesso causata da diete drastiche che svuotano le riserve di glicogeno.</a:t>
            </a:r>
          </a:p>
          <a:p>
            <a:r>
              <a:rPr lang="it-IT" sz="1000" dirty="0"/>
              <a:t>Dimagrire (Qualità): Riduzione selettiva della massa grassa preservando la massa magra (muscoli)</a:t>
            </a:r>
          </a:p>
          <a:p>
            <a:endParaRPr lang="it-IT" sz="1000" dirty="0"/>
          </a:p>
        </p:txBody>
      </p:sp>
      <p:sp>
        <p:nvSpPr>
          <p:cNvPr id="4" name="Segnaposto numero diapositiva 3">
            <a:extLst>
              <a:ext uri="{FF2B5EF4-FFF2-40B4-BE49-F238E27FC236}">
                <a16:creationId xmlns:a16="http://schemas.microsoft.com/office/drawing/2014/main" id="{6DD40266-57CF-A15A-F4BA-C5849ABE2FE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t-IT"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347721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E0F3A-A899-79E3-AF9E-D243419D65E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B8C903F-323F-A4CA-1103-023074B7B2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6B951E2-5E90-2388-9EAA-0032DC1DBD37}"/>
              </a:ext>
            </a:extLst>
          </p:cNvPr>
          <p:cNvSpPr>
            <a:spLocks noGrp="1"/>
          </p:cNvSpPr>
          <p:nvPr>
            <p:ph type="body" idx="1"/>
          </p:nvPr>
        </p:nvSpPr>
        <p:spPr/>
        <p:txBody>
          <a:bodyPr/>
          <a:lstStyle/>
          <a:p>
            <a:r>
              <a:rPr lang="it-IT" sz="1000" dirty="0"/>
              <a:t>Qualità: Perdere peso vs Dimagrire</a:t>
            </a:r>
          </a:p>
          <a:p>
            <a:r>
              <a:rPr lang="it-IT" sz="1000" dirty="0"/>
              <a:t>La qualità del dimagrimento non si misura in chili sulla bilancia, ma nella composizione corporea. </a:t>
            </a:r>
          </a:p>
          <a:p>
            <a:r>
              <a:rPr lang="it-IT" sz="1000" dirty="0"/>
              <a:t>Perdere peso: Riduzione generica della massa corporea (include acqua e muscoli). </a:t>
            </a:r>
          </a:p>
          <a:p>
            <a:r>
              <a:rPr lang="it-IT" sz="1000" dirty="0"/>
              <a:t>Spesso causata da diete drastiche che svuotano le riserve di glicogeno.</a:t>
            </a:r>
          </a:p>
          <a:p>
            <a:r>
              <a:rPr lang="it-IT" sz="1000" dirty="0"/>
              <a:t>Dimagrire (Qualità): Riduzione selettiva della massa grassa preservando la massa magra (muscoli)</a:t>
            </a:r>
          </a:p>
          <a:p>
            <a:endParaRPr lang="it-IT" sz="1000" dirty="0"/>
          </a:p>
        </p:txBody>
      </p:sp>
      <p:sp>
        <p:nvSpPr>
          <p:cNvPr id="4" name="Segnaposto numero diapositiva 3">
            <a:extLst>
              <a:ext uri="{FF2B5EF4-FFF2-40B4-BE49-F238E27FC236}">
                <a16:creationId xmlns:a16="http://schemas.microsoft.com/office/drawing/2014/main" id="{9EBB1345-9AF4-D2DF-EBBE-DA8BB351371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t-IT"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4118641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4B3AA-30C7-B0F7-342A-8639AB22135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8D40618-1439-B54B-92D9-22B55D53CF6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9D74DD1-00BD-C1D5-FF5F-877E0F3F48D1}"/>
              </a:ext>
            </a:extLst>
          </p:cNvPr>
          <p:cNvSpPr>
            <a:spLocks noGrp="1"/>
          </p:cNvSpPr>
          <p:nvPr>
            <p:ph type="body" idx="1"/>
          </p:nvPr>
        </p:nvSpPr>
        <p:spPr/>
        <p:txBody>
          <a:bodyPr/>
          <a:lstStyle/>
          <a:p>
            <a:r>
              <a:rPr lang="it-IT" sz="1000" dirty="0"/>
              <a:t>Qualità: Perdere peso vs Dimagrire</a:t>
            </a:r>
          </a:p>
          <a:p>
            <a:r>
              <a:rPr lang="it-IT" sz="1000" dirty="0"/>
              <a:t>La qualità del dimagrimento non si misura in chili sulla bilancia, ma nella composizione corporea. </a:t>
            </a:r>
          </a:p>
          <a:p>
            <a:r>
              <a:rPr lang="it-IT" sz="1000" dirty="0"/>
              <a:t>Perdere peso: Riduzione generica della massa corporea (include acqua e muscoli). </a:t>
            </a:r>
          </a:p>
          <a:p>
            <a:r>
              <a:rPr lang="it-IT" sz="1000" dirty="0"/>
              <a:t>Spesso causata da diete drastiche che svuotano le riserve di glicogeno.</a:t>
            </a:r>
          </a:p>
          <a:p>
            <a:r>
              <a:rPr lang="it-IT" sz="1000" dirty="0"/>
              <a:t>Dimagrire (Qualità): Riduzione selettiva della massa grassa preservando la massa magra (muscoli)</a:t>
            </a:r>
          </a:p>
          <a:p>
            <a:endParaRPr lang="it-IT" sz="1000" dirty="0"/>
          </a:p>
        </p:txBody>
      </p:sp>
      <p:sp>
        <p:nvSpPr>
          <p:cNvPr id="4" name="Segnaposto numero diapositiva 3">
            <a:extLst>
              <a:ext uri="{FF2B5EF4-FFF2-40B4-BE49-F238E27FC236}">
                <a16:creationId xmlns:a16="http://schemas.microsoft.com/office/drawing/2014/main" id="{9441B960-33F3-012B-923E-29055B25BE4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t-IT"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9527348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D3F05-3ADF-A645-23E1-88393C0DD35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D516206-CBDC-B4D0-7999-9959B98DEBF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05DC4B9-267D-D355-C136-B42AD8B801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000" dirty="0"/>
              <a:t>Monitoraggio Avanzato della Composizione Corporea: Il successo non si misura sulla bilancia. È imprescindibile l'utilizzo di BIA (Bioimpedenziometria) o DEXA per monitorare la Massa Magra (FFM). Se la FFM diminuisce drasticamente, la strategia deve essere rivista, rallentando la perdita di peso totale per proteggere il muscolo.</a:t>
            </a:r>
          </a:p>
          <a:p>
            <a:endParaRPr lang="it-IT" sz="1000" dirty="0"/>
          </a:p>
        </p:txBody>
      </p:sp>
      <p:sp>
        <p:nvSpPr>
          <p:cNvPr id="4" name="Segnaposto numero diapositiva 3">
            <a:extLst>
              <a:ext uri="{FF2B5EF4-FFF2-40B4-BE49-F238E27FC236}">
                <a16:creationId xmlns:a16="http://schemas.microsoft.com/office/drawing/2014/main" id="{4B643129-AC72-9C4B-6AF1-9035E8D001D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t-IT"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619818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0E3B3-851D-DA47-4034-E34352F7FDC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4C2D62F-E25E-30D7-CBB0-C980B296FCB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AC40D2B-4D9C-E1AA-3229-1D0F983B4670}"/>
              </a:ext>
            </a:extLst>
          </p:cNvPr>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i="0" kern="1200" dirty="0">
                <a:solidFill>
                  <a:schemeClr val="tx1"/>
                </a:solidFill>
                <a:effectLst/>
                <a:latin typeface="Century Gothic" panose="020B0502020202020204" pitchFamily="34" charset="0"/>
                <a:ea typeface="+mn-ea"/>
                <a:cs typeface="+mn-cs"/>
              </a:rPr>
              <a:t>MRI data is better than DXA as we can determine what exact tissue was lost.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i="0" kern="1200" dirty="0">
                <a:solidFill>
                  <a:schemeClr val="tx1"/>
                </a:solidFill>
                <a:effectLst/>
                <a:latin typeface="Century Gothic" panose="020B0502020202020204" pitchFamily="34" charset="0"/>
                <a:ea typeface="+mn-ea"/>
                <a:cs typeface="+mn-cs"/>
              </a:rPr>
              <a:t>Muscle volume includes fat, but we need to account for that fat loss as fat and not muscle.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b="0" i="0" kern="1200" dirty="0">
                <a:solidFill>
                  <a:schemeClr val="tx1"/>
                </a:solidFill>
                <a:effectLst/>
                <a:latin typeface="Century Gothic" panose="020B0502020202020204" pitchFamily="34" charset="0"/>
                <a:ea typeface="+mn-ea"/>
                <a:cs typeface="+mn-cs"/>
              </a:rPr>
              <a:t>Here is the MRI data from STEP UP</a:t>
            </a:r>
          </a:p>
          <a:p>
            <a:endParaRPr lang="it-IT" sz="1000" dirty="0"/>
          </a:p>
        </p:txBody>
      </p:sp>
      <p:sp>
        <p:nvSpPr>
          <p:cNvPr id="4" name="Segnaposto numero diapositiva 3">
            <a:extLst>
              <a:ext uri="{FF2B5EF4-FFF2-40B4-BE49-F238E27FC236}">
                <a16:creationId xmlns:a16="http://schemas.microsoft.com/office/drawing/2014/main" id="{3DC70D2B-5840-05B3-309E-50D73321B4B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0475D-D594-504B-8DE4-BA76C1B469EF}" type="slidenum">
              <a:rPr kumimoji="0" lang="it-IT"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t-IT"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234396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335CA-AE5B-B0A9-9D8D-BF34EA88D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98353-0A10-5885-68BF-03757FF411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F775BC4-12E3-4A2E-7E48-2212224F3131}"/>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571FEC3C-D0A2-991D-E455-B9F8A92EA6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6692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8788A-FEC0-9DFA-A119-F18FCD96B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A724FB-1E82-6E93-4A21-1FB2CD3BFD1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6C7A88-BB27-F26B-AE03-5082855B76FA}"/>
              </a:ext>
            </a:extLst>
          </p:cNvPr>
          <p:cNvSpPr>
            <a:spLocks noGrp="1"/>
          </p:cNvSpPr>
          <p:nvPr>
            <p:ph type="body" idx="1"/>
          </p:nvPr>
        </p:nvSpPr>
        <p:spPr/>
        <p:txBody>
          <a:bodyPr/>
          <a:lstStyle/>
          <a:p>
            <a:pPr marL="0" indent="0">
              <a:buNone/>
            </a:pPr>
            <a:r>
              <a:rPr lang="en-GB" dirty="0"/>
              <a:t>- In this real-world SEMALEAN study, semaglutide 2.4 mg led to meaningful improvements in body composition over 12 months.</a:t>
            </a:r>
          </a:p>
          <a:p>
            <a:pPr marL="171450" indent="-171450">
              <a:buFontTx/>
              <a:buChar char="-"/>
            </a:pPr>
            <a:r>
              <a:rPr lang="en-GB" dirty="0"/>
              <a:t>We see around 12 kg reduction in fat mass, indicating that most of the weight loss is driven by fat loss.</a:t>
            </a:r>
          </a:p>
          <a:p>
            <a:pPr marL="441450" lvl="2" indent="-171450">
              <a:buFontTx/>
              <a:buChar char="-"/>
            </a:pPr>
            <a:r>
              <a:rPr lang="en-GB" dirty="0"/>
              <a:t>Lean mass is relatively preserved, with a smaller reduction of about 3 kg.</a:t>
            </a:r>
          </a:p>
          <a:p>
            <a:pPr marL="171450" indent="-171450">
              <a:buFontTx/>
              <a:buChar char="-"/>
            </a:pPr>
            <a:r>
              <a:rPr lang="en-GB" dirty="0"/>
              <a:t>Importantly, the proportion of lean mass is preserved over time, while fat mass proportion decreases. This meant an increase in</a:t>
            </a:r>
            <a:r>
              <a:rPr lang="en-US" dirty="0"/>
              <a:t> the proportion of lean mass relative to total body mass between M7 and M12.</a:t>
            </a:r>
            <a:endParaRPr lang="en-GB" dirty="0"/>
          </a:p>
          <a:p>
            <a:pPr marL="171450" indent="-171450">
              <a:buFontTx/>
              <a:buChar char="-"/>
            </a:pPr>
            <a:r>
              <a:rPr lang="en-GB" dirty="0"/>
              <a:t>Overall, this suggests that semaglutide not only reduces weight, but improves the quality of weight loss by shifting body composition in a favourable direction.</a:t>
            </a:r>
          </a:p>
        </p:txBody>
      </p:sp>
      <p:sp>
        <p:nvSpPr>
          <p:cNvPr id="4" name="Slide Number Placeholder 3">
            <a:extLst>
              <a:ext uri="{FF2B5EF4-FFF2-40B4-BE49-F238E27FC236}">
                <a16:creationId xmlns:a16="http://schemas.microsoft.com/office/drawing/2014/main" id="{151F2E78-2E44-79F2-6E71-9CB40058E9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70046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4657F-0DF4-A8ED-8F7F-5BFE0F6E78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39EAC-C1B3-99FB-9CFA-572510D6F23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C94AB45-13E8-FC11-71FD-45D4BF08E391}"/>
              </a:ext>
            </a:extLst>
          </p:cNvPr>
          <p:cNvSpPr>
            <a:spLocks noGrp="1"/>
          </p:cNvSpPr>
          <p:nvPr>
            <p:ph type="body" idx="1"/>
          </p:nvPr>
        </p:nvSpPr>
        <p:spPr/>
        <p:txBody>
          <a:bodyPr/>
          <a:lstStyle/>
          <a:p>
            <a:pPr marL="0" indent="0">
              <a:buNone/>
            </a:pPr>
            <a:r>
              <a:rPr lang="en-GB" dirty="0"/>
              <a:t>- In this real-world SEMALEAN study, semaglutide 2.4 mg led to meaningful improvements in body composition over 12 months.</a:t>
            </a:r>
          </a:p>
          <a:p>
            <a:pPr marL="171450" indent="-171450">
              <a:buFontTx/>
              <a:buChar char="-"/>
            </a:pPr>
            <a:r>
              <a:rPr lang="en-GB" dirty="0"/>
              <a:t>We see around 12 kg reduction in fat mass, indicating that most of the weight loss is driven by fat loss.</a:t>
            </a:r>
          </a:p>
          <a:p>
            <a:pPr marL="441450" lvl="2" indent="-171450">
              <a:buFontTx/>
              <a:buChar char="-"/>
            </a:pPr>
            <a:r>
              <a:rPr lang="en-GB" dirty="0"/>
              <a:t>Lean mass is relatively preserved, with a smaller reduction of about 3 kg.</a:t>
            </a:r>
          </a:p>
          <a:p>
            <a:pPr marL="171450" indent="-171450">
              <a:buFontTx/>
              <a:buChar char="-"/>
            </a:pPr>
            <a:r>
              <a:rPr lang="en-GB" dirty="0"/>
              <a:t>Importantly, the proportion of lean mass is preserved over time, while fat mass proportion decreases. This meant an increase in</a:t>
            </a:r>
            <a:r>
              <a:rPr lang="en-US" dirty="0"/>
              <a:t> the proportion of lean mass relative to total body mass between M7 and M12.</a:t>
            </a:r>
            <a:endParaRPr lang="en-GB" dirty="0"/>
          </a:p>
          <a:p>
            <a:pPr marL="171450" indent="-171450">
              <a:buFontTx/>
              <a:buChar char="-"/>
            </a:pPr>
            <a:r>
              <a:rPr lang="en-GB" dirty="0"/>
              <a:t>Overall, this suggests that semaglutide not only reduces weight, but improves the quality of weight loss by shifting body composition in a favourable direction.</a:t>
            </a:r>
          </a:p>
          <a:p>
            <a:pPr marL="171450" indent="-171450">
              <a:buFontTx/>
              <a:buChar char="-"/>
            </a:pPr>
            <a:endParaRPr lang="en-GB" dirty="0"/>
          </a:p>
          <a:p>
            <a:pPr marL="171450" indent="-171450">
              <a:buFontTx/>
              <a:buChar char="-"/>
            </a:pPr>
            <a:endParaRPr lang="en-GB" dirty="0"/>
          </a:p>
        </p:txBody>
      </p:sp>
      <p:sp>
        <p:nvSpPr>
          <p:cNvPr id="4" name="Slide Number Placeholder 3">
            <a:extLst>
              <a:ext uri="{FF2B5EF4-FFF2-40B4-BE49-F238E27FC236}">
                <a16:creationId xmlns:a16="http://schemas.microsoft.com/office/drawing/2014/main" id="{94696FB8-5EC8-50CD-ED4E-3BC6ADB2F6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97755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16CFAD1-D197-4A88-B173-A6412E995EE5}" type="slidenum">
              <a:rPr lang="en-GB" smtClean="0"/>
              <a:pPr/>
              <a:t>45</a:t>
            </a:fld>
            <a:endParaRPr lang="en-GB"/>
          </a:p>
        </p:txBody>
      </p:sp>
    </p:spTree>
    <p:extLst>
      <p:ext uri="{BB962C8B-B14F-4D97-AF65-F5344CB8AC3E}">
        <p14:creationId xmlns:p14="http://schemas.microsoft.com/office/powerpoint/2010/main" val="2487050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A16CFAD1-D197-4A88-B173-A6412E995EE5}" type="slidenum">
              <a:rPr lang="en-GB" smtClean="0"/>
              <a:pPr/>
              <a:t>52</a:t>
            </a:fld>
            <a:endParaRPr lang="en-GB"/>
          </a:p>
        </p:txBody>
      </p:sp>
    </p:spTree>
    <p:extLst>
      <p:ext uri="{BB962C8B-B14F-4D97-AF65-F5344CB8AC3E}">
        <p14:creationId xmlns:p14="http://schemas.microsoft.com/office/powerpoint/2010/main" val="11500245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13D7B-BD8C-CF42-7D23-07C0EF1FE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D397B-2249-441E-F901-7AA844DCF6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E7D4C-F724-A6E7-286A-EB93D67075C6}"/>
              </a:ext>
            </a:extLst>
          </p:cNvPr>
          <p:cNvSpPr>
            <a:spLocks noGrp="1"/>
          </p:cNvSpPr>
          <p:nvPr>
            <p:ph type="body" idx="1"/>
          </p:nvPr>
        </p:nvSpPr>
        <p:spPr>
          <a:xfrm>
            <a:off x="701039" y="4473892"/>
            <a:ext cx="5880513" cy="4744536"/>
          </a:xfrm>
        </p:spPr>
        <p: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a:t>Narration </a:t>
            </a:r>
            <a:endParaRPr lang="en-US" b="0"/>
          </a:p>
          <a:p>
            <a:r>
              <a:rPr lang="da-DK"/>
              <a:t>In the semaglutide 2.4 mg group, 63% of subjects achieved resolution of steatohepatitis and no worsening of liver fibrosis compared to 34% with placebo. This speaks to an estimated difference in responder proportion of 28.9 with the 95% CI of 21.3-36.5, meaning that 28.9% of subjects will achieve the endpoint when receiving semaglutide compared to placebo. Nominal significance level was tested at 0.00225 (one-sided), and the p-value is less than 0.001, demonstrating superiority for the endpoint.</a:t>
            </a:r>
            <a:endParaRPr lang="en-US" sz="1200" b="0"/>
          </a:p>
          <a:p>
            <a:endParaRPr lang="en-US" sz="1200" b="0"/>
          </a:p>
          <a:p>
            <a:r>
              <a:rPr lang="da-DK"/>
              <a:t>In the semaglutide 2.4 mg group, 37.0% of subjects achieved improvement in liver fibrosis and no worsening of steatohepatitis compared to 22.5% with placebo. This speaks to an estimated difference in responder proportion of 14.4 with the 95% CI of 7.5-21.4, meaning that 14.4% of subjects will achieve the endpoint when receiving semaglutide compared to placebo. Nominal significance level was tested at 0.00225 (one-sided) and the p-value is less than 0.001, demonstrating superiority for the endpoint. It’s worth noting that the endpoint was met in Phase 3 but not in Phase 2.</a:t>
            </a:r>
            <a:endParaRPr lang="en-US" sz="1200" b="0"/>
          </a:p>
          <a:p>
            <a:endParaRPr lang="en-US" sz="1200" b="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a:t>In the semaglutide 2.4 mg group, 32.8% of subjects achieved resolution of steatohepatitis and improvement in liver fibrosis compared to 16.2% with placebo. This speaks into an estimated difference in responder proportion of 16.6 with a 95% CI of 10.2-22.9, meaning that 16.6% of subjects will achieve the endpoint when receiving semaglutide compared to placebo. Nominal significance level was tested at 0.0045 (one-sided) and the p-value is smaller, meaning superiority can be claimed.  </a:t>
            </a:r>
          </a:p>
        </p:txBody>
      </p:sp>
      <p:sp>
        <p:nvSpPr>
          <p:cNvPr id="4" name="Slide Number Placeholder 3">
            <a:extLst>
              <a:ext uri="{FF2B5EF4-FFF2-40B4-BE49-F238E27FC236}">
                <a16:creationId xmlns:a16="http://schemas.microsoft.com/office/drawing/2014/main" id="{946DF946-41C1-D41C-DF57-CFF78A5DFF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0667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44AEA-9057-5372-84F4-BC928B1FBC8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61E6C85-A426-B059-B7D0-8160429E390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4C8B63D-C9C8-4442-3008-E503E9B1A5B2}"/>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E15E6BFE-7433-70A1-5793-86EA5FF878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srgbClr val="000000"/>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0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7596216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DF313-0DCD-1C6A-A851-525DD6915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51A73-C51D-773C-8D28-5A8F91D5F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617AC7-C781-ACDD-C070-F1B5D62F4449}"/>
              </a:ext>
            </a:extLst>
          </p:cNvPr>
          <p:cNvSpPr>
            <a:spLocks noGrp="1"/>
          </p:cNvSpPr>
          <p:nvPr>
            <p:ph type="body" idx="1"/>
          </p:nvPr>
        </p:nvSpPr>
        <p:spPr/>
        <p:txBody>
          <a:bodyPr/>
          <a:lstStyle/>
          <a:p>
            <a:endParaRPr lang="it-IT"/>
          </a:p>
        </p:txBody>
      </p:sp>
      <p:sp>
        <p:nvSpPr>
          <p:cNvPr id="4" name="Slide Number Placeholder 3">
            <a:extLst>
              <a:ext uri="{FF2B5EF4-FFF2-40B4-BE49-F238E27FC236}">
                <a16:creationId xmlns:a16="http://schemas.microsoft.com/office/drawing/2014/main" id="{F42C21DB-666E-C89C-FE4E-A7D549527E8D}"/>
              </a:ext>
            </a:extLst>
          </p:cNvPr>
          <p:cNvSpPr>
            <a:spLocks noGrp="1"/>
          </p:cNvSpPr>
          <p:nvPr>
            <p:ph type="sldNum" sz="quarter" idx="5"/>
          </p:nvPr>
        </p:nvSpPr>
        <p:spPr/>
        <p:txBody>
          <a:bodyPr/>
          <a:lstStyle/>
          <a:p>
            <a:fld id="{A16CFAD1-D197-4A88-B173-A6412E995EE5}" type="slidenum">
              <a:rPr lang="en-GB" smtClean="0"/>
              <a:pPr/>
              <a:t>68</a:t>
            </a:fld>
            <a:endParaRPr lang="en-GB"/>
          </a:p>
        </p:txBody>
      </p:sp>
    </p:spTree>
    <p:extLst>
      <p:ext uri="{BB962C8B-B14F-4D97-AF65-F5344CB8AC3E}">
        <p14:creationId xmlns:p14="http://schemas.microsoft.com/office/powerpoint/2010/main" val="30552400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196DC-72D3-8264-8214-1CFA09AFB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FA09E-97B2-044B-884D-1F317C5994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C02811-1670-4FAC-DD00-76F59030E2F5}"/>
              </a:ext>
            </a:extLst>
          </p:cNvPr>
          <p:cNvSpPr>
            <a:spLocks noGrp="1"/>
          </p:cNvSpPr>
          <p:nvPr>
            <p:ph type="body" idx="1"/>
          </p:nvPr>
        </p:nvSpPr>
        <p:spPr/>
        <p:txBody>
          <a:bodyPr/>
          <a:lstStyle/>
          <a:p>
            <a:endParaRPr lang="it-IT"/>
          </a:p>
        </p:txBody>
      </p:sp>
      <p:sp>
        <p:nvSpPr>
          <p:cNvPr id="4" name="Slide Number Placeholder 3">
            <a:extLst>
              <a:ext uri="{FF2B5EF4-FFF2-40B4-BE49-F238E27FC236}">
                <a16:creationId xmlns:a16="http://schemas.microsoft.com/office/drawing/2014/main" id="{537C7D5F-193A-86AD-2D8C-82424049DE8B}"/>
              </a:ext>
            </a:extLst>
          </p:cNvPr>
          <p:cNvSpPr>
            <a:spLocks noGrp="1"/>
          </p:cNvSpPr>
          <p:nvPr>
            <p:ph type="sldNum" sz="quarter" idx="5"/>
          </p:nvPr>
        </p:nvSpPr>
        <p:spPr/>
        <p:txBody>
          <a:bodyPr/>
          <a:lstStyle/>
          <a:p>
            <a:fld id="{A16CFAD1-D197-4A88-B173-A6412E995EE5}" type="slidenum">
              <a:rPr lang="en-GB" smtClean="0"/>
              <a:pPr/>
              <a:t>69</a:t>
            </a:fld>
            <a:endParaRPr lang="en-GB"/>
          </a:p>
        </p:txBody>
      </p:sp>
    </p:spTree>
    <p:extLst>
      <p:ext uri="{BB962C8B-B14F-4D97-AF65-F5344CB8AC3E}">
        <p14:creationId xmlns:p14="http://schemas.microsoft.com/office/powerpoint/2010/main" val="1775439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1-no fascia">
    <p:bg>
      <p:bgPr>
        <a:solidFill>
          <a:schemeClr val="lt1"/>
        </a:solidFill>
        <a:effectLst/>
      </p:bgPr>
    </p:bg>
    <p:spTree>
      <p:nvGrpSpPr>
        <p:cNvPr id="1" name=""/>
        <p:cNvGrpSpPr/>
        <p:nvPr/>
      </p:nvGrpSpPr>
      <p:grpSpPr>
        <a:xfrm>
          <a:off x="0" y="0"/>
          <a:ext cx="0" cy="0"/>
          <a:chOff x="0" y="0"/>
          <a:chExt cx="0" cy="0"/>
        </a:xfrm>
      </p:grpSpPr>
      <p:sp>
        <p:nvSpPr>
          <p:cNvPr id="14" name="Segnaposto testo 13">
            <a:extLst>
              <a:ext uri="{FF2B5EF4-FFF2-40B4-BE49-F238E27FC236}">
                <a16:creationId xmlns:a16="http://schemas.microsoft.com/office/drawing/2014/main" id="{A2E11614-674D-1AE5-08E9-1DB42796A0C2}"/>
              </a:ext>
            </a:extLst>
          </p:cNvPr>
          <p:cNvSpPr>
            <a:spLocks noGrp="1"/>
          </p:cNvSpPr>
          <p:nvPr>
            <p:ph type="body" sz="quarter" idx="10" hasCustomPrompt="1"/>
          </p:nvPr>
        </p:nvSpPr>
        <p:spPr>
          <a:xfrm>
            <a:off x="505460" y="400350"/>
            <a:ext cx="9356912" cy="915637"/>
          </a:xfrm>
          <a:prstGeom prst="rect">
            <a:avLst/>
          </a:prstGeom>
        </p:spPr>
        <p:txBody>
          <a:bodyPr lIns="0" tIns="0" rIns="0" bIns="0" anchor="t">
            <a:noAutofit/>
          </a:bodyPr>
          <a:lstStyle>
            <a:lvl1pPr marL="0" indent="0" algn="l">
              <a:lnSpc>
                <a:spcPct val="80000"/>
              </a:lnSpc>
              <a:spcBef>
                <a:spcPts val="0"/>
              </a:spcBef>
              <a:buNone/>
              <a:defRPr sz="3200" b="1" i="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stStyle>
          <a:p>
            <a:pPr lvl="0"/>
            <a:r>
              <a:rPr lang="it-IT"/>
              <a:t>TITOLO DELLA SLIDE</a:t>
            </a:r>
          </a:p>
        </p:txBody>
      </p:sp>
      <p:sp>
        <p:nvSpPr>
          <p:cNvPr id="2" name="Segnaposto testo 13">
            <a:extLst>
              <a:ext uri="{FF2B5EF4-FFF2-40B4-BE49-F238E27FC236}">
                <a16:creationId xmlns:a16="http://schemas.microsoft.com/office/drawing/2014/main" id="{822B554A-FE39-5571-FD5A-51AC7D9FE3E6}"/>
              </a:ext>
            </a:extLst>
          </p:cNvPr>
          <p:cNvSpPr>
            <a:spLocks noGrp="1"/>
          </p:cNvSpPr>
          <p:nvPr>
            <p:ph type="body" sz="quarter" idx="11" hasCustomPrompt="1"/>
          </p:nvPr>
        </p:nvSpPr>
        <p:spPr>
          <a:xfrm>
            <a:off x="507023" y="6084276"/>
            <a:ext cx="11438792" cy="510849"/>
          </a:xfrm>
          <a:prstGeom prst="rect">
            <a:avLst/>
          </a:prstGeom>
        </p:spPr>
        <p:txBody>
          <a:bodyPr lIns="0" tIns="0" rIns="0" bIns="0" anchor="b">
            <a:noAutofit/>
          </a:bodyPr>
          <a:lstStyle>
            <a:lvl1pPr marL="0" indent="0" algn="l">
              <a:lnSpc>
                <a:spcPct val="80000"/>
              </a:lnSpc>
              <a:spcBef>
                <a:spcPts val="0"/>
              </a:spcBef>
              <a:buNone/>
              <a:defRPr sz="700" b="0" i="0">
                <a:solidFill>
                  <a:schemeClr val="accent6"/>
                </a:solidFill>
                <a:latin typeface="Century Gothic" panose="020B0502020202020204" pitchFamily="34" charset="0"/>
                <a:ea typeface="Apis For Office" panose="020B0504010101010104" pitchFamily="34" charset="0"/>
                <a:cs typeface="Arial" panose="020B0604020202020204" pitchFamily="34" charset="0"/>
              </a:defRPr>
            </a:lvl1pPr>
          </a:lstStyle>
          <a:p>
            <a:pPr lvl="0"/>
            <a:r>
              <a:rPr lang="it-IT"/>
              <a:t>Referenze</a:t>
            </a:r>
          </a:p>
        </p:txBody>
      </p:sp>
      <p:sp>
        <p:nvSpPr>
          <p:cNvPr id="11" name="Segnaposto testo 13">
            <a:extLst>
              <a:ext uri="{FF2B5EF4-FFF2-40B4-BE49-F238E27FC236}">
                <a16:creationId xmlns:a16="http://schemas.microsoft.com/office/drawing/2014/main" id="{35E3EE13-8B16-C0BF-ABCA-B3C4F7F9DF30}"/>
              </a:ext>
            </a:extLst>
          </p:cNvPr>
          <p:cNvSpPr>
            <a:spLocks noGrp="1"/>
          </p:cNvSpPr>
          <p:nvPr>
            <p:ph type="body" sz="quarter" idx="12" hasCustomPrompt="1"/>
          </p:nvPr>
        </p:nvSpPr>
        <p:spPr>
          <a:xfrm>
            <a:off x="507023" y="1916832"/>
            <a:ext cx="9356912" cy="915637"/>
          </a:xfrm>
          <a:prstGeom prst="rect">
            <a:avLst/>
          </a:prstGeom>
        </p:spPr>
        <p:txBody>
          <a:bodyPr lIns="0" tIns="0" rIns="0" bIns="0" anchor="t">
            <a:noAutofit/>
          </a:bodyPr>
          <a:lstStyle>
            <a:lvl1pPr marL="0" indent="0" algn="l">
              <a:lnSpc>
                <a:spcPct val="80000"/>
              </a:lnSpc>
              <a:spcBef>
                <a:spcPts val="0"/>
              </a:spcBef>
              <a:buNone/>
              <a:defRPr sz="2000" b="0" i="0">
                <a:solidFill>
                  <a:schemeClr val="tx2"/>
                </a:solidFill>
                <a:latin typeface="Century Gothic" panose="020B0502020202020204" pitchFamily="34" charset="0"/>
                <a:ea typeface="Apis For Office" panose="020B0504010101010104" pitchFamily="34" charset="0"/>
                <a:cs typeface="Arial" panose="020B0604020202020204" pitchFamily="34" charset="0"/>
              </a:defRPr>
            </a:lvl1pPr>
          </a:lstStyle>
          <a:p>
            <a:pPr lvl="0"/>
            <a:r>
              <a:rPr lang="it-IT"/>
              <a:t>Testo della slide</a:t>
            </a:r>
          </a:p>
        </p:txBody>
      </p:sp>
    </p:spTree>
    <p:extLst>
      <p:ext uri="{BB962C8B-B14F-4D97-AF65-F5344CB8AC3E}">
        <p14:creationId xmlns:p14="http://schemas.microsoft.com/office/powerpoint/2010/main" val="2970391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1 ref">
    <p:bg>
      <p:bgPr>
        <a:solidFill>
          <a:schemeClr val="bg1"/>
        </a:solidFill>
        <a:effectLst/>
      </p:bgPr>
    </p:bg>
    <p:spTree>
      <p:nvGrpSpPr>
        <p:cNvPr id="1" name=""/>
        <p:cNvGrpSpPr/>
        <p:nvPr/>
      </p:nvGrpSpPr>
      <p:grpSpPr>
        <a:xfrm>
          <a:off x="0" y="0"/>
          <a:ext cx="0" cy="0"/>
          <a:chOff x="0" y="0"/>
          <a:chExt cx="0" cy="0"/>
        </a:xfrm>
      </p:grpSpPr>
      <p:sp>
        <p:nvSpPr>
          <p:cNvPr id="3" name="Segnaposto testo 13">
            <a:extLst>
              <a:ext uri="{FF2B5EF4-FFF2-40B4-BE49-F238E27FC236}">
                <a16:creationId xmlns:a16="http://schemas.microsoft.com/office/drawing/2014/main" id="{6209AF83-C898-791A-1654-BEFE6E7E4877}"/>
              </a:ext>
            </a:extLst>
          </p:cNvPr>
          <p:cNvSpPr>
            <a:spLocks noGrp="1"/>
          </p:cNvSpPr>
          <p:nvPr>
            <p:ph type="body" sz="quarter" idx="11" hasCustomPrompt="1"/>
          </p:nvPr>
        </p:nvSpPr>
        <p:spPr>
          <a:xfrm>
            <a:off x="507023" y="6084276"/>
            <a:ext cx="11438792" cy="510849"/>
          </a:xfrm>
          <a:prstGeom prst="rect">
            <a:avLst/>
          </a:prstGeom>
        </p:spPr>
        <p:txBody>
          <a:bodyPr lIns="0" tIns="0" rIns="0" bIns="0" anchor="b">
            <a:noAutofit/>
          </a:bodyPr>
          <a:lstStyle>
            <a:lvl1pPr marL="0" indent="0" algn="l">
              <a:lnSpc>
                <a:spcPct val="80000"/>
              </a:lnSpc>
              <a:spcBef>
                <a:spcPts val="0"/>
              </a:spcBef>
              <a:buNone/>
              <a:defRPr sz="700" b="0" i="0">
                <a:solidFill>
                  <a:schemeClr val="accent6"/>
                </a:solidFill>
                <a:latin typeface="Century Gothic" panose="020B0502020202020204" pitchFamily="34" charset="0"/>
                <a:ea typeface="Apis For Office" panose="020B0504010101010104" pitchFamily="34" charset="0"/>
                <a:cs typeface="Arial" panose="020B0604020202020204" pitchFamily="34" charset="0"/>
              </a:defRPr>
            </a:lvl1pPr>
          </a:lstStyle>
          <a:p>
            <a:pPr lvl="0"/>
            <a:r>
              <a:rPr lang="it-IT"/>
              <a:t>Referenze</a:t>
            </a:r>
          </a:p>
        </p:txBody>
      </p:sp>
    </p:spTree>
    <p:extLst>
      <p:ext uri="{BB962C8B-B14F-4D97-AF65-F5344CB8AC3E}">
        <p14:creationId xmlns:p14="http://schemas.microsoft.com/office/powerpoint/2010/main" val="4156066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LIDE-1 ref">
    <p:bg>
      <p:bgPr>
        <a:solidFill>
          <a:schemeClr val="bg1"/>
        </a:solidFill>
        <a:effectLst/>
      </p:bgPr>
    </p:bg>
    <p:spTree>
      <p:nvGrpSpPr>
        <p:cNvPr id="1" name=""/>
        <p:cNvGrpSpPr/>
        <p:nvPr/>
      </p:nvGrpSpPr>
      <p:grpSpPr>
        <a:xfrm>
          <a:off x="0" y="0"/>
          <a:ext cx="0" cy="0"/>
          <a:chOff x="0" y="0"/>
          <a:chExt cx="0" cy="0"/>
        </a:xfrm>
      </p:grpSpPr>
      <p:sp>
        <p:nvSpPr>
          <p:cNvPr id="3" name="Segnaposto testo 13">
            <a:extLst>
              <a:ext uri="{FF2B5EF4-FFF2-40B4-BE49-F238E27FC236}">
                <a16:creationId xmlns:a16="http://schemas.microsoft.com/office/drawing/2014/main" id="{6209AF83-C898-791A-1654-BEFE6E7E4877}"/>
              </a:ext>
            </a:extLst>
          </p:cNvPr>
          <p:cNvSpPr>
            <a:spLocks noGrp="1"/>
          </p:cNvSpPr>
          <p:nvPr>
            <p:ph type="body" sz="quarter" idx="11" hasCustomPrompt="1"/>
          </p:nvPr>
        </p:nvSpPr>
        <p:spPr>
          <a:xfrm>
            <a:off x="507023" y="6084276"/>
            <a:ext cx="11438792" cy="510849"/>
          </a:xfrm>
          <a:prstGeom prst="rect">
            <a:avLst/>
          </a:prstGeom>
        </p:spPr>
        <p:txBody>
          <a:bodyPr lIns="0" tIns="0" rIns="0" bIns="0" anchor="b">
            <a:noAutofit/>
          </a:bodyPr>
          <a:lstStyle>
            <a:lvl1pPr marL="0" indent="0" algn="l">
              <a:lnSpc>
                <a:spcPct val="80000"/>
              </a:lnSpc>
              <a:spcBef>
                <a:spcPts val="0"/>
              </a:spcBef>
              <a:buNone/>
              <a:defRPr sz="700" b="0" i="0">
                <a:solidFill>
                  <a:schemeClr val="accent6"/>
                </a:solidFill>
                <a:latin typeface="Century Gothic" panose="020B0502020202020204" pitchFamily="34" charset="0"/>
                <a:ea typeface="Apis For Office" panose="020B0504010101010104" pitchFamily="34" charset="0"/>
                <a:cs typeface="Arial" panose="020B0604020202020204" pitchFamily="34" charset="0"/>
              </a:defRPr>
            </a:lvl1pPr>
          </a:lstStyle>
          <a:p>
            <a:pPr lvl="0"/>
            <a:r>
              <a:rPr lang="it-IT"/>
              <a:t>Referenze</a:t>
            </a:r>
          </a:p>
        </p:txBody>
      </p:sp>
    </p:spTree>
    <p:extLst>
      <p:ext uri="{BB962C8B-B14F-4D97-AF65-F5344CB8AC3E}">
        <p14:creationId xmlns:p14="http://schemas.microsoft.com/office/powerpoint/2010/main" val="1083898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blu-1">
    <p:bg>
      <p:bgPr>
        <a:solidFill>
          <a:schemeClr val="bg2"/>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5D663C82-21EA-7A0B-6986-6E9EFAB4EE1C}"/>
              </a:ext>
            </a:extLst>
          </p:cNvPr>
          <p:cNvSpPr txBox="1"/>
          <p:nvPr userDrawn="1"/>
        </p:nvSpPr>
        <p:spPr>
          <a:xfrm rot="10800000">
            <a:off x="0" y="-1"/>
            <a:ext cx="5755341" cy="1262903"/>
          </a:xfrm>
          <a:prstGeom prst="flowChartManualInput">
            <a:avLst/>
          </a:prstGeom>
          <a:solidFill>
            <a:schemeClr val="bg2"/>
          </a:solidFill>
        </p:spPr>
        <p:txBody>
          <a:bodyPr wrap="square" lIns="251999" tIns="0" rIns="0" bIns="0" rtlCol="0" anchor="ctr">
            <a:noAutofit/>
          </a:bodyPr>
          <a:lstStyle/>
          <a:p>
            <a:pPr>
              <a:lnSpc>
                <a:spcPct val="90000"/>
              </a:lnSpc>
            </a:pPr>
            <a:endParaRPr lang="it-IT" sz="900" b="1">
              <a:solidFill>
                <a:schemeClr val="bg1"/>
              </a:solidFill>
              <a:latin typeface="Century Gothic" panose="020B0502020202020204" pitchFamily="34" charset="0"/>
            </a:endParaRPr>
          </a:p>
        </p:txBody>
      </p:sp>
      <p:sp>
        <p:nvSpPr>
          <p:cNvPr id="15" name="Segnaposto testo 13">
            <a:extLst>
              <a:ext uri="{FF2B5EF4-FFF2-40B4-BE49-F238E27FC236}">
                <a16:creationId xmlns:a16="http://schemas.microsoft.com/office/drawing/2014/main" id="{EF69B07F-B081-F49B-B878-E7AD72EC1C22}"/>
              </a:ext>
            </a:extLst>
          </p:cNvPr>
          <p:cNvSpPr>
            <a:spLocks noGrp="1"/>
          </p:cNvSpPr>
          <p:nvPr>
            <p:ph type="body" sz="quarter" idx="10" hasCustomPrompt="1"/>
          </p:nvPr>
        </p:nvSpPr>
        <p:spPr>
          <a:xfrm>
            <a:off x="448408" y="512110"/>
            <a:ext cx="8536641" cy="1343584"/>
          </a:xfrm>
          <a:prstGeom prst="rect">
            <a:avLst/>
          </a:prstGeom>
        </p:spPr>
        <p:txBody>
          <a:bodyPr lIns="0" tIns="0" rIns="0" bIns="0" anchor="t">
            <a:noAutofit/>
          </a:bodyPr>
          <a:lstStyle>
            <a:lvl1pPr marL="0" indent="0" algn="l">
              <a:lnSpc>
                <a:spcPct val="80000"/>
              </a:lnSpc>
              <a:spcBef>
                <a:spcPts val="0"/>
              </a:spcBef>
              <a:buNone/>
              <a:defRPr sz="3600" b="1" i="0">
                <a:solidFill>
                  <a:schemeClr val="bg1"/>
                </a:solidFill>
                <a:latin typeface="Century Gothic" panose="020B0502020202020204" pitchFamily="34" charset="0"/>
                <a:ea typeface="Apis For Office" panose="020B0504010101010104" pitchFamily="34" charset="0"/>
                <a:cs typeface="Arial" panose="020B0604020202020204" pitchFamily="34" charset="0"/>
              </a:defRPr>
            </a:lvl1pPr>
          </a:lstStyle>
          <a:p>
            <a:pPr lvl="0"/>
            <a:r>
              <a:rPr lang="it-IT"/>
              <a:t>TITOLO DELLA SLIDE</a:t>
            </a:r>
          </a:p>
        </p:txBody>
      </p:sp>
      <p:sp>
        <p:nvSpPr>
          <p:cNvPr id="3" name="Segnaposto testo 13">
            <a:extLst>
              <a:ext uri="{FF2B5EF4-FFF2-40B4-BE49-F238E27FC236}">
                <a16:creationId xmlns:a16="http://schemas.microsoft.com/office/drawing/2014/main" id="{547F5C2D-48C4-C6FC-1BEE-E08C3157ACFC}"/>
              </a:ext>
            </a:extLst>
          </p:cNvPr>
          <p:cNvSpPr>
            <a:spLocks noGrp="1"/>
          </p:cNvSpPr>
          <p:nvPr>
            <p:ph type="body" sz="quarter" idx="11" hasCustomPrompt="1"/>
          </p:nvPr>
        </p:nvSpPr>
        <p:spPr>
          <a:xfrm>
            <a:off x="507023" y="6084276"/>
            <a:ext cx="11438792" cy="510849"/>
          </a:xfrm>
          <a:prstGeom prst="rect">
            <a:avLst/>
          </a:prstGeom>
        </p:spPr>
        <p:txBody>
          <a:bodyPr lIns="0" tIns="0" rIns="0" bIns="0" anchor="b">
            <a:noAutofit/>
          </a:bodyPr>
          <a:lstStyle>
            <a:lvl1pPr marL="0" indent="0" algn="l">
              <a:lnSpc>
                <a:spcPct val="80000"/>
              </a:lnSpc>
              <a:spcBef>
                <a:spcPts val="0"/>
              </a:spcBef>
              <a:buNone/>
              <a:defRPr sz="700" b="0" i="0">
                <a:solidFill>
                  <a:schemeClr val="bg1"/>
                </a:solidFill>
                <a:latin typeface="Century Gothic" panose="020B0502020202020204" pitchFamily="34" charset="0"/>
                <a:ea typeface="Apis For Office" panose="020B0504010101010104" pitchFamily="34" charset="0"/>
                <a:cs typeface="Arial" panose="020B0604020202020204" pitchFamily="34" charset="0"/>
              </a:defRPr>
            </a:lvl1pPr>
          </a:lstStyle>
          <a:p>
            <a:pPr lvl="0"/>
            <a:r>
              <a:rPr lang="it-IT"/>
              <a:t>Referenze</a:t>
            </a:r>
          </a:p>
        </p:txBody>
      </p:sp>
    </p:spTree>
    <p:extLst>
      <p:ext uri="{BB962C8B-B14F-4D97-AF65-F5344CB8AC3E}">
        <p14:creationId xmlns:p14="http://schemas.microsoft.com/office/powerpoint/2010/main" val="4022563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LIDE BLU EMPTY">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274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CLOSURE">
    <p:spTree>
      <p:nvGrpSpPr>
        <p:cNvPr id="1" name=""/>
        <p:cNvGrpSpPr/>
        <p:nvPr/>
      </p:nvGrpSpPr>
      <p:grpSpPr>
        <a:xfrm>
          <a:off x="0" y="0"/>
          <a:ext cx="0" cy="0"/>
          <a:chOff x="0" y="0"/>
          <a:chExt cx="0" cy="0"/>
        </a:xfrm>
      </p:grpSpPr>
      <p:sp>
        <p:nvSpPr>
          <p:cNvPr id="7" name="Elemento grafico 15">
            <a:extLst>
              <a:ext uri="{FF2B5EF4-FFF2-40B4-BE49-F238E27FC236}">
                <a16:creationId xmlns:a16="http://schemas.microsoft.com/office/drawing/2014/main" id="{C8EDE7A6-E890-5C4F-B83B-231B7AAF9DE6}"/>
              </a:ext>
            </a:extLst>
          </p:cNvPr>
          <p:cNvSpPr/>
          <p:nvPr/>
        </p:nvSpPr>
        <p:spPr>
          <a:xfrm>
            <a:off x="0" y="5063066"/>
            <a:ext cx="12192000" cy="1795944"/>
          </a:xfrm>
          <a:custGeom>
            <a:avLst/>
            <a:gdLst>
              <a:gd name="csX0" fmla="*/ 0 w 12192000"/>
              <a:gd name="csY0" fmla="*/ 491453 h 1795944"/>
              <a:gd name="csX1" fmla="*/ 11098314 w 12192000"/>
              <a:gd name="csY1" fmla="*/ 659 h 1795944"/>
              <a:gd name="csX2" fmla="*/ 11762308 w 12192000"/>
              <a:gd name="csY2" fmla="*/ 460785 h 1795944"/>
              <a:gd name="csX3" fmla="*/ 12192000 w 12192000"/>
              <a:gd name="csY3" fmla="*/ 1795944 h 1795944"/>
              <a:gd name="csX4" fmla="*/ 0 w 12192000"/>
              <a:gd name="csY4" fmla="*/ 1795944 h 1795944"/>
              <a:gd name="csX5" fmla="*/ 0 w 12192000"/>
              <a:gd name="csY5" fmla="*/ 491453 h 1795944"/>
            </a:gdLst>
            <a:ahLst/>
            <a:cxnLst>
              <a:cxn ang="0">
                <a:pos x="csX0" y="csY0"/>
              </a:cxn>
              <a:cxn ang="0">
                <a:pos x="csX1" y="csY1"/>
              </a:cxn>
              <a:cxn ang="0">
                <a:pos x="csX2" y="csY2"/>
              </a:cxn>
              <a:cxn ang="0">
                <a:pos x="csX3" y="csY3"/>
              </a:cxn>
              <a:cxn ang="0">
                <a:pos x="csX4" y="csY4"/>
              </a:cxn>
              <a:cxn ang="0">
                <a:pos x="csX5" y="csY5"/>
              </a:cxn>
            </a:cxnLst>
            <a:rect l="l" t="t" r="r" b="b"/>
            <a:pathLst>
              <a:path w="12192000" h="1795944">
                <a:moveTo>
                  <a:pt x="0" y="491453"/>
                </a:moveTo>
                <a:lnTo>
                  <a:pt x="11098314" y="659"/>
                </a:lnTo>
                <a:cubicBezTo>
                  <a:pt x="11398593" y="-12620"/>
                  <a:pt x="11670614" y="175882"/>
                  <a:pt x="11762308" y="460785"/>
                </a:cubicBezTo>
                <a:lnTo>
                  <a:pt x="12192000" y="1795944"/>
                </a:lnTo>
                <a:lnTo>
                  <a:pt x="0" y="1795944"/>
                </a:lnTo>
                <a:lnTo>
                  <a:pt x="0" y="491453"/>
                </a:lnTo>
                <a:close/>
              </a:path>
            </a:pathLst>
          </a:custGeom>
          <a:solidFill>
            <a:schemeClr val="accent3"/>
          </a:solidFill>
          <a:ln w="12700" cap="flat">
            <a:noFill/>
            <a:prstDash val="solid"/>
            <a:miter/>
          </a:ln>
        </p:spPr>
        <p:txBody>
          <a:bodyPr/>
          <a:lstStyle/>
          <a:p>
            <a:endParaRPr lang="it-IT"/>
          </a:p>
        </p:txBody>
      </p:sp>
      <p:pic>
        <p:nvPicPr>
          <p:cNvPr id="12" name="Elemento grafico 11">
            <a:extLst>
              <a:ext uri="{FF2B5EF4-FFF2-40B4-BE49-F238E27FC236}">
                <a16:creationId xmlns:a16="http://schemas.microsoft.com/office/drawing/2014/main" id="{F262DB83-7199-85C6-245E-B363642258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6146800"/>
            <a:ext cx="12192001" cy="711200"/>
          </a:xfrm>
          <a:prstGeom prst="rect">
            <a:avLst/>
          </a:prstGeom>
        </p:spPr>
      </p:pic>
    </p:spTree>
    <p:extLst>
      <p:ext uri="{BB962C8B-B14F-4D97-AF65-F5344CB8AC3E}">
        <p14:creationId xmlns:p14="http://schemas.microsoft.com/office/powerpoint/2010/main" val="3111590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454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Content 3">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2C01E8-920C-B41D-A898-2FBEADA43492}"/>
              </a:ext>
            </a:extLst>
          </p:cNvPr>
          <p:cNvSpPr>
            <a:spLocks noGrp="1"/>
          </p:cNvSpPr>
          <p:nvPr>
            <p:ph type="body" sz="quarter" idx="13" hasCustomPrompt="1"/>
          </p:nvPr>
        </p:nvSpPr>
        <p:spPr>
          <a:xfrm>
            <a:off x="647999" y="6210000"/>
            <a:ext cx="10896301" cy="324000"/>
          </a:xfrm>
          <a:prstGeom prst="rect">
            <a:avLst/>
          </a:prstGeom>
        </p:spPr>
        <p:txBody>
          <a:bodyPr lIns="0" tIns="0" rIns="0" bIns="0" anchor="b"/>
          <a:lstStyle>
            <a:lvl1pPr marL="0" indent="0">
              <a:buNone/>
              <a:defRPr sz="800" i="1">
                <a:solidFill>
                  <a:srgbClr val="001965"/>
                </a:solidFill>
              </a:defRPr>
            </a:lvl1pPr>
          </a:lstStyle>
          <a:p>
            <a:pPr lvl="0"/>
            <a:r>
              <a:rPr lang="en-US"/>
              <a:t>Insert notes</a:t>
            </a:r>
          </a:p>
        </p:txBody>
      </p:sp>
      <p:sp>
        <p:nvSpPr>
          <p:cNvPr id="4" name="Title 12">
            <a:extLst>
              <a:ext uri="{FF2B5EF4-FFF2-40B4-BE49-F238E27FC236}">
                <a16:creationId xmlns:a16="http://schemas.microsoft.com/office/drawing/2014/main" id="{59D1A085-D221-D69E-D71C-F0491EDA92B9}"/>
              </a:ext>
            </a:extLst>
          </p:cNvPr>
          <p:cNvSpPr>
            <a:spLocks noGrp="1"/>
          </p:cNvSpPr>
          <p:nvPr>
            <p:ph type="title"/>
          </p:nvPr>
        </p:nvSpPr>
        <p:spPr>
          <a:xfrm>
            <a:off x="647702" y="647699"/>
            <a:ext cx="10896599" cy="1298448"/>
          </a:xfrm>
          <a:prstGeom prst="rect">
            <a:avLst/>
          </a:prstGeom>
        </p:spPr>
        <p:txBody>
          <a:bodyPr lIns="0" tIns="0" rIns="0" bIns="0"/>
          <a:lstStyle>
            <a:lvl1pPr>
              <a:defRPr b="1" i="0">
                <a:solidFill>
                  <a:srgbClr val="001965"/>
                </a:solidFill>
                <a:latin typeface="+mj-lt"/>
                <a:ea typeface="Apis" panose="020B0504010101010104" pitchFamily="34" charset="0"/>
                <a:cs typeface="Apis" panose="020B0504010101010104" pitchFamily="34" charset="0"/>
              </a:defRPr>
            </a:lvl1pPr>
          </a:lstStyle>
          <a:p>
            <a:r>
              <a:rPr lang="en-US"/>
              <a:t>Click to edit Master title style</a:t>
            </a:r>
            <a:endParaRPr lang="en-GB"/>
          </a:p>
        </p:txBody>
      </p:sp>
      <p:sp>
        <p:nvSpPr>
          <p:cNvPr id="5" name="Content Placeholder 2">
            <a:extLst>
              <a:ext uri="{FF2B5EF4-FFF2-40B4-BE49-F238E27FC236}">
                <a16:creationId xmlns:a16="http://schemas.microsoft.com/office/drawing/2014/main" id="{44C26584-6921-BD0F-0B00-EF1162EC0217}"/>
              </a:ext>
            </a:extLst>
          </p:cNvPr>
          <p:cNvSpPr>
            <a:spLocks noGrp="1"/>
          </p:cNvSpPr>
          <p:nvPr>
            <p:ph idx="1"/>
          </p:nvPr>
        </p:nvSpPr>
        <p:spPr>
          <a:xfrm>
            <a:off x="647700" y="1946146"/>
            <a:ext cx="10896600" cy="4262567"/>
          </a:xfrm>
          <a:prstGeom prst="rect">
            <a:avLst/>
          </a:prstGeom>
        </p:spPr>
        <p:txBody>
          <a:bodyPr/>
          <a:lstStyle>
            <a:lvl1pPr>
              <a:buClr>
                <a:schemeClr val="tx1"/>
              </a:buClr>
              <a:defRPr b="0" i="0">
                <a:solidFill>
                  <a:srgbClr val="001965"/>
                </a:solidFill>
                <a:latin typeface="+mn-lt"/>
                <a:ea typeface="Apis" panose="020B0504010101010104" pitchFamily="34" charset="0"/>
                <a:cs typeface="Apis" panose="020B0504010101010104" pitchFamily="34" charset="0"/>
              </a:defRPr>
            </a:lvl1pPr>
            <a:lvl2pPr>
              <a:buClr>
                <a:schemeClr val="tx1"/>
              </a:buClr>
              <a:defRPr b="0" i="0">
                <a:solidFill>
                  <a:srgbClr val="001965"/>
                </a:solidFill>
                <a:latin typeface="+mn-lt"/>
                <a:ea typeface="Apis" panose="020B0504010101010104" pitchFamily="34" charset="0"/>
                <a:cs typeface="Apis" panose="020B0504010101010104" pitchFamily="34" charset="0"/>
              </a:defRPr>
            </a:lvl2pPr>
            <a:lvl3pPr>
              <a:buClr>
                <a:schemeClr val="tx1"/>
              </a:buClr>
              <a:defRPr b="0" i="0">
                <a:solidFill>
                  <a:srgbClr val="001965"/>
                </a:solidFill>
                <a:latin typeface="+mn-lt"/>
                <a:ea typeface="Apis" panose="020B0504010101010104" pitchFamily="34" charset="0"/>
                <a:cs typeface="Apis" panose="020B0504010101010104" pitchFamily="34" charset="0"/>
              </a:defRPr>
            </a:lvl3pPr>
            <a:lvl4pPr>
              <a:buClr>
                <a:schemeClr val="tx1"/>
              </a:buClr>
              <a:defRPr b="0" i="0">
                <a:solidFill>
                  <a:srgbClr val="001965"/>
                </a:solidFill>
                <a:latin typeface="+mn-lt"/>
                <a:ea typeface="Apis" panose="020B0504010101010104" pitchFamily="34" charset="0"/>
                <a:cs typeface="Apis" panose="020B0504010101010104" pitchFamily="34" charset="0"/>
              </a:defRPr>
            </a:lvl4pPr>
            <a:lvl5pPr>
              <a:buClr>
                <a:schemeClr val="tx1"/>
              </a:buClr>
              <a:defRPr b="0" i="0">
                <a:solidFill>
                  <a:srgbClr val="001965"/>
                </a:solidFill>
                <a:latin typeface="+mn-lt"/>
                <a:ea typeface="Apis" panose="020B0504010101010104" pitchFamily="34" charset="0"/>
                <a:cs typeface="Apis" panose="020B05040101010101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231126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93">
          <p15:clr>
            <a:srgbClr val="FBAE40"/>
          </p15:clr>
        </p15:guide>
        <p15:guide id="2" orient="horz" pos="157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a:t>Click to add title</a:t>
            </a:r>
            <a:endParaRPr lang="en-GB"/>
          </a:p>
        </p:txBody>
      </p:sp>
      <p:sp>
        <p:nvSpPr>
          <p:cNvPr id="10" name="Text Placeholder 4">
            <a:extLst>
              <a:ext uri="{FF2B5EF4-FFF2-40B4-BE49-F238E27FC236}">
                <a16:creationId xmlns:a16="http://schemas.microsoft.com/office/drawing/2014/main" id="{C135AE9C-0192-4702-9483-2D7F66625848}"/>
              </a:ext>
            </a:extLst>
          </p:cNvPr>
          <p:cNvSpPr>
            <a:spLocks noGrp="1"/>
          </p:cNvSpPr>
          <p:nvPr>
            <p:ph type="body" sz="quarter" idx="13" hasCustomPrompt="1"/>
          </p:nvPr>
        </p:nvSpPr>
        <p:spPr>
          <a:xfrm>
            <a:off x="647998" y="6210000"/>
            <a:ext cx="10896301" cy="324000"/>
          </a:xfrm>
        </p:spPr>
        <p:txBody>
          <a:bodyPr anchor="b"/>
          <a:lstStyle>
            <a:lvl1pPr marL="0" indent="0">
              <a:spcBef>
                <a:spcPts val="0"/>
              </a:spcBef>
              <a:spcAft>
                <a:spcPts val="0"/>
              </a:spcAft>
              <a:buNone/>
              <a:defRPr sz="700" i="1">
                <a:solidFill>
                  <a:schemeClr val="tx2"/>
                </a:solidFill>
              </a:defRPr>
            </a:lvl1pPr>
          </a:lstStyle>
          <a:p>
            <a:pPr lvl="0"/>
            <a:r>
              <a:rPr lang="en-GB"/>
              <a:t>Insert notes</a:t>
            </a:r>
          </a:p>
        </p:txBody>
      </p:sp>
    </p:spTree>
    <p:extLst>
      <p:ext uri="{BB962C8B-B14F-4D97-AF65-F5344CB8AC3E}">
        <p14:creationId xmlns:p14="http://schemas.microsoft.com/office/powerpoint/2010/main" val="200513290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tags" Target="../tags/tag16.xml"/><Relationship Id="rId21" Type="http://schemas.openxmlformats.org/officeDocument/2006/relationships/tags" Target="../tags/tag11.xml"/><Relationship Id="rId42" Type="http://schemas.openxmlformats.org/officeDocument/2006/relationships/tags" Target="../tags/tag32.xml"/><Relationship Id="rId47" Type="http://schemas.openxmlformats.org/officeDocument/2006/relationships/tags" Target="../tags/tag37.xml"/><Relationship Id="rId63" Type="http://schemas.openxmlformats.org/officeDocument/2006/relationships/tags" Target="../tags/tag53.xml"/><Relationship Id="rId68" Type="http://schemas.openxmlformats.org/officeDocument/2006/relationships/tags" Target="../tags/tag58.xml"/><Relationship Id="rId84" Type="http://schemas.openxmlformats.org/officeDocument/2006/relationships/tags" Target="../tags/tag74.xml"/><Relationship Id="rId89" Type="http://schemas.openxmlformats.org/officeDocument/2006/relationships/tags" Target="../tags/tag79.xml"/><Relationship Id="rId16" Type="http://schemas.openxmlformats.org/officeDocument/2006/relationships/tags" Target="../tags/tag6.xml"/><Relationship Id="rId11" Type="http://schemas.openxmlformats.org/officeDocument/2006/relationships/tags" Target="../tags/tag1.xml"/><Relationship Id="rId32" Type="http://schemas.openxmlformats.org/officeDocument/2006/relationships/tags" Target="../tags/tag22.xml"/><Relationship Id="rId37" Type="http://schemas.openxmlformats.org/officeDocument/2006/relationships/tags" Target="../tags/tag27.xml"/><Relationship Id="rId53" Type="http://schemas.openxmlformats.org/officeDocument/2006/relationships/tags" Target="../tags/tag43.xml"/><Relationship Id="rId58" Type="http://schemas.openxmlformats.org/officeDocument/2006/relationships/tags" Target="../tags/tag48.xml"/><Relationship Id="rId74" Type="http://schemas.openxmlformats.org/officeDocument/2006/relationships/tags" Target="../tags/tag64.xml"/><Relationship Id="rId79" Type="http://schemas.openxmlformats.org/officeDocument/2006/relationships/tags" Target="../tags/tag69.xml"/><Relationship Id="rId5" Type="http://schemas.openxmlformats.org/officeDocument/2006/relationships/slideLayout" Target="../slideLayouts/slideLayout5.xml"/><Relationship Id="rId90" Type="http://schemas.openxmlformats.org/officeDocument/2006/relationships/tags" Target="../tags/tag80.xml"/><Relationship Id="rId95" Type="http://schemas.openxmlformats.org/officeDocument/2006/relationships/tags" Target="../tags/tag85.xml"/><Relationship Id="rId22" Type="http://schemas.openxmlformats.org/officeDocument/2006/relationships/tags" Target="../tags/tag12.xml"/><Relationship Id="rId27" Type="http://schemas.openxmlformats.org/officeDocument/2006/relationships/tags" Target="../tags/tag17.xml"/><Relationship Id="rId43" Type="http://schemas.openxmlformats.org/officeDocument/2006/relationships/tags" Target="../tags/tag33.xml"/><Relationship Id="rId48" Type="http://schemas.openxmlformats.org/officeDocument/2006/relationships/tags" Target="../tags/tag38.xml"/><Relationship Id="rId64" Type="http://schemas.openxmlformats.org/officeDocument/2006/relationships/tags" Target="../tags/tag54.xml"/><Relationship Id="rId69" Type="http://schemas.openxmlformats.org/officeDocument/2006/relationships/tags" Target="../tags/tag59.xml"/><Relationship Id="rId80" Type="http://schemas.openxmlformats.org/officeDocument/2006/relationships/tags" Target="../tags/tag70.xml"/><Relationship Id="rId85" Type="http://schemas.openxmlformats.org/officeDocument/2006/relationships/tags" Target="../tags/tag75.xml"/><Relationship Id="rId3" Type="http://schemas.openxmlformats.org/officeDocument/2006/relationships/slideLayout" Target="../slideLayouts/slideLayout3.xml"/><Relationship Id="rId12" Type="http://schemas.openxmlformats.org/officeDocument/2006/relationships/tags" Target="../tags/tag2.xml"/><Relationship Id="rId17" Type="http://schemas.openxmlformats.org/officeDocument/2006/relationships/tags" Target="../tags/tag7.xml"/><Relationship Id="rId25" Type="http://schemas.openxmlformats.org/officeDocument/2006/relationships/tags" Target="../tags/tag15.xml"/><Relationship Id="rId33" Type="http://schemas.openxmlformats.org/officeDocument/2006/relationships/tags" Target="../tags/tag23.xml"/><Relationship Id="rId38" Type="http://schemas.openxmlformats.org/officeDocument/2006/relationships/tags" Target="../tags/tag28.xml"/><Relationship Id="rId46" Type="http://schemas.openxmlformats.org/officeDocument/2006/relationships/tags" Target="../tags/tag36.xml"/><Relationship Id="rId59" Type="http://schemas.openxmlformats.org/officeDocument/2006/relationships/tags" Target="../tags/tag49.xml"/><Relationship Id="rId67" Type="http://schemas.openxmlformats.org/officeDocument/2006/relationships/tags" Target="../tags/tag57.xml"/><Relationship Id="rId20" Type="http://schemas.openxmlformats.org/officeDocument/2006/relationships/tags" Target="../tags/tag10.xml"/><Relationship Id="rId41" Type="http://schemas.openxmlformats.org/officeDocument/2006/relationships/tags" Target="../tags/tag31.xml"/><Relationship Id="rId54" Type="http://schemas.openxmlformats.org/officeDocument/2006/relationships/tags" Target="../tags/tag44.xml"/><Relationship Id="rId62" Type="http://schemas.openxmlformats.org/officeDocument/2006/relationships/tags" Target="../tags/tag52.xml"/><Relationship Id="rId70" Type="http://schemas.openxmlformats.org/officeDocument/2006/relationships/tags" Target="../tags/tag60.xml"/><Relationship Id="rId75" Type="http://schemas.openxmlformats.org/officeDocument/2006/relationships/tags" Target="../tags/tag65.xml"/><Relationship Id="rId83" Type="http://schemas.openxmlformats.org/officeDocument/2006/relationships/tags" Target="../tags/tag73.xml"/><Relationship Id="rId88" Type="http://schemas.openxmlformats.org/officeDocument/2006/relationships/tags" Target="../tags/tag78.xml"/><Relationship Id="rId91" Type="http://schemas.openxmlformats.org/officeDocument/2006/relationships/tags" Target="../tags/tag81.xml"/><Relationship Id="rId96" Type="http://schemas.openxmlformats.org/officeDocument/2006/relationships/tags" Target="../tags/tag8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tags" Target="../tags/tag5.xml"/><Relationship Id="rId23" Type="http://schemas.openxmlformats.org/officeDocument/2006/relationships/tags" Target="../tags/tag13.xml"/><Relationship Id="rId28" Type="http://schemas.openxmlformats.org/officeDocument/2006/relationships/tags" Target="../tags/tag18.xml"/><Relationship Id="rId36" Type="http://schemas.openxmlformats.org/officeDocument/2006/relationships/tags" Target="../tags/tag26.xml"/><Relationship Id="rId49" Type="http://schemas.openxmlformats.org/officeDocument/2006/relationships/tags" Target="../tags/tag39.xml"/><Relationship Id="rId57" Type="http://schemas.openxmlformats.org/officeDocument/2006/relationships/tags" Target="../tags/tag47.xml"/><Relationship Id="rId10" Type="http://schemas.openxmlformats.org/officeDocument/2006/relationships/theme" Target="../theme/theme1.xml"/><Relationship Id="rId31" Type="http://schemas.openxmlformats.org/officeDocument/2006/relationships/tags" Target="../tags/tag21.xml"/><Relationship Id="rId44" Type="http://schemas.openxmlformats.org/officeDocument/2006/relationships/tags" Target="../tags/tag34.xml"/><Relationship Id="rId52" Type="http://schemas.openxmlformats.org/officeDocument/2006/relationships/tags" Target="../tags/tag42.xml"/><Relationship Id="rId60" Type="http://schemas.openxmlformats.org/officeDocument/2006/relationships/tags" Target="../tags/tag50.xml"/><Relationship Id="rId65" Type="http://schemas.openxmlformats.org/officeDocument/2006/relationships/tags" Target="../tags/tag55.xml"/><Relationship Id="rId73" Type="http://schemas.openxmlformats.org/officeDocument/2006/relationships/tags" Target="../tags/tag63.xml"/><Relationship Id="rId78" Type="http://schemas.openxmlformats.org/officeDocument/2006/relationships/tags" Target="../tags/tag68.xml"/><Relationship Id="rId81" Type="http://schemas.openxmlformats.org/officeDocument/2006/relationships/tags" Target="../tags/tag71.xml"/><Relationship Id="rId86" Type="http://schemas.openxmlformats.org/officeDocument/2006/relationships/tags" Target="../tags/tag76.xml"/><Relationship Id="rId94" Type="http://schemas.openxmlformats.org/officeDocument/2006/relationships/tags" Target="../tags/tag8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tags" Target="../tags/tag3.xml"/><Relationship Id="rId18" Type="http://schemas.openxmlformats.org/officeDocument/2006/relationships/tags" Target="../tags/tag8.xml"/><Relationship Id="rId39" Type="http://schemas.openxmlformats.org/officeDocument/2006/relationships/tags" Target="../tags/tag29.xml"/><Relationship Id="rId34" Type="http://schemas.openxmlformats.org/officeDocument/2006/relationships/tags" Target="../tags/tag24.xml"/><Relationship Id="rId50" Type="http://schemas.openxmlformats.org/officeDocument/2006/relationships/tags" Target="../tags/tag40.xml"/><Relationship Id="rId55" Type="http://schemas.openxmlformats.org/officeDocument/2006/relationships/tags" Target="../tags/tag45.xml"/><Relationship Id="rId76" Type="http://schemas.openxmlformats.org/officeDocument/2006/relationships/tags" Target="../tags/tag66.xml"/><Relationship Id="rId97" Type="http://schemas.openxmlformats.org/officeDocument/2006/relationships/tags" Target="../tags/tag87.xml"/><Relationship Id="rId7" Type="http://schemas.openxmlformats.org/officeDocument/2006/relationships/slideLayout" Target="../slideLayouts/slideLayout7.xml"/><Relationship Id="rId71" Type="http://schemas.openxmlformats.org/officeDocument/2006/relationships/tags" Target="../tags/tag61.xml"/><Relationship Id="rId92" Type="http://schemas.openxmlformats.org/officeDocument/2006/relationships/tags" Target="../tags/tag82.xml"/><Relationship Id="rId2" Type="http://schemas.openxmlformats.org/officeDocument/2006/relationships/slideLayout" Target="../slideLayouts/slideLayout2.xml"/><Relationship Id="rId29" Type="http://schemas.openxmlformats.org/officeDocument/2006/relationships/tags" Target="../tags/tag19.xml"/><Relationship Id="rId24" Type="http://schemas.openxmlformats.org/officeDocument/2006/relationships/tags" Target="../tags/tag14.xml"/><Relationship Id="rId40" Type="http://schemas.openxmlformats.org/officeDocument/2006/relationships/tags" Target="../tags/tag30.xml"/><Relationship Id="rId45" Type="http://schemas.openxmlformats.org/officeDocument/2006/relationships/tags" Target="../tags/tag35.xml"/><Relationship Id="rId66" Type="http://schemas.openxmlformats.org/officeDocument/2006/relationships/tags" Target="../tags/tag56.xml"/><Relationship Id="rId87" Type="http://schemas.openxmlformats.org/officeDocument/2006/relationships/tags" Target="../tags/tag77.xml"/><Relationship Id="rId61" Type="http://schemas.openxmlformats.org/officeDocument/2006/relationships/tags" Target="../tags/tag51.xml"/><Relationship Id="rId82" Type="http://schemas.openxmlformats.org/officeDocument/2006/relationships/tags" Target="../tags/tag72.xml"/><Relationship Id="rId19" Type="http://schemas.openxmlformats.org/officeDocument/2006/relationships/tags" Target="../tags/tag9.xml"/><Relationship Id="rId14" Type="http://schemas.openxmlformats.org/officeDocument/2006/relationships/tags" Target="../tags/tag4.xml"/><Relationship Id="rId30" Type="http://schemas.openxmlformats.org/officeDocument/2006/relationships/tags" Target="../tags/tag20.xml"/><Relationship Id="rId35" Type="http://schemas.openxmlformats.org/officeDocument/2006/relationships/tags" Target="../tags/tag25.xml"/><Relationship Id="rId56" Type="http://schemas.openxmlformats.org/officeDocument/2006/relationships/tags" Target="../tags/tag46.xml"/><Relationship Id="rId77" Type="http://schemas.openxmlformats.org/officeDocument/2006/relationships/tags" Target="../tags/tag67.xml"/><Relationship Id="rId8" Type="http://schemas.openxmlformats.org/officeDocument/2006/relationships/slideLayout" Target="../slideLayouts/slideLayout8.xml"/><Relationship Id="rId51" Type="http://schemas.openxmlformats.org/officeDocument/2006/relationships/tags" Target="../tags/tag41.xml"/><Relationship Id="rId72" Type="http://schemas.openxmlformats.org/officeDocument/2006/relationships/tags" Target="../tags/tag62.xml"/><Relationship Id="rId93" Type="http://schemas.openxmlformats.org/officeDocument/2006/relationships/tags" Target="../tags/tag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WorkArea]" descr="&lt;?xml version=&quot;1.0&quot; encoding=&quot;utf-16&quot;?&gt;&#10;&lt;GridTheme xmlns:xsi=&quot;http://www.w3.org/2001/XMLSchema-instance&quot; xmlns:xsd=&quot;http://www.w3.org/2001/XMLSchema&quot;&gt;&#10;  &lt;GuideLines /&gt;&#10;  &lt;SubGrids&gt;&#10;    &lt;SubGrid&gt;&#10;      &lt;Left&gt;25.51181&lt;/Left&gt;&#10;      &lt;Top&gt;25.51181&lt;/Top&gt;&#10;      &lt;Width&gt;25.51181&lt;/Width&gt;&#10;      &lt;Height&gt;25.51181&lt;/Height&gt;&#10;    &lt;/SubGrid&gt;&#10;    &lt;SubGrid&gt;&#10;      &lt;Left&gt;51.02362&lt;/Left&gt;&#10;      &lt;Top&gt;25.51181&lt;/Top&gt;&#10;      &lt;Width&gt;151.1811&lt;/Width&gt;&#10;      &lt;Height&gt;25.51181&lt;/Height&gt;&#10;    &lt;/SubGrid&gt;&#10;    &lt;SubGrid&gt;&#10;      &lt;Left&gt;202.204727&lt;/Left&gt;&#10;      &lt;Top&gt;25.51181&lt;/Top&gt;&#10;      &lt;Width&gt;25.51181&lt;/Width&gt;&#10;      &lt;Height&gt;25.51181&lt;/Height&gt;&#10;    &lt;/SubGrid&gt;&#10;    &lt;SubGrid&gt;&#10;      &lt;Left&gt;227.716537&lt;/Left&gt;&#10;      &lt;Top&gt;25.51181&lt;/Top&gt;&#10;      &lt;Width&gt;151.1811&lt;/Width&gt;&#10;      &lt;Height&gt;25.51181&lt;/Height&gt;&#10;    &lt;/SubGrid&gt;&#10;    &lt;SubGrid&gt;&#10;      &lt;Left&gt;378.897644&lt;/Left&gt;&#10;      &lt;Top&gt;25.51181&lt;/Top&gt;&#10;      &lt;Width&gt;25.51181&lt;/Width&gt;&#10;      &lt;Height&gt;25.51181&lt;/Height&gt;&#10;    &lt;/SubGrid&gt;&#10;    &lt;SubGrid&gt;&#10;      &lt;Left&gt;404.409454&lt;/Left&gt;&#10;      &lt;Top&gt;25.51181&lt;/Top&gt;&#10;      &lt;Width&gt;151.1811&lt;/Width&gt;&#10;      &lt;Height&gt;25.51181&lt;/Height&gt;&#10;    &lt;/SubGrid&gt;&#10;    &lt;SubGrid&gt;&#10;      &lt;Left&gt;555.5906&lt;/Left&gt;&#10;      &lt;Top&gt;25.51181&lt;/Top&gt;&#10;      &lt;Width&gt;25.51181&lt;/Width&gt;&#10;      &lt;Height&gt;25.51181&lt;/Height&gt;&#10;    &lt;/SubGrid&gt;&#10;    &lt;SubGrid&gt;&#10;      &lt;Left&gt;581.102356&lt;/Left&gt;&#10;      &lt;Top&gt;25.51181&lt;/Top&gt;&#10;      &lt;Width&gt;151.1811&lt;/Width&gt;&#10;      &lt;Height&gt;25.51181&lt;/Height&gt;&#10;    &lt;/SubGrid&gt;&#10;    &lt;SubGrid&gt;&#10;      &lt;Left&gt;732.283447&lt;/Left&gt;&#10;      &lt;Top&gt;25.51181&lt;/Top&gt;&#10;      &lt;Width&gt;25.51181&lt;/Width&gt;&#10;      &lt;Height&gt;25.51181&lt;/Height&gt;&#10;    &lt;/SubGrid&gt;&#10;    &lt;SubGrid&gt;&#10;      &lt;Left&gt;757.7953&lt;/Left&gt;&#10;      &lt;Top&gt;25.51181&lt;/Top&gt;&#10;      &lt;Width&gt;151.1811&lt;/Width&gt;&#10;      &lt;Height&gt;25.51181&lt;/Height&gt;&#10;    &lt;/SubGrid&gt;&#10;    &lt;SubGrid&gt;&#10;      &lt;Left&gt;908.9764&lt;/Left&gt;&#10;      &lt;Top&gt;25.51181&lt;/Top&gt;&#10;      &lt;Width&gt;25.51181&lt;/Width&gt;&#10;      &lt;Height&gt;25.51181&lt;/Height&gt;&#10;    &lt;/SubGrid&gt;&#10;    &lt;SubGrid&gt;&#10;      &lt;Left&gt;25.51181&lt;/Left&gt;&#10;      &lt;Top&gt;218.976379&lt;/Top&gt;&#10;      &lt;Width&gt;25.51181&lt;/Width&gt;&#10;      &lt;Height&gt;25.51181&lt;/Height&gt;&#10;    &lt;/SubGrid&gt;&#10;    &lt;SubGrid&gt;&#10;      &lt;Left&gt;25.51181&lt;/Left&gt;&#10;      &lt;Top&gt;244.48819&lt;/Top&gt;&#10;      &lt;Width&gt;25.51181&lt;/Width&gt;&#10;      &lt;Height&gt;25.51181&lt;/Height&gt;&#10;    &lt;/SubGrid&gt;&#10;    &lt;SubGrid&gt;&#10;      &lt;Left&gt;25.51181&lt;/Left&gt;&#10;      &lt;Top&gt;270&lt;/Top&gt;&#10;      &lt;Width&gt;25.51181&lt;/Width&gt;&#10;      &lt;Height&gt;25.51181&lt;/Height&gt;&#10;    &lt;/SubGrid&gt;&#10;    &lt;SubGrid&gt;&#10;      &lt;Left&gt;25.51181&lt;/Left&gt;&#10;      &lt;Top&gt;295.5118&lt;/Top&gt;&#10;      &lt;Width&gt;25.51181&lt;/Width&gt;&#10;      &lt;Height&gt;25.51181&lt;/Height&gt;&#10;    &lt;/SubGrid&gt;&#10;    &lt;SubGrid&gt;&#10;      &lt;Left&gt;51.02362&lt;/Left&gt;&#10;      &lt;Top&gt;295.5118&lt;/Top&gt;&#10;      &lt;Width&gt;151.1811&lt;/Width&gt;&#10;      &lt;Height&gt;25.51181&lt;/Height&gt;&#10;    &lt;/SubGrid&gt;&#10;    &lt;SubGrid&gt;&#10;      &lt;Left&gt;202.204727&lt;/Left&gt;&#10;      &lt;Top&gt;295.5118&lt;/Top&gt;&#10;      &lt;Width&gt;25.51181&lt;/Width&gt;&#10;      &lt;Height&gt;25.51181&lt;/Height&gt;&#10;    &lt;/SubGrid&gt;&#10;    &lt;SubGrid&gt;&#10;      &lt;Left&gt;51.02362&lt;/Left&gt;&#10;      &lt;Top&gt;270&lt;/Top&gt;&#10;      &lt;Width&gt;151.1811&lt;/Width&gt;&#10;      &lt;Height&gt;25.51181&lt;/Height&gt;&#10;    &lt;/SubGrid&gt;&#10;    &lt;SubGrid&gt;&#10;      &lt;Left&gt;202.204727&lt;/Left&gt;&#10;      &lt;Top&gt;270&lt;/Top&gt;&#10;      &lt;Width&gt;25.51181&lt;/Width&gt;&#10;      &lt;Height&gt;25.51181&lt;/Height&gt;&#10;    &lt;/SubGrid&gt;&#10;    &lt;SubGrid&gt;&#10;      &lt;Left&gt;51.02362&lt;/Left&gt;&#10;      &lt;Top&gt;244.48819&lt;/Top&gt;&#10;      &lt;Width&gt;151.1811&lt;/Width&gt;&#10;      &lt;Height&gt;25.51181&lt;/Height&gt;&#10;    &lt;/SubGrid&gt;&#10;    &lt;SubGrid&gt;&#10;      &lt;Left&gt;202.204727&lt;/Left&gt;&#10;      &lt;Top&gt;244.48819&lt;/Top&gt;&#10;      &lt;Width&gt;25.51181&lt;/Width&gt;&#10;      &lt;Height&gt;25.51181&lt;/Height&gt;&#10;    &lt;/SubGrid&gt;&#10;    &lt;SubGrid&gt;&#10;      &lt;Left&gt;51.02362&lt;/Left&gt;&#10;      &lt;Top&gt;218.976379&lt;/Top&gt;&#10;      &lt;Width&gt;151.1811&lt;/Width&gt;&#10;      &lt;Height&gt;25.51181&lt;/Height&gt;&#10;    &lt;/SubGrid&gt;&#10;    &lt;SubGrid&gt;&#10;      &lt;Left&gt;202.204727&lt;/Left&gt;&#10;      &lt;Top&gt;218.976379&lt;/Top&gt;&#10;      &lt;Width&gt;25.51181&lt;/Width&gt;&#10;      &lt;Height&gt;25.51181&lt;/Height&gt;&#10;    &lt;/SubGrid&gt;&#10;    &lt;SubGrid&gt;&#10;      &lt;Left&gt;25.51181&lt;/Left&gt;&#10;      &lt;Top&gt;488.976379&lt;/Top&gt;&#10;      &lt;Width&gt;25.51181&lt;/Width&gt;&#10;      &lt;Height&gt;25.51181&lt;/Height&gt;&#10;    &lt;/SubGrid&gt;&#10;    &lt;SubGrid&gt;&#10;      &lt;Left&gt;51.02362&lt;/Left&gt;&#10;      &lt;Top&gt;488.976379&lt;/Top&gt;&#10;      &lt;Width&gt;151.1811&lt;/Width&gt;&#10;      &lt;Height&gt;25.51181&lt;/Height&gt;&#10;    &lt;/SubGrid&gt;&#10;    &lt;SubGrid&gt;&#10;      &lt;Left&gt;202.204727&lt;/Left&gt;&#10;      &lt;Top&gt;488.976379&lt;/Top&gt;&#10;      &lt;Width&gt;25.51181&lt;/Width&gt;&#10;      &lt;Height&gt;25.51181&lt;/Height&gt;&#10;    &lt;/SubGrid&gt;&#10;    &lt;SubGrid&gt;&#10;      &lt;Left&gt;227.716537&lt;/Left&gt;&#10;      &lt;Top&gt;488.976379&lt;/Top&gt;&#10;      &lt;Width&gt;151.1811&lt;/Width&gt;&#10;      &lt;Height&gt;25.51181&lt;/Height&gt;&#10;    &lt;/SubGrid&gt;&#10;    &lt;SubGrid&gt;&#10;      &lt;Left&gt;378.897644&lt;/Left&gt;&#10;      &lt;Top&gt;488.976379&lt;/Top&gt;&#10;      &lt;Width&gt;25.51181&lt;/Width&gt;&#10;      &lt;Height&gt;25.51181&lt;/Height&gt;&#10;    &lt;/SubGrid&gt;&#10;    &lt;SubGrid&gt;&#10;      &lt;Left&gt;404.409454&lt;/Left&gt;&#10;      &lt;Top&gt;488.976379&lt;/Top&gt;&#10;      &lt;Width&gt;151.1811&lt;/Width&gt;&#10;      &lt;Height&gt;25.51181&lt;/Height&gt;&#10;    &lt;/SubGrid&gt;&#10;    &lt;SubGrid&gt;&#10;      &lt;Left&gt;555.5906&lt;/Left&gt;&#10;      &lt;Top&gt;488.976379&lt;/Top&gt;&#10;      &lt;Width&gt;25.51181&lt;/Width&gt;&#10;      &lt;Height&gt;25.51181&lt;/Height&gt;&#10;    &lt;/SubGrid&gt;&#10;    &lt;SubGrid&gt;&#10;      &lt;Left&gt;581.102356&lt;/Left&gt;&#10;      &lt;Top&gt;488.976379&lt;/Top&gt;&#10;      &lt;Width&gt;151.1811&lt;/Width&gt;&#10;      &lt;Height&gt;25.51181&lt;/Height&gt;&#10;    &lt;/SubGrid&gt;&#10;    &lt;SubGrid&gt;&#10;      &lt;Left&gt;732.283447&lt;/Left&gt;&#10;      &lt;Top&gt;488.976379&lt;/Top&gt;&#10;      &lt;Width&gt;25.51181&lt;/Width&gt;&#10;      &lt;Height&gt;25.51181&lt;/Height&gt;&#10;    &lt;/SubGrid&gt;&#10;    &lt;SubGrid&gt;&#10;      &lt;Left&gt;757.7953&lt;/Left&gt;&#10;      &lt;Top&gt;488.976379&lt;/Top&gt;&#10;      &lt;Width&gt;151.1811&lt;/Width&gt;&#10;      &lt;Height&gt;25.51181&lt;/Height&gt;&#10;    &lt;/SubGrid&gt;&#10;    &lt;SubGrid&gt;&#10;      &lt;Left&gt;908.9764&lt;/Left&gt;&#10;      &lt;Top&gt;488.976379&lt;/Top&gt;&#10;      &lt;Width&gt;25.51181&lt;/Width&gt;&#10;      &lt;Height&gt;25.51181&lt;/Height&gt;&#10;    &lt;/SubGrid&gt;&#10;    &lt;SubGrid&gt;&#10;      &lt;Left&gt;227.716537&lt;/Left&gt;&#10;      &lt;Top&gt;295.5118&lt;/Top&gt;&#10;      &lt;Width&gt;151.1811&lt;/Width&gt;&#10;      &lt;Height&gt;25.51181&lt;/Height&gt;&#10;    &lt;/SubGrid&gt;&#10;    &lt;SubGrid&gt;&#10;      &lt;Left&gt;378.897644&lt;/Left&gt;&#10;      &lt;Top&gt;295.5118&lt;/Top&gt;&#10;      &lt;Width&gt;25.51181&lt;/Width&gt;&#10;      &lt;Height&gt;25.51181&lt;/Height&gt;&#10;    &lt;/SubGrid&gt;&#10;    &lt;SubGrid&gt;&#10;      &lt;Left&gt;227.716537&lt;/Left&gt;&#10;      &lt;Top&gt;270&lt;/Top&gt;&#10;      &lt;Width&gt;151.1811&lt;/Width&gt;&#10;      &lt;Height&gt;25.51181&lt;/Height&gt;&#10;    &lt;/SubGrid&gt;&#10;    &lt;SubGrid&gt;&#10;      &lt;Left&gt;378.897644&lt;/Left&gt;&#10;      &lt;Top&gt;270&lt;/Top&gt;&#10;      &lt;Width&gt;25.51181&lt;/Width&gt;&#10;      &lt;Height&gt;25.51181&lt;/Height&gt;&#10;    &lt;/SubGrid&gt;&#10;    &lt;SubGrid&gt;&#10;      &lt;Left&gt;227.716537&lt;/Left&gt;&#10;      &lt;Top&gt;244.48819&lt;/Top&gt;&#10;      &lt;Width&gt;151.1811&lt;/Width&gt;&#10;      &lt;Height&gt;25.51181&lt;/Height&gt;&#10;    &lt;/SubGrid&gt;&#10;    &lt;SubGrid&gt;&#10;      &lt;Left&gt;378.897644&lt;/Left&gt;&#10;      &lt;Top&gt;244.48819&lt;/Top&gt;&#10;      &lt;Width&gt;25.51181&lt;/Width&gt;&#10;      &lt;Height&gt;25.51181&lt;/Height&gt;&#10;    &lt;/SubGrid&gt;&#10;    &lt;SubGrid&gt;&#10;      &lt;Left&gt;227.716537&lt;/Left&gt;&#10;      &lt;Top&gt;218.976379&lt;/Top&gt;&#10;      &lt;Width&gt;151.1811&lt;/Width&gt;&#10;      &lt;Height&gt;25.51181&lt;/Height&gt;&#10;    &lt;/SubGrid&gt;&#10;    &lt;SubGrid&gt;&#10;      &lt;Left&gt;378.897644&lt;/Left&gt;&#10;      &lt;Top&gt;218.976379&lt;/Top&gt;&#10;      &lt;Width&gt;25.51181&lt;/Width&gt;&#10;      &lt;Height&gt;25.51181&lt;/Height&gt;&#10;    &lt;/SubGrid&gt;&#10;    &lt;SubGrid&gt;&#10;      &lt;Left&gt;404.409454&lt;/Left&gt;&#10;      &lt;Top&gt;295.5118&lt;/Top&gt;&#10;      &lt;Width&gt;151.1811&lt;/Width&gt;&#10;      &lt;Height&gt;25.51181&lt;/Height&gt;&#10;    &lt;/SubGrid&gt;&#10;    &lt;SubGrid&gt;&#10;      &lt;Left&gt;555.5906&lt;/Left&gt;&#10;      &lt;Top&gt;295.5118&lt;/Top&gt;&#10;      &lt;Width&gt;25.51181&lt;/Width&gt;&#10;      &lt;Height&gt;25.51181&lt;/Height&gt;&#10;    &lt;/SubGrid&gt;&#10;    &lt;SubGrid&gt;&#10;      &lt;Left&gt;404.409454&lt;/Left&gt;&#10;      &lt;Top&gt;270&lt;/Top&gt;&#10;      &lt;Width&gt;151.1811&lt;/Width&gt;&#10;      &lt;Height&gt;25.51181&lt;/Height&gt;&#10;    &lt;/SubGrid&gt;&#10;    &lt;SubGrid&gt;&#10;      &lt;Left&gt;555.5906&lt;/Left&gt;&#10;      &lt;Top&gt;270&lt;/Top&gt;&#10;      &lt;Width&gt;25.51181&lt;/Width&gt;&#10;      &lt;Height&gt;25.51181&lt;/Height&gt;&#10;    &lt;/SubGrid&gt;&#10;    &lt;SubGrid&gt;&#10;      &lt;Left&gt;404.409454&lt;/Left&gt;&#10;      &lt;Top&gt;244.48819&lt;/Top&gt;&#10;      &lt;Width&gt;151.1811&lt;/Width&gt;&#10;      &lt;Height&gt;25.51181&lt;/Height&gt;&#10;    &lt;/SubGrid&gt;&#10;    &lt;SubGrid&gt;&#10;      &lt;Left&gt;555.5906&lt;/Left&gt;&#10;      &lt;Top&gt;244.48819&lt;/Top&gt;&#10;      &lt;Width&gt;25.51181&lt;/Width&gt;&#10;      &lt;Height&gt;25.51181&lt;/Height&gt;&#10;    &lt;/SubGrid&gt;&#10;    &lt;SubGrid&gt;&#10;      &lt;Left&gt;404.409454&lt;/Left&gt;&#10;      &lt;Top&gt;218.976379&lt;/Top&gt;&#10;      &lt;Width&gt;151.1811&lt;/Width&gt;&#10;      &lt;Height&gt;25.51181&lt;/Height&gt;&#10;    &lt;/SubGrid&gt;&#10;    &lt;SubGrid&gt;&#10;      &lt;Left&gt;555.5906&lt;/Left&gt;&#10;      &lt;Top&gt;218.976379&lt;/Top&gt;&#10;      &lt;Width&gt;25.51181&lt;/Width&gt;&#10;      &lt;Height&gt;25.51181&lt;/Height&gt;&#10;    &lt;/SubGrid&gt;&#10;    &lt;SubGrid&gt;&#10;      &lt;Left&gt;581.102356&lt;/Left&gt;&#10;      &lt;Top&gt;295.5118&lt;/Top&gt;&#10;      &lt;Width&gt;151.1811&lt;/Width&gt;&#10;      &lt;Height&gt;25.51181&lt;/Height&gt;&#10;    &lt;/SubGrid&gt;&#10;    &lt;SubGrid&gt;&#10;      &lt;Left&gt;732.283447&lt;/Left&gt;&#10;      &lt;Top&gt;295.5118&lt;/Top&gt;&#10;      &lt;Width&gt;25.51181&lt;/Width&gt;&#10;      &lt;Height&gt;25.51181&lt;/Height&gt;&#10;    &lt;/SubGrid&gt;&#10;    &lt;SubGrid&gt;&#10;      &lt;Left&gt;581.102356&lt;/Left&gt;&#10;      &lt;Top&gt;270&lt;/Top&gt;&#10;      &lt;Width&gt;151.1811&lt;/Width&gt;&#10;      &lt;Height&gt;25.51181&lt;/Height&gt;&#10;    &lt;/SubGrid&gt;&#10;    &lt;SubGrid&gt;&#10;      &lt;Left&gt;732.283447&lt;/Left&gt;&#10;      &lt;Top&gt;270&lt;/Top&gt;&#10;      &lt;Width&gt;25.51181&lt;/Width&gt;&#10;      &lt;Height&gt;25.51181&lt;/Height&gt;&#10;    &lt;/SubGrid&gt;&#10;    &lt;SubGrid&gt;&#10;      &lt;Left&gt;581.102356&lt;/Left&gt;&#10;      &lt;Top&gt;244.48819&lt;/Top&gt;&#10;      &lt;Width&gt;151.1811&lt;/Width&gt;&#10;      &lt;Height&gt;25.51181&lt;/Height&gt;&#10;    &lt;/SubGrid&gt;&#10;    &lt;SubGrid&gt;&#10;      &lt;Left&gt;732.283447&lt;/Left&gt;&#10;      &lt;Top&gt;244.48819&lt;/Top&gt;&#10;      &lt;Width&gt;25.51181&lt;/Width&gt;&#10;      &lt;Height&gt;25.51181&lt;/Height&gt;&#10;    &lt;/SubGrid&gt;&#10;    &lt;SubGrid&gt;&#10;      &lt;Left&gt;581.102356&lt;/Left&gt;&#10;      &lt;Top&gt;218.976379&lt;/Top&gt;&#10;      &lt;Width&gt;151.1811&lt;/Width&gt;&#10;      &lt;Height&gt;25.51181&lt;/Height&gt;&#10;    &lt;/SubGrid&gt;&#10;    &lt;SubGrid&gt;&#10;      &lt;Left&gt;732.283447&lt;/Left&gt;&#10;      &lt;Top&gt;218.976379&lt;/Top&gt;&#10;      &lt;Width&gt;25.51181&lt;/Width&gt;&#10;      &lt;Height&gt;25.51181&lt;/Height&gt;&#10;    &lt;/SubGrid&gt;&#10;    &lt;SubGrid&gt;&#10;      &lt;Left&gt;757.7953&lt;/Left&gt;&#10;      &lt;Top&gt;295.5118&lt;/Top&gt;&#10;      &lt;Width&gt;151.1811&lt;/Width&gt;&#10;      &lt;Height&gt;25.51181&lt;/Height&gt;&#10;    &lt;/SubGrid&gt;&#10;    &lt;SubGrid&gt;&#10;      &lt;Left&gt;908.9764&lt;/Left&gt;&#10;      &lt;Top&gt;295.5118&lt;/Top&gt;&#10;      &lt;Width&gt;25.51181&lt;/Width&gt;&#10;      &lt;Height&gt;25.51181&lt;/Height&gt;&#10;    &lt;/SubGrid&gt;&#10;    &lt;SubGrid&gt;&#10;      &lt;Left&gt;757.7953&lt;/Left&gt;&#10;      &lt;Top&gt;270&lt;/Top&gt;&#10;      &lt;Width&gt;151.1811&lt;/Width&gt;&#10;      &lt;Height&gt;25.51181&lt;/Height&gt;&#10;    &lt;/SubGrid&gt;&#10;    &lt;SubGrid&gt;&#10;      &lt;Left&gt;908.9764&lt;/Left&gt;&#10;      &lt;Top&gt;270&lt;/Top&gt;&#10;      &lt;Width&gt;25.51181&lt;/Width&gt;&#10;      &lt;Height&gt;25.51181&lt;/Height&gt;&#10;    &lt;/SubGrid&gt;&#10;    &lt;SubGrid&gt;&#10;      &lt;Left&gt;757.7953&lt;/Left&gt;&#10;      &lt;Top&gt;244.48819&lt;/Top&gt;&#10;      &lt;Width&gt;151.1811&lt;/Width&gt;&#10;      &lt;Height&gt;25.51181&lt;/Height&gt;&#10;    &lt;/SubGrid&gt;&#10;    &lt;SubGrid&gt;&#10;      &lt;Left&gt;908.9764&lt;/Left&gt;&#10;      &lt;Top&gt;244.48819&lt;/Top&gt;&#10;      &lt;Width&gt;25.51181&lt;/Width&gt;&#10;      &lt;Height&gt;25.51181&lt;/Height&gt;&#10;    &lt;/SubGrid&gt;&#10;    &lt;SubGrid&gt;&#10;      &lt;Left&gt;757.7953&lt;/Left&gt;&#10;      &lt;Top&gt;218.976379&lt;/Top&gt;&#10;      &lt;Width&gt;151.1811&lt;/Width&gt;&#10;      &lt;Height&gt;25.51181&lt;/Height&gt;&#10;    &lt;/SubGrid&gt;&#10;    &lt;SubGrid&gt;&#10;      &lt;Left&gt;908.9764&lt;/Left&gt;&#10;      &lt;Top&gt;218.976379&lt;/Top&gt;&#10;      &lt;Width&gt;25.51181&lt;/Width&gt;&#10;      &lt;Height&gt;25.51181&lt;/Height&gt;&#10;    &lt;/SubGrid&gt;&#10;    &lt;SubGrid&gt;&#10;      &lt;Left&gt;25.51181&lt;/Left&gt;&#10;      &lt;Top&gt;51.02362&lt;/Top&gt;&#10;      &lt;Width&gt;25.51181&lt;/Width&gt;&#10;      &lt;Height&gt;167.952759&lt;/Height&gt;&#10;    &lt;/SubGrid&gt;&#10;    &lt;SubGrid&gt;&#10;      &lt;Left&gt;202.204727&lt;/Left&gt;&#10;      &lt;Top&gt;51.02362&lt;/Top&gt;&#10;      &lt;Width&gt;25.51181&lt;/Width&gt;&#10;      &lt;Height&gt;167.952759&lt;/Height&gt;&#10;    &lt;/SubGrid&gt;&#10;    &lt;SubGrid&gt;&#10;      &lt;Left&gt;378.897644&lt;/Left&gt;&#10;      &lt;Top&gt;51.02362&lt;/Top&gt;&#10;      &lt;Width&gt;25.51181&lt;/Width&gt;&#10;      &lt;Height&gt;167.952759&lt;/Height&gt;&#10;    &lt;/SubGrid&gt;&#10;    &lt;SubGrid&gt;&#10;      &lt;Left&gt;555.5906&lt;/Left&gt;&#10;      &lt;Top&gt;51.02362&lt;/Top&gt;&#10;      &lt;Width&gt;25.51181&lt;/Width&gt;&#10;      &lt;Height&gt;167.952759&lt;/Height&gt;&#10;    &lt;/SubGrid&gt;&#10;    &lt;SubGrid&gt;&#10;      &lt;Left&gt;732.283447&lt;/Left&gt;&#10;      &lt;Top&gt;51.02362&lt;/Top&gt;&#10;      &lt;Width&gt;25.51181&lt;/Width&gt;&#10;      &lt;Height&gt;167.952759&lt;/Height&gt;&#10;    &lt;/SubGrid&gt;&#10;    &lt;SubGrid&gt;&#10;      &lt;Left&gt;908.9764&lt;/Left&gt;&#10;      &lt;Top&gt;51.02362&lt;/Top&gt;&#10;      &lt;Width&gt;25.51181&lt;/Width&gt;&#10;      &lt;Height&gt;167.952759&lt;/Height&gt;&#10;    &lt;/SubGrid&gt;&#10;    &lt;SubGrid&gt;&#10;      &lt;Left&gt;25.51181&lt;/Left&gt;&#10;      &lt;Top&gt;321.023621&lt;/Top&gt;&#10;      &lt;Width&gt;25.51181&lt;/Width&gt;&#10;      &lt;Height&gt;167.952759&lt;/Height&gt;&#10;    &lt;/SubGrid&gt;&#10;    &lt;SubGrid&gt;&#10;      &lt;Left&gt;202.204727&lt;/Left&gt;&#10;      &lt;Top&gt;321.023621&lt;/Top&gt;&#10;      &lt;Width&gt;25.51181&lt;/Width&gt;&#10;      &lt;Height&gt;167.952759&lt;/Height&gt;&#10;    &lt;/SubGrid&gt;&#10;    &lt;SubGrid&gt;&#10;      &lt;Left&gt;378.897644&lt;/Left&gt;&#10;      &lt;Top&gt;321.023621&lt;/Top&gt;&#10;      &lt;Width&gt;25.51181&lt;/Width&gt;&#10;      &lt;Height&gt;167.952759&lt;/Height&gt;&#10;    &lt;/SubGrid&gt;&#10;    &lt;SubGrid&gt;&#10;      &lt;Left&gt;555.5906&lt;/Left&gt;&#10;      &lt;Top&gt;321.023621&lt;/Top&gt;&#10;      &lt;Width&gt;25.51181&lt;/Width&gt;&#10;      &lt;Height&gt;167.952759&lt;/Height&gt;&#10;    &lt;/SubGrid&gt;&#10;    &lt;SubGrid&gt;&#10;      &lt;Left&gt;732.283447&lt;/Left&gt;&#10;      &lt;Top&gt;321.023621&lt;/Top&gt;&#10;      &lt;Width&gt;25.51181&lt;/Width&gt;&#10;      &lt;Height&gt;167.952759&lt;/Height&gt;&#10;    &lt;/SubGrid&gt;&#10;    &lt;SubGrid&gt;&#10;      &lt;Left&gt;908.9764&lt;/Left&gt;&#10;      &lt;Top&gt;321.023621&lt;/Top&gt;&#10;      &lt;Width&gt;25.51181&lt;/Width&gt;&#10;      &lt;Height&gt;167.952759&lt;/Height&gt;&#10;    &lt;/SubGrid&gt;&#10;    &lt;SubGrid&gt;&#10;      &lt;Left&gt;51.02362&lt;/Left&gt;&#10;      &lt;Top&gt;51.02362&lt;/Top&gt;&#10;      &lt;Width&gt;151.1811&lt;/Width&gt;&#10;      &lt;Height&gt;167.952759&lt;/Height&gt;&#10;    &lt;/SubGrid&gt;&#10;    &lt;SubGrid&gt;&#10;      &lt;Left&gt;227.716537&lt;/Left&gt;&#10;      &lt;Top&gt;51.02362&lt;/Top&gt;&#10;      &lt;Width&gt;151.1811&lt;/Width&gt;&#10;      &lt;Height&gt;167.952759&lt;/Height&gt;&#10;    &lt;/SubGrid&gt;&#10;    &lt;SubGrid&gt;&#10;      &lt;Left&gt;404.409454&lt;/Left&gt;&#10;      &lt;Top&gt;51.02362&lt;/Top&gt;&#10;      &lt;Width&gt;151.1811&lt;/Width&gt;&#10;      &lt;Height&gt;167.952759&lt;/Height&gt;&#10;    &lt;/SubGrid&gt;&#10;    &lt;SubGrid&gt;&#10;      &lt;Left&gt;581.102356&lt;/Left&gt;&#10;      &lt;Top&gt;51.02362&lt;/Top&gt;&#10;      &lt;Width&gt;151.1811&lt;/Width&gt;&#10;      &lt;Height&gt;167.952759&lt;/Height&gt;&#10;    &lt;/SubGrid&gt;&#10;    &lt;SubGrid&gt;&#10;      &lt;Left&gt;757.7953&lt;/Left&gt;&#10;      &lt;Top&gt;51.02362&lt;/Top&gt;&#10;      &lt;Width&gt;151.1811&lt;/Width&gt;&#10;      &lt;Height&gt;167.952759&lt;/Height&gt;&#10;    &lt;/SubGrid&gt;&#10;    &lt;SubGrid&gt;&#10;      &lt;Left&gt;51.02362&lt;/Left&gt;&#10;      &lt;Top&gt;321.023621&lt;/Top&gt;&#10;      &lt;Width&gt;151.1811&lt;/Width&gt;&#10;      &lt;Height&gt;167.952759&lt;/Height&gt;&#10;    &lt;/SubGrid&gt;&#10;    &lt;SubGrid&gt;&#10;      &lt;Left&gt;227.716537&lt;/Left&gt;&#10;      &lt;Top&gt;321.023621&lt;/Top&gt;&#10;      &lt;Width&gt;151.1811&lt;/Width&gt;&#10;      &lt;Height&gt;167.952759&lt;/Height&gt;&#10;    &lt;/SubGrid&gt;&#10;    &lt;SubGrid&gt;&#10;      &lt;Left&gt;404.409454&lt;/Left&gt;&#10;      &lt;Top&gt;321.023621&lt;/Top&gt;&#10;      &lt;Width&gt;151.1811&lt;/Width&gt;&#10;      &lt;Height&gt;167.952759&lt;/Height&gt;&#10;    &lt;/SubGrid&gt;&#10;    &lt;SubGrid&gt;&#10;      &lt;Left&gt;581.102356&lt;/Left&gt;&#10;      &lt;Top&gt;321.023621&lt;/Top&gt;&#10;      &lt;Width&gt;151.1811&lt;/Width&gt;&#10;      &lt;Height&gt;167.952759&lt;/Height&gt;&#10;    &lt;/SubGrid&gt;&#10;    &lt;SubGrid&gt;&#10;      &lt;Left&gt;757.7953&lt;/Left&gt;&#10;      &lt;Top&gt;321.023621&lt;/Top&gt;&#10;      &lt;Width&gt;151.1811&lt;/Width&gt;&#10;      &lt;Height&gt;167.952759&lt;/Height&gt;&#10;    &lt;/SubGrid&gt;&#10;  &lt;/SubGrids&gt;&#10;  &lt;WorkArea&gt;&#10;    &lt;Top&gt;25.51181&lt;/Top&gt;&#10;    &lt;Left&gt;25.51181&lt;/Left&gt;&#10;    &lt;Width&gt;908.9764&lt;/Width&gt;&#10;    &lt;Height&gt;488.976379&lt;/Height&gt;&#10;  &lt;/WorkArea&gt;&#10;  &lt;AspectW&gt;-1&lt;/AspectW&gt;&#10;  &lt;AspectH&gt;-1&lt;/AspectH&gt;&#10;  &lt;Width&gt;960&lt;/Width&gt;&#10;  &lt;Height&gt;540&lt;/Height&gt;&#10;  &lt;HGap&gt;5&lt;/HGap&gt;&#10;  &lt;VGap&gt;5&lt;/VGap&gt;&#10;  &lt;OfficeVersion&gt;-1&lt;/OfficeVersion&gt;&#10;&lt;/GridTheme&gt;" hidden="1">
            <a:extLst>
              <a:ext uri="{FF2B5EF4-FFF2-40B4-BE49-F238E27FC236}">
                <a16:creationId xmlns:a16="http://schemas.microsoft.com/office/drawing/2014/main" id="{F5F0A4E1-4330-49F4-88F5-A83195F8511C}"/>
              </a:ext>
            </a:extLst>
          </p:cNvPr>
          <p:cNvSpPr/>
          <p:nvPr userDrawn="1"/>
        </p:nvSpPr>
        <p:spPr>
          <a:xfrm>
            <a:off x="324000" y="324000"/>
            <a:ext cx="11544000" cy="6210000"/>
          </a:xfrm>
          <a:prstGeom prst="rect">
            <a:avLst/>
          </a:prstGeom>
          <a:solidFill>
            <a:srgbClr val="E6E6E6"/>
          </a:solidFill>
          <a:ln w="31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 name="Rectangle 4" hidden="1">
            <a:extLst>
              <a:ext uri="{FF2B5EF4-FFF2-40B4-BE49-F238E27FC236}">
                <a16:creationId xmlns:a16="http://schemas.microsoft.com/office/drawing/2014/main" id="{F30BD45F-E3FD-4877-8E01-D258D6C49ED2}"/>
              </a:ext>
            </a:extLst>
          </p:cNvPr>
          <p:cNvSpPr/>
          <p:nvPr userDrawn="1">
            <p:custDataLst>
              <p:tags r:id="rId11"/>
            </p:custDataLst>
          </p:nvPr>
        </p:nvSpPr>
        <p:spPr>
          <a:xfrm>
            <a:off x="324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 name="Rectangle 5" hidden="1">
            <a:extLst>
              <a:ext uri="{FF2B5EF4-FFF2-40B4-BE49-F238E27FC236}">
                <a16:creationId xmlns:a16="http://schemas.microsoft.com/office/drawing/2014/main" id="{61F8F4EB-98F9-49C6-AD23-0434FEEA7DAD}"/>
              </a:ext>
            </a:extLst>
          </p:cNvPr>
          <p:cNvSpPr/>
          <p:nvPr userDrawn="1">
            <p:custDataLst>
              <p:tags r:id="rId12"/>
            </p:custDataLst>
          </p:nvPr>
        </p:nvSpPr>
        <p:spPr>
          <a:xfrm>
            <a:off x="648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 name="Rectangle 9" hidden="1">
            <a:extLst>
              <a:ext uri="{FF2B5EF4-FFF2-40B4-BE49-F238E27FC236}">
                <a16:creationId xmlns:a16="http://schemas.microsoft.com/office/drawing/2014/main" id="{5461F43A-D29F-4117-83B4-78ECC6A90694}"/>
              </a:ext>
            </a:extLst>
          </p:cNvPr>
          <p:cNvSpPr/>
          <p:nvPr userDrawn="1">
            <p:custDataLst>
              <p:tags r:id="rId13"/>
            </p:custDataLst>
          </p:nvPr>
        </p:nvSpPr>
        <p:spPr>
          <a:xfrm>
            <a:off x="2568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1" name="Rectangle 10" hidden="1">
            <a:extLst>
              <a:ext uri="{FF2B5EF4-FFF2-40B4-BE49-F238E27FC236}">
                <a16:creationId xmlns:a16="http://schemas.microsoft.com/office/drawing/2014/main" id="{3885B838-2022-4A1F-A84B-BB1127E2EE43}"/>
              </a:ext>
            </a:extLst>
          </p:cNvPr>
          <p:cNvSpPr/>
          <p:nvPr userDrawn="1">
            <p:custDataLst>
              <p:tags r:id="rId14"/>
            </p:custDataLst>
          </p:nvPr>
        </p:nvSpPr>
        <p:spPr>
          <a:xfrm>
            <a:off x="2892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2" name="Rectangle 11" hidden="1">
            <a:extLst>
              <a:ext uri="{FF2B5EF4-FFF2-40B4-BE49-F238E27FC236}">
                <a16:creationId xmlns:a16="http://schemas.microsoft.com/office/drawing/2014/main" id="{AC6417FB-6B96-4CAA-9A61-CE3C85379335}"/>
              </a:ext>
            </a:extLst>
          </p:cNvPr>
          <p:cNvSpPr/>
          <p:nvPr userDrawn="1">
            <p:custDataLst>
              <p:tags r:id="rId15"/>
            </p:custDataLst>
          </p:nvPr>
        </p:nvSpPr>
        <p:spPr>
          <a:xfrm>
            <a:off x="4812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3" name="Rectangle 12" hidden="1">
            <a:extLst>
              <a:ext uri="{FF2B5EF4-FFF2-40B4-BE49-F238E27FC236}">
                <a16:creationId xmlns:a16="http://schemas.microsoft.com/office/drawing/2014/main" id="{88F2338E-050E-4997-B5FD-16609E6B05AC}"/>
              </a:ext>
            </a:extLst>
          </p:cNvPr>
          <p:cNvSpPr/>
          <p:nvPr userDrawn="1">
            <p:custDataLst>
              <p:tags r:id="rId16"/>
            </p:custDataLst>
          </p:nvPr>
        </p:nvSpPr>
        <p:spPr>
          <a:xfrm>
            <a:off x="5136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4" name="Rectangle 13" hidden="1">
            <a:extLst>
              <a:ext uri="{FF2B5EF4-FFF2-40B4-BE49-F238E27FC236}">
                <a16:creationId xmlns:a16="http://schemas.microsoft.com/office/drawing/2014/main" id="{65330914-84C1-4EFF-8088-9FF9153B21A3}"/>
              </a:ext>
            </a:extLst>
          </p:cNvPr>
          <p:cNvSpPr/>
          <p:nvPr userDrawn="1">
            <p:custDataLst>
              <p:tags r:id="rId17"/>
            </p:custDataLst>
          </p:nvPr>
        </p:nvSpPr>
        <p:spPr>
          <a:xfrm>
            <a:off x="7056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5" name="Rectangle 14" hidden="1">
            <a:extLst>
              <a:ext uri="{FF2B5EF4-FFF2-40B4-BE49-F238E27FC236}">
                <a16:creationId xmlns:a16="http://schemas.microsoft.com/office/drawing/2014/main" id="{0D9F1F0C-68CC-4F13-A58D-7D5850D6BABB}"/>
              </a:ext>
            </a:extLst>
          </p:cNvPr>
          <p:cNvSpPr/>
          <p:nvPr userDrawn="1">
            <p:custDataLst>
              <p:tags r:id="rId18"/>
            </p:custDataLst>
          </p:nvPr>
        </p:nvSpPr>
        <p:spPr>
          <a:xfrm>
            <a:off x="7380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6" name="Rectangle 15" hidden="1">
            <a:extLst>
              <a:ext uri="{FF2B5EF4-FFF2-40B4-BE49-F238E27FC236}">
                <a16:creationId xmlns:a16="http://schemas.microsoft.com/office/drawing/2014/main" id="{FCD1A103-17AC-4A34-8A1D-92E20B67C019}"/>
              </a:ext>
            </a:extLst>
          </p:cNvPr>
          <p:cNvSpPr/>
          <p:nvPr userDrawn="1">
            <p:custDataLst>
              <p:tags r:id="rId19"/>
            </p:custDataLst>
          </p:nvPr>
        </p:nvSpPr>
        <p:spPr>
          <a:xfrm>
            <a:off x="9300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7" name="Rectangle 16" hidden="1">
            <a:extLst>
              <a:ext uri="{FF2B5EF4-FFF2-40B4-BE49-F238E27FC236}">
                <a16:creationId xmlns:a16="http://schemas.microsoft.com/office/drawing/2014/main" id="{6D17E478-3C99-48E5-91A4-253FD970A082}"/>
              </a:ext>
            </a:extLst>
          </p:cNvPr>
          <p:cNvSpPr/>
          <p:nvPr userDrawn="1">
            <p:custDataLst>
              <p:tags r:id="rId20"/>
            </p:custDataLst>
          </p:nvPr>
        </p:nvSpPr>
        <p:spPr>
          <a:xfrm>
            <a:off x="9624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8" name="Rectangle 17" hidden="1">
            <a:extLst>
              <a:ext uri="{FF2B5EF4-FFF2-40B4-BE49-F238E27FC236}">
                <a16:creationId xmlns:a16="http://schemas.microsoft.com/office/drawing/2014/main" id="{ACBDE3FC-87C8-4EA6-8040-812BA3745D76}"/>
              </a:ext>
            </a:extLst>
          </p:cNvPr>
          <p:cNvSpPr/>
          <p:nvPr userDrawn="1">
            <p:custDataLst>
              <p:tags r:id="rId21"/>
            </p:custDataLst>
          </p:nvPr>
        </p:nvSpPr>
        <p:spPr>
          <a:xfrm>
            <a:off x="11544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9" name="Rectangle 18" hidden="1">
            <a:extLst>
              <a:ext uri="{FF2B5EF4-FFF2-40B4-BE49-F238E27FC236}">
                <a16:creationId xmlns:a16="http://schemas.microsoft.com/office/drawing/2014/main" id="{994EE5B0-B3FC-43D9-8B31-B03CA4819265}"/>
              </a:ext>
            </a:extLst>
          </p:cNvPr>
          <p:cNvSpPr/>
          <p:nvPr userDrawn="1">
            <p:custDataLst>
              <p:tags r:id="rId22"/>
            </p:custDataLst>
          </p:nvPr>
        </p:nvSpPr>
        <p:spPr>
          <a:xfrm>
            <a:off x="324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20" name="Rectangle 19" hidden="1">
            <a:extLst>
              <a:ext uri="{FF2B5EF4-FFF2-40B4-BE49-F238E27FC236}">
                <a16:creationId xmlns:a16="http://schemas.microsoft.com/office/drawing/2014/main" id="{71B943CE-F983-40CB-852B-B348DA0EECF9}"/>
              </a:ext>
            </a:extLst>
          </p:cNvPr>
          <p:cNvSpPr/>
          <p:nvPr userDrawn="1">
            <p:custDataLst>
              <p:tags r:id="rId23"/>
            </p:custDataLst>
          </p:nvPr>
        </p:nvSpPr>
        <p:spPr>
          <a:xfrm>
            <a:off x="324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21" name="Rectangle 20" hidden="1">
            <a:extLst>
              <a:ext uri="{FF2B5EF4-FFF2-40B4-BE49-F238E27FC236}">
                <a16:creationId xmlns:a16="http://schemas.microsoft.com/office/drawing/2014/main" id="{195AE9FF-57B5-4B28-95BD-65EB616F8339}"/>
              </a:ext>
            </a:extLst>
          </p:cNvPr>
          <p:cNvSpPr/>
          <p:nvPr userDrawn="1">
            <p:custDataLst>
              <p:tags r:id="rId24"/>
            </p:custDataLst>
          </p:nvPr>
        </p:nvSpPr>
        <p:spPr>
          <a:xfrm>
            <a:off x="324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22" name="Rectangle 21" hidden="1">
            <a:extLst>
              <a:ext uri="{FF2B5EF4-FFF2-40B4-BE49-F238E27FC236}">
                <a16:creationId xmlns:a16="http://schemas.microsoft.com/office/drawing/2014/main" id="{09C4273C-D9B3-4E1C-BECF-E403BC0FED81}"/>
              </a:ext>
            </a:extLst>
          </p:cNvPr>
          <p:cNvSpPr/>
          <p:nvPr userDrawn="1">
            <p:custDataLst>
              <p:tags r:id="rId25"/>
            </p:custDataLst>
          </p:nvPr>
        </p:nvSpPr>
        <p:spPr>
          <a:xfrm>
            <a:off x="324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23" name="Rectangle 22" hidden="1">
            <a:extLst>
              <a:ext uri="{FF2B5EF4-FFF2-40B4-BE49-F238E27FC236}">
                <a16:creationId xmlns:a16="http://schemas.microsoft.com/office/drawing/2014/main" id="{D61A9C98-DFAC-4C93-9FC3-FA4B7268AFD4}"/>
              </a:ext>
            </a:extLst>
          </p:cNvPr>
          <p:cNvSpPr/>
          <p:nvPr userDrawn="1">
            <p:custDataLst>
              <p:tags r:id="rId26"/>
            </p:custDataLst>
          </p:nvPr>
        </p:nvSpPr>
        <p:spPr>
          <a:xfrm>
            <a:off x="648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24" name="Rectangle 23" hidden="1">
            <a:extLst>
              <a:ext uri="{FF2B5EF4-FFF2-40B4-BE49-F238E27FC236}">
                <a16:creationId xmlns:a16="http://schemas.microsoft.com/office/drawing/2014/main" id="{2738953D-847C-44BC-BB1D-3E35D57608D4}"/>
              </a:ext>
            </a:extLst>
          </p:cNvPr>
          <p:cNvSpPr/>
          <p:nvPr userDrawn="1">
            <p:custDataLst>
              <p:tags r:id="rId27"/>
            </p:custDataLst>
          </p:nvPr>
        </p:nvSpPr>
        <p:spPr>
          <a:xfrm>
            <a:off x="2568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25" name="Rectangle 24" hidden="1">
            <a:extLst>
              <a:ext uri="{FF2B5EF4-FFF2-40B4-BE49-F238E27FC236}">
                <a16:creationId xmlns:a16="http://schemas.microsoft.com/office/drawing/2014/main" id="{A85DD5C0-07B7-493F-ACD2-090488BDD5B6}"/>
              </a:ext>
            </a:extLst>
          </p:cNvPr>
          <p:cNvSpPr/>
          <p:nvPr userDrawn="1">
            <p:custDataLst>
              <p:tags r:id="rId28"/>
            </p:custDataLst>
          </p:nvPr>
        </p:nvSpPr>
        <p:spPr>
          <a:xfrm>
            <a:off x="648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37" name="Rectangle 36" hidden="1">
            <a:extLst>
              <a:ext uri="{FF2B5EF4-FFF2-40B4-BE49-F238E27FC236}">
                <a16:creationId xmlns:a16="http://schemas.microsoft.com/office/drawing/2014/main" id="{2D03EC4E-106A-492D-9392-E8DAE462F1BE}"/>
              </a:ext>
            </a:extLst>
          </p:cNvPr>
          <p:cNvSpPr/>
          <p:nvPr userDrawn="1">
            <p:custDataLst>
              <p:tags r:id="rId29"/>
            </p:custDataLst>
          </p:nvPr>
        </p:nvSpPr>
        <p:spPr>
          <a:xfrm>
            <a:off x="2568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45" name="Rectangle 44" hidden="1">
            <a:extLst>
              <a:ext uri="{FF2B5EF4-FFF2-40B4-BE49-F238E27FC236}">
                <a16:creationId xmlns:a16="http://schemas.microsoft.com/office/drawing/2014/main" id="{20022031-21E7-4D6F-92EB-D2DDACC3013D}"/>
              </a:ext>
            </a:extLst>
          </p:cNvPr>
          <p:cNvSpPr/>
          <p:nvPr userDrawn="1">
            <p:custDataLst>
              <p:tags r:id="rId30"/>
            </p:custDataLst>
          </p:nvPr>
        </p:nvSpPr>
        <p:spPr>
          <a:xfrm>
            <a:off x="648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46" name="Rectangle 45" hidden="1">
            <a:extLst>
              <a:ext uri="{FF2B5EF4-FFF2-40B4-BE49-F238E27FC236}">
                <a16:creationId xmlns:a16="http://schemas.microsoft.com/office/drawing/2014/main" id="{0D8C0033-6DD1-44FA-8D1E-C266A6CB5E58}"/>
              </a:ext>
            </a:extLst>
          </p:cNvPr>
          <p:cNvSpPr/>
          <p:nvPr userDrawn="1">
            <p:custDataLst>
              <p:tags r:id="rId31"/>
            </p:custDataLst>
          </p:nvPr>
        </p:nvSpPr>
        <p:spPr>
          <a:xfrm>
            <a:off x="2568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47" name="Rectangle 46" hidden="1">
            <a:extLst>
              <a:ext uri="{FF2B5EF4-FFF2-40B4-BE49-F238E27FC236}">
                <a16:creationId xmlns:a16="http://schemas.microsoft.com/office/drawing/2014/main" id="{5405C511-8E76-4F70-B418-D42EFC88B59C}"/>
              </a:ext>
            </a:extLst>
          </p:cNvPr>
          <p:cNvSpPr/>
          <p:nvPr userDrawn="1">
            <p:custDataLst>
              <p:tags r:id="rId32"/>
            </p:custDataLst>
          </p:nvPr>
        </p:nvSpPr>
        <p:spPr>
          <a:xfrm>
            <a:off x="648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48" name="Rectangle 47" hidden="1">
            <a:extLst>
              <a:ext uri="{FF2B5EF4-FFF2-40B4-BE49-F238E27FC236}">
                <a16:creationId xmlns:a16="http://schemas.microsoft.com/office/drawing/2014/main" id="{3A318B50-011A-4077-B856-5AA6365091AC}"/>
              </a:ext>
            </a:extLst>
          </p:cNvPr>
          <p:cNvSpPr/>
          <p:nvPr userDrawn="1">
            <p:custDataLst>
              <p:tags r:id="rId33"/>
            </p:custDataLst>
          </p:nvPr>
        </p:nvSpPr>
        <p:spPr>
          <a:xfrm>
            <a:off x="2568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49" name="Rectangle 48" hidden="1">
            <a:extLst>
              <a:ext uri="{FF2B5EF4-FFF2-40B4-BE49-F238E27FC236}">
                <a16:creationId xmlns:a16="http://schemas.microsoft.com/office/drawing/2014/main" id="{6A2BCA5B-FE07-43B1-A4B7-31BD6164A6E4}"/>
              </a:ext>
            </a:extLst>
          </p:cNvPr>
          <p:cNvSpPr/>
          <p:nvPr userDrawn="1">
            <p:custDataLst>
              <p:tags r:id="rId34"/>
            </p:custDataLst>
          </p:nvPr>
        </p:nvSpPr>
        <p:spPr>
          <a:xfrm>
            <a:off x="324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0" name="Rectangle 49" hidden="1">
            <a:extLst>
              <a:ext uri="{FF2B5EF4-FFF2-40B4-BE49-F238E27FC236}">
                <a16:creationId xmlns:a16="http://schemas.microsoft.com/office/drawing/2014/main" id="{5C40FFBD-7783-45AC-8A2B-097F0420F8BE}"/>
              </a:ext>
            </a:extLst>
          </p:cNvPr>
          <p:cNvSpPr/>
          <p:nvPr userDrawn="1">
            <p:custDataLst>
              <p:tags r:id="rId35"/>
            </p:custDataLst>
          </p:nvPr>
        </p:nvSpPr>
        <p:spPr>
          <a:xfrm>
            <a:off x="648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1" name="Rectangle 50" hidden="1">
            <a:extLst>
              <a:ext uri="{FF2B5EF4-FFF2-40B4-BE49-F238E27FC236}">
                <a16:creationId xmlns:a16="http://schemas.microsoft.com/office/drawing/2014/main" id="{4CEBE773-5EE2-48C7-957B-8390AB5ACC07}"/>
              </a:ext>
            </a:extLst>
          </p:cNvPr>
          <p:cNvSpPr/>
          <p:nvPr userDrawn="1">
            <p:custDataLst>
              <p:tags r:id="rId36"/>
            </p:custDataLst>
          </p:nvPr>
        </p:nvSpPr>
        <p:spPr>
          <a:xfrm>
            <a:off x="2568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2" name="Rectangle 51" hidden="1">
            <a:extLst>
              <a:ext uri="{FF2B5EF4-FFF2-40B4-BE49-F238E27FC236}">
                <a16:creationId xmlns:a16="http://schemas.microsoft.com/office/drawing/2014/main" id="{A88B1085-4452-48B2-ABE2-B39A1F2C8B5C}"/>
              </a:ext>
            </a:extLst>
          </p:cNvPr>
          <p:cNvSpPr/>
          <p:nvPr userDrawn="1">
            <p:custDataLst>
              <p:tags r:id="rId37"/>
            </p:custDataLst>
          </p:nvPr>
        </p:nvSpPr>
        <p:spPr>
          <a:xfrm>
            <a:off x="2892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3" name="Rectangle 52" hidden="1">
            <a:extLst>
              <a:ext uri="{FF2B5EF4-FFF2-40B4-BE49-F238E27FC236}">
                <a16:creationId xmlns:a16="http://schemas.microsoft.com/office/drawing/2014/main" id="{35677462-D07F-483C-9C29-E04937D96970}"/>
              </a:ext>
            </a:extLst>
          </p:cNvPr>
          <p:cNvSpPr/>
          <p:nvPr userDrawn="1">
            <p:custDataLst>
              <p:tags r:id="rId38"/>
            </p:custDataLst>
          </p:nvPr>
        </p:nvSpPr>
        <p:spPr>
          <a:xfrm>
            <a:off x="4812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4" name="Rectangle 53" hidden="1">
            <a:extLst>
              <a:ext uri="{FF2B5EF4-FFF2-40B4-BE49-F238E27FC236}">
                <a16:creationId xmlns:a16="http://schemas.microsoft.com/office/drawing/2014/main" id="{719982BD-DEFC-4091-A576-C424DBA3C4DD}"/>
              </a:ext>
            </a:extLst>
          </p:cNvPr>
          <p:cNvSpPr/>
          <p:nvPr userDrawn="1">
            <p:custDataLst>
              <p:tags r:id="rId39"/>
            </p:custDataLst>
          </p:nvPr>
        </p:nvSpPr>
        <p:spPr>
          <a:xfrm>
            <a:off x="5136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5" name="Rectangle 54" hidden="1">
            <a:extLst>
              <a:ext uri="{FF2B5EF4-FFF2-40B4-BE49-F238E27FC236}">
                <a16:creationId xmlns:a16="http://schemas.microsoft.com/office/drawing/2014/main" id="{09DABF0B-9E1E-4C4B-B44A-B858D0F51253}"/>
              </a:ext>
            </a:extLst>
          </p:cNvPr>
          <p:cNvSpPr/>
          <p:nvPr userDrawn="1">
            <p:custDataLst>
              <p:tags r:id="rId40"/>
            </p:custDataLst>
          </p:nvPr>
        </p:nvSpPr>
        <p:spPr>
          <a:xfrm>
            <a:off x="7056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6" name="Rectangle 55" hidden="1">
            <a:extLst>
              <a:ext uri="{FF2B5EF4-FFF2-40B4-BE49-F238E27FC236}">
                <a16:creationId xmlns:a16="http://schemas.microsoft.com/office/drawing/2014/main" id="{4C2D3A6A-66FD-4AEE-8C1E-B6E5EECF6AC4}"/>
              </a:ext>
            </a:extLst>
          </p:cNvPr>
          <p:cNvSpPr/>
          <p:nvPr userDrawn="1">
            <p:custDataLst>
              <p:tags r:id="rId41"/>
            </p:custDataLst>
          </p:nvPr>
        </p:nvSpPr>
        <p:spPr>
          <a:xfrm>
            <a:off x="7380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7" name="Rectangle 56" hidden="1">
            <a:extLst>
              <a:ext uri="{FF2B5EF4-FFF2-40B4-BE49-F238E27FC236}">
                <a16:creationId xmlns:a16="http://schemas.microsoft.com/office/drawing/2014/main" id="{2D1F338B-CF9E-4B33-946A-4DB709760AF6}"/>
              </a:ext>
            </a:extLst>
          </p:cNvPr>
          <p:cNvSpPr/>
          <p:nvPr userDrawn="1">
            <p:custDataLst>
              <p:tags r:id="rId42"/>
            </p:custDataLst>
          </p:nvPr>
        </p:nvSpPr>
        <p:spPr>
          <a:xfrm>
            <a:off x="9300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8" name="Rectangle 57" hidden="1">
            <a:extLst>
              <a:ext uri="{FF2B5EF4-FFF2-40B4-BE49-F238E27FC236}">
                <a16:creationId xmlns:a16="http://schemas.microsoft.com/office/drawing/2014/main" id="{C62DDC7A-A75D-47D1-8199-CF07F2BDFB07}"/>
              </a:ext>
            </a:extLst>
          </p:cNvPr>
          <p:cNvSpPr/>
          <p:nvPr userDrawn="1">
            <p:custDataLst>
              <p:tags r:id="rId43"/>
            </p:custDataLst>
          </p:nvPr>
        </p:nvSpPr>
        <p:spPr>
          <a:xfrm>
            <a:off x="9624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59" name="Rectangle 58" hidden="1">
            <a:extLst>
              <a:ext uri="{FF2B5EF4-FFF2-40B4-BE49-F238E27FC236}">
                <a16:creationId xmlns:a16="http://schemas.microsoft.com/office/drawing/2014/main" id="{58B5BE77-B2A7-4D7F-8E0B-C3E954ED65B5}"/>
              </a:ext>
            </a:extLst>
          </p:cNvPr>
          <p:cNvSpPr/>
          <p:nvPr userDrawn="1">
            <p:custDataLst>
              <p:tags r:id="rId44"/>
            </p:custDataLst>
          </p:nvPr>
        </p:nvSpPr>
        <p:spPr>
          <a:xfrm>
            <a:off x="11544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0" name="Rectangle 59" hidden="1">
            <a:extLst>
              <a:ext uri="{FF2B5EF4-FFF2-40B4-BE49-F238E27FC236}">
                <a16:creationId xmlns:a16="http://schemas.microsoft.com/office/drawing/2014/main" id="{FCFBBBC3-8FB6-4FAC-ADAD-D2D96E64A22C}"/>
              </a:ext>
            </a:extLst>
          </p:cNvPr>
          <p:cNvSpPr/>
          <p:nvPr userDrawn="1">
            <p:custDataLst>
              <p:tags r:id="rId45"/>
            </p:custDataLst>
          </p:nvPr>
        </p:nvSpPr>
        <p:spPr>
          <a:xfrm>
            <a:off x="2892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1" name="Rectangle 60" hidden="1">
            <a:extLst>
              <a:ext uri="{FF2B5EF4-FFF2-40B4-BE49-F238E27FC236}">
                <a16:creationId xmlns:a16="http://schemas.microsoft.com/office/drawing/2014/main" id="{2C5A7DD2-B5CE-413A-9B54-583BA9EBCDFF}"/>
              </a:ext>
            </a:extLst>
          </p:cNvPr>
          <p:cNvSpPr/>
          <p:nvPr userDrawn="1">
            <p:custDataLst>
              <p:tags r:id="rId46"/>
            </p:custDataLst>
          </p:nvPr>
        </p:nvSpPr>
        <p:spPr>
          <a:xfrm>
            <a:off x="4812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2" name="Rectangle 61" hidden="1">
            <a:extLst>
              <a:ext uri="{FF2B5EF4-FFF2-40B4-BE49-F238E27FC236}">
                <a16:creationId xmlns:a16="http://schemas.microsoft.com/office/drawing/2014/main" id="{D9461BA4-4B7F-4140-AC43-136B90730752}"/>
              </a:ext>
            </a:extLst>
          </p:cNvPr>
          <p:cNvSpPr/>
          <p:nvPr userDrawn="1">
            <p:custDataLst>
              <p:tags r:id="rId47"/>
            </p:custDataLst>
          </p:nvPr>
        </p:nvSpPr>
        <p:spPr>
          <a:xfrm>
            <a:off x="2892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3" name="Rectangle 62" hidden="1">
            <a:extLst>
              <a:ext uri="{FF2B5EF4-FFF2-40B4-BE49-F238E27FC236}">
                <a16:creationId xmlns:a16="http://schemas.microsoft.com/office/drawing/2014/main" id="{DEB946CF-96A1-4659-9385-72D850C9C025}"/>
              </a:ext>
            </a:extLst>
          </p:cNvPr>
          <p:cNvSpPr/>
          <p:nvPr userDrawn="1">
            <p:custDataLst>
              <p:tags r:id="rId48"/>
            </p:custDataLst>
          </p:nvPr>
        </p:nvSpPr>
        <p:spPr>
          <a:xfrm>
            <a:off x="4812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4" name="Rectangle 63" hidden="1">
            <a:extLst>
              <a:ext uri="{FF2B5EF4-FFF2-40B4-BE49-F238E27FC236}">
                <a16:creationId xmlns:a16="http://schemas.microsoft.com/office/drawing/2014/main" id="{742C5205-4F49-47AB-B503-BC7F63858642}"/>
              </a:ext>
            </a:extLst>
          </p:cNvPr>
          <p:cNvSpPr/>
          <p:nvPr userDrawn="1">
            <p:custDataLst>
              <p:tags r:id="rId49"/>
            </p:custDataLst>
          </p:nvPr>
        </p:nvSpPr>
        <p:spPr>
          <a:xfrm>
            <a:off x="2892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5" name="Rectangle 64" hidden="1">
            <a:extLst>
              <a:ext uri="{FF2B5EF4-FFF2-40B4-BE49-F238E27FC236}">
                <a16:creationId xmlns:a16="http://schemas.microsoft.com/office/drawing/2014/main" id="{5B2DC920-B604-43E9-ADC1-B26167353D44}"/>
              </a:ext>
            </a:extLst>
          </p:cNvPr>
          <p:cNvSpPr/>
          <p:nvPr userDrawn="1">
            <p:custDataLst>
              <p:tags r:id="rId50"/>
            </p:custDataLst>
          </p:nvPr>
        </p:nvSpPr>
        <p:spPr>
          <a:xfrm>
            <a:off x="4812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6" name="Rectangle 65" hidden="1">
            <a:extLst>
              <a:ext uri="{FF2B5EF4-FFF2-40B4-BE49-F238E27FC236}">
                <a16:creationId xmlns:a16="http://schemas.microsoft.com/office/drawing/2014/main" id="{419CE6B2-B4FC-4BBD-937B-2FAF2EC436EB}"/>
              </a:ext>
            </a:extLst>
          </p:cNvPr>
          <p:cNvSpPr/>
          <p:nvPr userDrawn="1">
            <p:custDataLst>
              <p:tags r:id="rId51"/>
            </p:custDataLst>
          </p:nvPr>
        </p:nvSpPr>
        <p:spPr>
          <a:xfrm>
            <a:off x="2892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7" name="Rectangle 66" hidden="1">
            <a:extLst>
              <a:ext uri="{FF2B5EF4-FFF2-40B4-BE49-F238E27FC236}">
                <a16:creationId xmlns:a16="http://schemas.microsoft.com/office/drawing/2014/main" id="{24F744BF-7A2A-44A1-99AF-BF4D80F50B40}"/>
              </a:ext>
            </a:extLst>
          </p:cNvPr>
          <p:cNvSpPr/>
          <p:nvPr userDrawn="1">
            <p:custDataLst>
              <p:tags r:id="rId52"/>
            </p:custDataLst>
          </p:nvPr>
        </p:nvSpPr>
        <p:spPr>
          <a:xfrm>
            <a:off x="4812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8" name="Rectangle 67" hidden="1">
            <a:extLst>
              <a:ext uri="{FF2B5EF4-FFF2-40B4-BE49-F238E27FC236}">
                <a16:creationId xmlns:a16="http://schemas.microsoft.com/office/drawing/2014/main" id="{4A561C12-BD2C-4ABE-9ACE-047842A9B253}"/>
              </a:ext>
            </a:extLst>
          </p:cNvPr>
          <p:cNvSpPr/>
          <p:nvPr userDrawn="1">
            <p:custDataLst>
              <p:tags r:id="rId53"/>
            </p:custDataLst>
          </p:nvPr>
        </p:nvSpPr>
        <p:spPr>
          <a:xfrm>
            <a:off x="5136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69" name="Rectangle 68" hidden="1">
            <a:extLst>
              <a:ext uri="{FF2B5EF4-FFF2-40B4-BE49-F238E27FC236}">
                <a16:creationId xmlns:a16="http://schemas.microsoft.com/office/drawing/2014/main" id="{1F79B3EE-7015-44C0-B98B-D7976E3CC6C0}"/>
              </a:ext>
            </a:extLst>
          </p:cNvPr>
          <p:cNvSpPr/>
          <p:nvPr userDrawn="1">
            <p:custDataLst>
              <p:tags r:id="rId54"/>
            </p:custDataLst>
          </p:nvPr>
        </p:nvSpPr>
        <p:spPr>
          <a:xfrm>
            <a:off x="7056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0" name="Rectangle 69" hidden="1">
            <a:extLst>
              <a:ext uri="{FF2B5EF4-FFF2-40B4-BE49-F238E27FC236}">
                <a16:creationId xmlns:a16="http://schemas.microsoft.com/office/drawing/2014/main" id="{55195DF3-05B5-49EC-8E2A-6D131BFB07E4}"/>
              </a:ext>
            </a:extLst>
          </p:cNvPr>
          <p:cNvSpPr/>
          <p:nvPr userDrawn="1">
            <p:custDataLst>
              <p:tags r:id="rId55"/>
            </p:custDataLst>
          </p:nvPr>
        </p:nvSpPr>
        <p:spPr>
          <a:xfrm>
            <a:off x="5136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1" name="Rectangle 70" hidden="1">
            <a:extLst>
              <a:ext uri="{FF2B5EF4-FFF2-40B4-BE49-F238E27FC236}">
                <a16:creationId xmlns:a16="http://schemas.microsoft.com/office/drawing/2014/main" id="{6C7ACCBF-3785-451F-8D26-06EB8169ED29}"/>
              </a:ext>
            </a:extLst>
          </p:cNvPr>
          <p:cNvSpPr/>
          <p:nvPr userDrawn="1">
            <p:custDataLst>
              <p:tags r:id="rId56"/>
            </p:custDataLst>
          </p:nvPr>
        </p:nvSpPr>
        <p:spPr>
          <a:xfrm>
            <a:off x="7056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2" name="Rectangle 71" hidden="1">
            <a:extLst>
              <a:ext uri="{FF2B5EF4-FFF2-40B4-BE49-F238E27FC236}">
                <a16:creationId xmlns:a16="http://schemas.microsoft.com/office/drawing/2014/main" id="{0DB1FB36-F0B8-4569-B24C-A7FE882E3A0D}"/>
              </a:ext>
            </a:extLst>
          </p:cNvPr>
          <p:cNvSpPr/>
          <p:nvPr userDrawn="1">
            <p:custDataLst>
              <p:tags r:id="rId57"/>
            </p:custDataLst>
          </p:nvPr>
        </p:nvSpPr>
        <p:spPr>
          <a:xfrm>
            <a:off x="5136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3" name="Rectangle 72" hidden="1">
            <a:extLst>
              <a:ext uri="{FF2B5EF4-FFF2-40B4-BE49-F238E27FC236}">
                <a16:creationId xmlns:a16="http://schemas.microsoft.com/office/drawing/2014/main" id="{A16BF7E9-5EB1-4763-B3B3-B9BDDFCE9368}"/>
              </a:ext>
            </a:extLst>
          </p:cNvPr>
          <p:cNvSpPr/>
          <p:nvPr userDrawn="1">
            <p:custDataLst>
              <p:tags r:id="rId58"/>
            </p:custDataLst>
          </p:nvPr>
        </p:nvSpPr>
        <p:spPr>
          <a:xfrm>
            <a:off x="7056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4" name="Rectangle 73" hidden="1">
            <a:extLst>
              <a:ext uri="{FF2B5EF4-FFF2-40B4-BE49-F238E27FC236}">
                <a16:creationId xmlns:a16="http://schemas.microsoft.com/office/drawing/2014/main" id="{B859330A-8EF0-4EC1-8579-E436CA633192}"/>
              </a:ext>
            </a:extLst>
          </p:cNvPr>
          <p:cNvSpPr/>
          <p:nvPr userDrawn="1">
            <p:custDataLst>
              <p:tags r:id="rId59"/>
            </p:custDataLst>
          </p:nvPr>
        </p:nvSpPr>
        <p:spPr>
          <a:xfrm>
            <a:off x="5136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5" name="Rectangle 74" hidden="1">
            <a:extLst>
              <a:ext uri="{FF2B5EF4-FFF2-40B4-BE49-F238E27FC236}">
                <a16:creationId xmlns:a16="http://schemas.microsoft.com/office/drawing/2014/main" id="{28ADAA1F-5B13-4CA7-92F6-B9BD284DD1E1}"/>
              </a:ext>
            </a:extLst>
          </p:cNvPr>
          <p:cNvSpPr/>
          <p:nvPr userDrawn="1">
            <p:custDataLst>
              <p:tags r:id="rId60"/>
            </p:custDataLst>
          </p:nvPr>
        </p:nvSpPr>
        <p:spPr>
          <a:xfrm>
            <a:off x="7056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6" name="Rectangle 75" hidden="1">
            <a:extLst>
              <a:ext uri="{FF2B5EF4-FFF2-40B4-BE49-F238E27FC236}">
                <a16:creationId xmlns:a16="http://schemas.microsoft.com/office/drawing/2014/main" id="{D063FCBC-0F82-4BF7-A4F3-63086372BCA1}"/>
              </a:ext>
            </a:extLst>
          </p:cNvPr>
          <p:cNvSpPr/>
          <p:nvPr userDrawn="1">
            <p:custDataLst>
              <p:tags r:id="rId61"/>
            </p:custDataLst>
          </p:nvPr>
        </p:nvSpPr>
        <p:spPr>
          <a:xfrm>
            <a:off x="7380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7" name="Rectangle 76" hidden="1">
            <a:extLst>
              <a:ext uri="{FF2B5EF4-FFF2-40B4-BE49-F238E27FC236}">
                <a16:creationId xmlns:a16="http://schemas.microsoft.com/office/drawing/2014/main" id="{CE645546-D2AC-47E6-9FEE-B872688AACBC}"/>
              </a:ext>
            </a:extLst>
          </p:cNvPr>
          <p:cNvSpPr/>
          <p:nvPr userDrawn="1">
            <p:custDataLst>
              <p:tags r:id="rId62"/>
            </p:custDataLst>
          </p:nvPr>
        </p:nvSpPr>
        <p:spPr>
          <a:xfrm>
            <a:off x="9300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8" name="Rectangle 77" hidden="1">
            <a:extLst>
              <a:ext uri="{FF2B5EF4-FFF2-40B4-BE49-F238E27FC236}">
                <a16:creationId xmlns:a16="http://schemas.microsoft.com/office/drawing/2014/main" id="{67D40869-4909-44AB-ADF7-F7E881C8F368}"/>
              </a:ext>
            </a:extLst>
          </p:cNvPr>
          <p:cNvSpPr/>
          <p:nvPr userDrawn="1">
            <p:custDataLst>
              <p:tags r:id="rId63"/>
            </p:custDataLst>
          </p:nvPr>
        </p:nvSpPr>
        <p:spPr>
          <a:xfrm>
            <a:off x="7380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79" name="Rectangle 78" hidden="1">
            <a:extLst>
              <a:ext uri="{FF2B5EF4-FFF2-40B4-BE49-F238E27FC236}">
                <a16:creationId xmlns:a16="http://schemas.microsoft.com/office/drawing/2014/main" id="{135A9F82-A30E-49D6-85D5-F27123AF0F10}"/>
              </a:ext>
            </a:extLst>
          </p:cNvPr>
          <p:cNvSpPr/>
          <p:nvPr userDrawn="1">
            <p:custDataLst>
              <p:tags r:id="rId64"/>
            </p:custDataLst>
          </p:nvPr>
        </p:nvSpPr>
        <p:spPr>
          <a:xfrm>
            <a:off x="9300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0" name="Rectangle 79" hidden="1">
            <a:extLst>
              <a:ext uri="{FF2B5EF4-FFF2-40B4-BE49-F238E27FC236}">
                <a16:creationId xmlns:a16="http://schemas.microsoft.com/office/drawing/2014/main" id="{95983F4E-3EE6-4BD7-AD35-C47ED01C5ED4}"/>
              </a:ext>
            </a:extLst>
          </p:cNvPr>
          <p:cNvSpPr/>
          <p:nvPr userDrawn="1">
            <p:custDataLst>
              <p:tags r:id="rId65"/>
            </p:custDataLst>
          </p:nvPr>
        </p:nvSpPr>
        <p:spPr>
          <a:xfrm>
            <a:off x="7380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1" name="Rectangle 80" hidden="1">
            <a:extLst>
              <a:ext uri="{FF2B5EF4-FFF2-40B4-BE49-F238E27FC236}">
                <a16:creationId xmlns:a16="http://schemas.microsoft.com/office/drawing/2014/main" id="{F717EFA4-0ED4-4A46-9AFD-0F0A6E65D253}"/>
              </a:ext>
            </a:extLst>
          </p:cNvPr>
          <p:cNvSpPr/>
          <p:nvPr userDrawn="1">
            <p:custDataLst>
              <p:tags r:id="rId66"/>
            </p:custDataLst>
          </p:nvPr>
        </p:nvSpPr>
        <p:spPr>
          <a:xfrm>
            <a:off x="9300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2" name="Rectangle 81" hidden="1">
            <a:extLst>
              <a:ext uri="{FF2B5EF4-FFF2-40B4-BE49-F238E27FC236}">
                <a16:creationId xmlns:a16="http://schemas.microsoft.com/office/drawing/2014/main" id="{6E85224F-39CC-4044-9201-BDF5309E2509}"/>
              </a:ext>
            </a:extLst>
          </p:cNvPr>
          <p:cNvSpPr/>
          <p:nvPr userDrawn="1">
            <p:custDataLst>
              <p:tags r:id="rId67"/>
            </p:custDataLst>
          </p:nvPr>
        </p:nvSpPr>
        <p:spPr>
          <a:xfrm>
            <a:off x="7380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3" name="Rectangle 82" hidden="1">
            <a:extLst>
              <a:ext uri="{FF2B5EF4-FFF2-40B4-BE49-F238E27FC236}">
                <a16:creationId xmlns:a16="http://schemas.microsoft.com/office/drawing/2014/main" id="{C5FFBE79-1CFF-48A7-9FA3-6763881AA963}"/>
              </a:ext>
            </a:extLst>
          </p:cNvPr>
          <p:cNvSpPr/>
          <p:nvPr userDrawn="1">
            <p:custDataLst>
              <p:tags r:id="rId68"/>
            </p:custDataLst>
          </p:nvPr>
        </p:nvSpPr>
        <p:spPr>
          <a:xfrm>
            <a:off x="9300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4" name="Rectangle 83" hidden="1">
            <a:extLst>
              <a:ext uri="{FF2B5EF4-FFF2-40B4-BE49-F238E27FC236}">
                <a16:creationId xmlns:a16="http://schemas.microsoft.com/office/drawing/2014/main" id="{C7039B6D-AC56-40A5-858D-599754E1E0AD}"/>
              </a:ext>
            </a:extLst>
          </p:cNvPr>
          <p:cNvSpPr/>
          <p:nvPr userDrawn="1">
            <p:custDataLst>
              <p:tags r:id="rId69"/>
            </p:custDataLst>
          </p:nvPr>
        </p:nvSpPr>
        <p:spPr>
          <a:xfrm>
            <a:off x="9624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5" name="Rectangle 84" hidden="1">
            <a:extLst>
              <a:ext uri="{FF2B5EF4-FFF2-40B4-BE49-F238E27FC236}">
                <a16:creationId xmlns:a16="http://schemas.microsoft.com/office/drawing/2014/main" id="{71018EC8-1FEE-415C-B1E0-DAFC251C6F4F}"/>
              </a:ext>
            </a:extLst>
          </p:cNvPr>
          <p:cNvSpPr/>
          <p:nvPr userDrawn="1">
            <p:custDataLst>
              <p:tags r:id="rId70"/>
            </p:custDataLst>
          </p:nvPr>
        </p:nvSpPr>
        <p:spPr>
          <a:xfrm>
            <a:off x="11544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6" name="Rectangle 85" hidden="1">
            <a:extLst>
              <a:ext uri="{FF2B5EF4-FFF2-40B4-BE49-F238E27FC236}">
                <a16:creationId xmlns:a16="http://schemas.microsoft.com/office/drawing/2014/main" id="{33D0B803-F928-4AB8-9FA8-7A2550C65926}"/>
              </a:ext>
            </a:extLst>
          </p:cNvPr>
          <p:cNvSpPr/>
          <p:nvPr userDrawn="1">
            <p:custDataLst>
              <p:tags r:id="rId71"/>
            </p:custDataLst>
          </p:nvPr>
        </p:nvSpPr>
        <p:spPr>
          <a:xfrm>
            <a:off x="9624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7" name="Rectangle 86" hidden="1">
            <a:extLst>
              <a:ext uri="{FF2B5EF4-FFF2-40B4-BE49-F238E27FC236}">
                <a16:creationId xmlns:a16="http://schemas.microsoft.com/office/drawing/2014/main" id="{A74BCB38-7D1D-4BB9-94CE-ADBDC5DAB010}"/>
              </a:ext>
            </a:extLst>
          </p:cNvPr>
          <p:cNvSpPr/>
          <p:nvPr userDrawn="1">
            <p:custDataLst>
              <p:tags r:id="rId72"/>
            </p:custDataLst>
          </p:nvPr>
        </p:nvSpPr>
        <p:spPr>
          <a:xfrm>
            <a:off x="11544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8" name="Rectangle 87" hidden="1">
            <a:extLst>
              <a:ext uri="{FF2B5EF4-FFF2-40B4-BE49-F238E27FC236}">
                <a16:creationId xmlns:a16="http://schemas.microsoft.com/office/drawing/2014/main" id="{6E6BC775-1DC0-42CB-BA95-EB6F78CFD0FE}"/>
              </a:ext>
            </a:extLst>
          </p:cNvPr>
          <p:cNvSpPr/>
          <p:nvPr userDrawn="1">
            <p:custDataLst>
              <p:tags r:id="rId73"/>
            </p:custDataLst>
          </p:nvPr>
        </p:nvSpPr>
        <p:spPr>
          <a:xfrm>
            <a:off x="9624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89" name="Rectangle 88" hidden="1">
            <a:extLst>
              <a:ext uri="{FF2B5EF4-FFF2-40B4-BE49-F238E27FC236}">
                <a16:creationId xmlns:a16="http://schemas.microsoft.com/office/drawing/2014/main" id="{95792BBB-2B34-4739-8C69-B66E64F8A279}"/>
              </a:ext>
            </a:extLst>
          </p:cNvPr>
          <p:cNvSpPr/>
          <p:nvPr userDrawn="1">
            <p:custDataLst>
              <p:tags r:id="rId74"/>
            </p:custDataLst>
          </p:nvPr>
        </p:nvSpPr>
        <p:spPr>
          <a:xfrm>
            <a:off x="11544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0" name="Rectangle 89" hidden="1">
            <a:extLst>
              <a:ext uri="{FF2B5EF4-FFF2-40B4-BE49-F238E27FC236}">
                <a16:creationId xmlns:a16="http://schemas.microsoft.com/office/drawing/2014/main" id="{E8FDD868-6922-48B4-976C-6F9677663DAF}"/>
              </a:ext>
            </a:extLst>
          </p:cNvPr>
          <p:cNvSpPr/>
          <p:nvPr userDrawn="1">
            <p:custDataLst>
              <p:tags r:id="rId75"/>
            </p:custDataLst>
          </p:nvPr>
        </p:nvSpPr>
        <p:spPr>
          <a:xfrm>
            <a:off x="9624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1" name="Rectangle 90" hidden="1">
            <a:extLst>
              <a:ext uri="{FF2B5EF4-FFF2-40B4-BE49-F238E27FC236}">
                <a16:creationId xmlns:a16="http://schemas.microsoft.com/office/drawing/2014/main" id="{E3A8AF86-B9FD-4654-82BA-248AF9D72F7C}"/>
              </a:ext>
            </a:extLst>
          </p:cNvPr>
          <p:cNvSpPr/>
          <p:nvPr userDrawn="1">
            <p:custDataLst>
              <p:tags r:id="rId76"/>
            </p:custDataLst>
          </p:nvPr>
        </p:nvSpPr>
        <p:spPr>
          <a:xfrm>
            <a:off x="11544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2" name="Rectangle 91" hidden="1">
            <a:extLst>
              <a:ext uri="{FF2B5EF4-FFF2-40B4-BE49-F238E27FC236}">
                <a16:creationId xmlns:a16="http://schemas.microsoft.com/office/drawing/2014/main" id="{F1579785-2978-4428-A96D-6D6718940F9D}"/>
              </a:ext>
            </a:extLst>
          </p:cNvPr>
          <p:cNvSpPr/>
          <p:nvPr userDrawn="1">
            <p:custDataLst>
              <p:tags r:id="rId77"/>
            </p:custDataLst>
          </p:nvPr>
        </p:nvSpPr>
        <p:spPr>
          <a:xfrm>
            <a:off x="324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3" name="Rectangle 92" hidden="1">
            <a:extLst>
              <a:ext uri="{FF2B5EF4-FFF2-40B4-BE49-F238E27FC236}">
                <a16:creationId xmlns:a16="http://schemas.microsoft.com/office/drawing/2014/main" id="{0584FA97-4AB6-4A5E-91FB-95E9E602EA26}"/>
              </a:ext>
            </a:extLst>
          </p:cNvPr>
          <p:cNvSpPr/>
          <p:nvPr userDrawn="1">
            <p:custDataLst>
              <p:tags r:id="rId78"/>
            </p:custDataLst>
          </p:nvPr>
        </p:nvSpPr>
        <p:spPr>
          <a:xfrm>
            <a:off x="2568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4" name="Rectangle 93" hidden="1">
            <a:extLst>
              <a:ext uri="{FF2B5EF4-FFF2-40B4-BE49-F238E27FC236}">
                <a16:creationId xmlns:a16="http://schemas.microsoft.com/office/drawing/2014/main" id="{A48EE25C-475F-4316-B6A2-011BEE3BCD92}"/>
              </a:ext>
            </a:extLst>
          </p:cNvPr>
          <p:cNvSpPr/>
          <p:nvPr userDrawn="1">
            <p:custDataLst>
              <p:tags r:id="rId79"/>
            </p:custDataLst>
          </p:nvPr>
        </p:nvSpPr>
        <p:spPr>
          <a:xfrm>
            <a:off x="4812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5" name="Rectangle 94" hidden="1">
            <a:extLst>
              <a:ext uri="{FF2B5EF4-FFF2-40B4-BE49-F238E27FC236}">
                <a16:creationId xmlns:a16="http://schemas.microsoft.com/office/drawing/2014/main" id="{7E857FE4-C9A3-45B7-B041-66EE09495EEC}"/>
              </a:ext>
            </a:extLst>
          </p:cNvPr>
          <p:cNvSpPr/>
          <p:nvPr userDrawn="1">
            <p:custDataLst>
              <p:tags r:id="rId80"/>
            </p:custDataLst>
          </p:nvPr>
        </p:nvSpPr>
        <p:spPr>
          <a:xfrm>
            <a:off x="7056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6" name="Rectangle 95" hidden="1">
            <a:extLst>
              <a:ext uri="{FF2B5EF4-FFF2-40B4-BE49-F238E27FC236}">
                <a16:creationId xmlns:a16="http://schemas.microsoft.com/office/drawing/2014/main" id="{9B5A1CBD-EB02-4B45-AF38-AAD0F53B4AD5}"/>
              </a:ext>
            </a:extLst>
          </p:cNvPr>
          <p:cNvSpPr/>
          <p:nvPr userDrawn="1">
            <p:custDataLst>
              <p:tags r:id="rId81"/>
            </p:custDataLst>
          </p:nvPr>
        </p:nvSpPr>
        <p:spPr>
          <a:xfrm>
            <a:off x="9300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7" name="Rectangle 96" hidden="1">
            <a:extLst>
              <a:ext uri="{FF2B5EF4-FFF2-40B4-BE49-F238E27FC236}">
                <a16:creationId xmlns:a16="http://schemas.microsoft.com/office/drawing/2014/main" id="{B80B4760-EF40-4F2E-9A91-131FFC1E37B4}"/>
              </a:ext>
            </a:extLst>
          </p:cNvPr>
          <p:cNvSpPr/>
          <p:nvPr userDrawn="1">
            <p:custDataLst>
              <p:tags r:id="rId82"/>
            </p:custDataLst>
          </p:nvPr>
        </p:nvSpPr>
        <p:spPr>
          <a:xfrm>
            <a:off x="11544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8" name="Rectangle 97" hidden="1">
            <a:extLst>
              <a:ext uri="{FF2B5EF4-FFF2-40B4-BE49-F238E27FC236}">
                <a16:creationId xmlns:a16="http://schemas.microsoft.com/office/drawing/2014/main" id="{8E8A7F77-3721-4815-B970-1D077CD2DA75}"/>
              </a:ext>
            </a:extLst>
          </p:cNvPr>
          <p:cNvSpPr/>
          <p:nvPr userDrawn="1">
            <p:custDataLst>
              <p:tags r:id="rId83"/>
            </p:custDataLst>
          </p:nvPr>
        </p:nvSpPr>
        <p:spPr>
          <a:xfrm>
            <a:off x="324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99" name="Rectangle 98" hidden="1">
            <a:extLst>
              <a:ext uri="{FF2B5EF4-FFF2-40B4-BE49-F238E27FC236}">
                <a16:creationId xmlns:a16="http://schemas.microsoft.com/office/drawing/2014/main" id="{55C42CA1-292D-4FB8-8399-74D1AD374EBE}"/>
              </a:ext>
            </a:extLst>
          </p:cNvPr>
          <p:cNvSpPr/>
          <p:nvPr userDrawn="1">
            <p:custDataLst>
              <p:tags r:id="rId84"/>
            </p:custDataLst>
          </p:nvPr>
        </p:nvSpPr>
        <p:spPr>
          <a:xfrm>
            <a:off x="2568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0" name="Rectangle 99" hidden="1">
            <a:extLst>
              <a:ext uri="{FF2B5EF4-FFF2-40B4-BE49-F238E27FC236}">
                <a16:creationId xmlns:a16="http://schemas.microsoft.com/office/drawing/2014/main" id="{76F4910F-0223-4A58-B2B3-CC1032CA6A96}"/>
              </a:ext>
            </a:extLst>
          </p:cNvPr>
          <p:cNvSpPr/>
          <p:nvPr userDrawn="1">
            <p:custDataLst>
              <p:tags r:id="rId85"/>
            </p:custDataLst>
          </p:nvPr>
        </p:nvSpPr>
        <p:spPr>
          <a:xfrm>
            <a:off x="4812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1" name="Rectangle 100" hidden="1">
            <a:extLst>
              <a:ext uri="{FF2B5EF4-FFF2-40B4-BE49-F238E27FC236}">
                <a16:creationId xmlns:a16="http://schemas.microsoft.com/office/drawing/2014/main" id="{309CA6FE-3AA4-4E04-82CE-33A9467E0E6A}"/>
              </a:ext>
            </a:extLst>
          </p:cNvPr>
          <p:cNvSpPr/>
          <p:nvPr userDrawn="1">
            <p:custDataLst>
              <p:tags r:id="rId86"/>
            </p:custDataLst>
          </p:nvPr>
        </p:nvSpPr>
        <p:spPr>
          <a:xfrm>
            <a:off x="7056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2" name="Rectangle 101" hidden="1">
            <a:extLst>
              <a:ext uri="{FF2B5EF4-FFF2-40B4-BE49-F238E27FC236}">
                <a16:creationId xmlns:a16="http://schemas.microsoft.com/office/drawing/2014/main" id="{D3FAE458-E122-4E17-A2BB-860390DB639B}"/>
              </a:ext>
            </a:extLst>
          </p:cNvPr>
          <p:cNvSpPr/>
          <p:nvPr userDrawn="1">
            <p:custDataLst>
              <p:tags r:id="rId87"/>
            </p:custDataLst>
          </p:nvPr>
        </p:nvSpPr>
        <p:spPr>
          <a:xfrm>
            <a:off x="9300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3" name="Rectangle 102" hidden="1">
            <a:extLst>
              <a:ext uri="{FF2B5EF4-FFF2-40B4-BE49-F238E27FC236}">
                <a16:creationId xmlns:a16="http://schemas.microsoft.com/office/drawing/2014/main" id="{09CCF6D6-3C14-49F1-9CCF-BB2BB02BA463}"/>
              </a:ext>
            </a:extLst>
          </p:cNvPr>
          <p:cNvSpPr/>
          <p:nvPr userDrawn="1">
            <p:custDataLst>
              <p:tags r:id="rId88"/>
            </p:custDataLst>
          </p:nvPr>
        </p:nvSpPr>
        <p:spPr>
          <a:xfrm>
            <a:off x="11544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4" name="Rectangle 103" hidden="1">
            <a:extLst>
              <a:ext uri="{FF2B5EF4-FFF2-40B4-BE49-F238E27FC236}">
                <a16:creationId xmlns:a16="http://schemas.microsoft.com/office/drawing/2014/main" id="{89199ED3-108C-4CB1-85A2-7274AF6D76B6}"/>
              </a:ext>
            </a:extLst>
          </p:cNvPr>
          <p:cNvSpPr/>
          <p:nvPr userDrawn="1">
            <p:custDataLst>
              <p:tags r:id="rId89"/>
            </p:custDataLst>
          </p:nvPr>
        </p:nvSpPr>
        <p:spPr>
          <a:xfrm>
            <a:off x="648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5" name="Rectangle 104" hidden="1">
            <a:extLst>
              <a:ext uri="{FF2B5EF4-FFF2-40B4-BE49-F238E27FC236}">
                <a16:creationId xmlns:a16="http://schemas.microsoft.com/office/drawing/2014/main" id="{F4889CBE-7887-46C6-99BA-4A154FF96016}"/>
              </a:ext>
            </a:extLst>
          </p:cNvPr>
          <p:cNvSpPr/>
          <p:nvPr userDrawn="1">
            <p:custDataLst>
              <p:tags r:id="rId90"/>
            </p:custDataLst>
          </p:nvPr>
        </p:nvSpPr>
        <p:spPr>
          <a:xfrm>
            <a:off x="2892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6" name="Rectangle 105" hidden="1">
            <a:extLst>
              <a:ext uri="{FF2B5EF4-FFF2-40B4-BE49-F238E27FC236}">
                <a16:creationId xmlns:a16="http://schemas.microsoft.com/office/drawing/2014/main" id="{2714EDDA-63CD-4C57-BF1D-55D84EF7DA1C}"/>
              </a:ext>
            </a:extLst>
          </p:cNvPr>
          <p:cNvSpPr/>
          <p:nvPr userDrawn="1">
            <p:custDataLst>
              <p:tags r:id="rId91"/>
            </p:custDataLst>
          </p:nvPr>
        </p:nvSpPr>
        <p:spPr>
          <a:xfrm>
            <a:off x="5136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7" name="Rectangle 106" hidden="1">
            <a:extLst>
              <a:ext uri="{FF2B5EF4-FFF2-40B4-BE49-F238E27FC236}">
                <a16:creationId xmlns:a16="http://schemas.microsoft.com/office/drawing/2014/main" id="{5A4A540B-AB24-4508-BDE2-193816CE6C2F}"/>
              </a:ext>
            </a:extLst>
          </p:cNvPr>
          <p:cNvSpPr/>
          <p:nvPr userDrawn="1">
            <p:custDataLst>
              <p:tags r:id="rId92"/>
            </p:custDataLst>
          </p:nvPr>
        </p:nvSpPr>
        <p:spPr>
          <a:xfrm>
            <a:off x="7380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8" name="Rectangle 107" hidden="1">
            <a:extLst>
              <a:ext uri="{FF2B5EF4-FFF2-40B4-BE49-F238E27FC236}">
                <a16:creationId xmlns:a16="http://schemas.microsoft.com/office/drawing/2014/main" id="{2E588317-42FC-4AFD-BF07-4EEAEA17B0FB}"/>
              </a:ext>
            </a:extLst>
          </p:cNvPr>
          <p:cNvSpPr/>
          <p:nvPr userDrawn="1">
            <p:custDataLst>
              <p:tags r:id="rId93"/>
            </p:custDataLst>
          </p:nvPr>
        </p:nvSpPr>
        <p:spPr>
          <a:xfrm>
            <a:off x="9624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09" name="Rectangle 108" hidden="1">
            <a:extLst>
              <a:ext uri="{FF2B5EF4-FFF2-40B4-BE49-F238E27FC236}">
                <a16:creationId xmlns:a16="http://schemas.microsoft.com/office/drawing/2014/main" id="{409B9FF3-D5DB-4C25-942C-75E24E0BD588}"/>
              </a:ext>
            </a:extLst>
          </p:cNvPr>
          <p:cNvSpPr/>
          <p:nvPr userDrawn="1">
            <p:custDataLst>
              <p:tags r:id="rId94"/>
            </p:custDataLst>
          </p:nvPr>
        </p:nvSpPr>
        <p:spPr>
          <a:xfrm>
            <a:off x="648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10" name="Rectangle 109" hidden="1">
            <a:extLst>
              <a:ext uri="{FF2B5EF4-FFF2-40B4-BE49-F238E27FC236}">
                <a16:creationId xmlns:a16="http://schemas.microsoft.com/office/drawing/2014/main" id="{B34EB183-B95A-4A10-93F6-B2E688291320}"/>
              </a:ext>
            </a:extLst>
          </p:cNvPr>
          <p:cNvSpPr/>
          <p:nvPr userDrawn="1">
            <p:custDataLst>
              <p:tags r:id="rId95"/>
            </p:custDataLst>
          </p:nvPr>
        </p:nvSpPr>
        <p:spPr>
          <a:xfrm>
            <a:off x="2892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11" name="Rectangle 110" hidden="1">
            <a:extLst>
              <a:ext uri="{FF2B5EF4-FFF2-40B4-BE49-F238E27FC236}">
                <a16:creationId xmlns:a16="http://schemas.microsoft.com/office/drawing/2014/main" id="{9445802B-D13B-4448-BCCA-EAC068866CD3}"/>
              </a:ext>
            </a:extLst>
          </p:cNvPr>
          <p:cNvSpPr/>
          <p:nvPr userDrawn="1">
            <p:custDataLst>
              <p:tags r:id="rId96"/>
            </p:custDataLst>
          </p:nvPr>
        </p:nvSpPr>
        <p:spPr>
          <a:xfrm>
            <a:off x="5136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
        <p:nvSpPr>
          <p:cNvPr id="112" name="Rectangle 111" hidden="1">
            <a:extLst>
              <a:ext uri="{FF2B5EF4-FFF2-40B4-BE49-F238E27FC236}">
                <a16:creationId xmlns:a16="http://schemas.microsoft.com/office/drawing/2014/main" id="{C10B3B33-18E6-4256-821F-887D5B33BF81}"/>
              </a:ext>
            </a:extLst>
          </p:cNvPr>
          <p:cNvSpPr/>
          <p:nvPr userDrawn="1">
            <p:custDataLst>
              <p:tags r:id="rId97"/>
            </p:custDataLst>
          </p:nvPr>
        </p:nvSpPr>
        <p:spPr>
          <a:xfrm>
            <a:off x="7380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b="0" i="0" noProof="0">
              <a:latin typeface="Century Gothic" panose="020B0502020202020204" pitchFamily="34" charset="0"/>
            </a:endParaRPr>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855" r:id="rId1"/>
    <p:sldLayoutId id="2147483853" r:id="rId2"/>
    <p:sldLayoutId id="2147483933" r:id="rId3"/>
    <p:sldLayoutId id="2147483846" r:id="rId4"/>
    <p:sldLayoutId id="2147483859" r:id="rId5"/>
    <p:sldLayoutId id="2147483862" r:id="rId6"/>
    <p:sldLayoutId id="2147483939" r:id="rId7"/>
    <p:sldLayoutId id="2147483940" r:id="rId8"/>
    <p:sldLayoutId id="2147483941" r:id="rId9"/>
  </p:sldLayoutIdLst>
  <p:hf hdr="0"/>
  <p:txStyles>
    <p:titleStyle>
      <a:lvl1pPr algn="l" defTabSz="914400" rtl="0" eaLnBrk="1" latinLnBrk="0" hangingPunct="1">
        <a:lnSpc>
          <a:spcPct val="100000"/>
        </a:lnSpc>
        <a:spcBef>
          <a:spcPct val="0"/>
        </a:spcBef>
        <a:buNone/>
        <a:defRPr sz="3600" b="0" i="0" kern="1200">
          <a:solidFill>
            <a:schemeClr val="tx2"/>
          </a:solidFill>
          <a:latin typeface="Arial" panose="020B0604020202020204" pitchFamily="34" charset="0"/>
          <a:ea typeface="+mj-ea"/>
          <a:cs typeface="+mj-cs"/>
        </a:defRPr>
      </a:lvl1pPr>
    </p:titleStyle>
    <p:bodyStyle>
      <a:lvl1pPr marL="27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08" userDrawn="1">
          <p15:clr>
            <a:srgbClr val="A4A3A4"/>
          </p15:clr>
        </p15:guide>
        <p15:guide id="2" pos="1617" userDrawn="1">
          <p15:clr>
            <a:srgbClr val="A4A3A4"/>
          </p15:clr>
        </p15:guide>
        <p15:guide id="5" pos="3031" userDrawn="1">
          <p15:clr>
            <a:srgbClr val="A4A3A4"/>
          </p15:clr>
        </p15:guide>
        <p15:guide id="6" pos="3235" userDrawn="1">
          <p15:clr>
            <a:srgbClr val="A4A3A4"/>
          </p15:clr>
        </p15:guide>
        <p15:guide id="7" orient="horz" pos="3911" userDrawn="1">
          <p15:clr>
            <a:srgbClr val="A4A3A4"/>
          </p15:clr>
        </p15:guide>
        <p15:guide id="8" orient="horz" pos="4115" userDrawn="1">
          <p15:clr>
            <a:srgbClr val="A4A3A4"/>
          </p15:clr>
        </p15:guide>
        <p15:guide id="9" pos="6063" userDrawn="1">
          <p15:clr>
            <a:srgbClr val="A4A3A4"/>
          </p15:clr>
        </p15:guide>
        <p15:guide id="10" pos="7272" userDrawn="1">
          <p15:clr>
            <a:srgbClr val="A4A3A4"/>
          </p15:clr>
        </p15:guide>
        <p15:guide id="12" pos="4444" userDrawn="1">
          <p15:clr>
            <a:srgbClr val="A4A3A4"/>
          </p15:clr>
        </p15:guide>
        <p15:guide id="13" pos="4648" userDrawn="1">
          <p15:clr>
            <a:srgbClr val="A4A3A4"/>
          </p15:clr>
        </p15:guide>
        <p15:guide id="14" orient="horz" pos="204" userDrawn="1">
          <p15:clr>
            <a:srgbClr val="A4A3A4"/>
          </p15:clr>
        </p15:guide>
        <p15:guide id="15" orient="horz" pos="408" userDrawn="1">
          <p15:clr>
            <a:srgbClr val="A4A3A4"/>
          </p15:clr>
        </p15:guide>
        <p15:guide id="16" pos="1821" userDrawn="1">
          <p15:clr>
            <a:srgbClr val="A4A3A4"/>
          </p15:clr>
        </p15:guide>
        <p15:guide id="18" pos="5859" userDrawn="1">
          <p15:clr>
            <a:srgbClr val="A4A3A4"/>
          </p15:clr>
        </p15:guide>
        <p15:guide id="20" pos="7476" userDrawn="1">
          <p15:clr>
            <a:srgbClr val="A4A3A4"/>
          </p15:clr>
        </p15:guide>
        <p15:guide id="21" pos="20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svg"/><Relationship Id="rId7"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svg"/><Relationship Id="rId5" Type="http://schemas.microsoft.com/office/2007/relationships/hdphoto" Target="../media/hdphoto1.wdp"/><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3.sv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image" Target="../media/image51.svg"/></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chart" Target="../charts/chart1.xml"/><Relationship Id="rId7" Type="http://schemas.openxmlformats.org/officeDocument/2006/relationships/chart" Target="../charts/chart3.xml"/><Relationship Id="rId12" Type="http://schemas.openxmlformats.org/officeDocument/2006/relationships/image" Target="../media/image59.svg"/><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chart" Target="../charts/chart2.xml"/><Relationship Id="rId11" Type="http://schemas.openxmlformats.org/officeDocument/2006/relationships/image" Target="../media/image58.svg"/><Relationship Id="rId5" Type="http://schemas.openxmlformats.org/officeDocument/2006/relationships/image" Target="../media/image56.svg"/><Relationship Id="rId10" Type="http://schemas.openxmlformats.org/officeDocument/2006/relationships/image" Target="../media/image57.svg"/><Relationship Id="rId4" Type="http://schemas.openxmlformats.org/officeDocument/2006/relationships/image" Target="../media/image55.svg"/><Relationship Id="rId9" Type="http://schemas.openxmlformats.org/officeDocument/2006/relationships/chart" Target="../charts/chart5.xml"/></Relationships>
</file>

<file path=ppt/slides/_rels/slide41.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chart" Target="../charts/chart6.xml"/><Relationship Id="rId7" Type="http://schemas.openxmlformats.org/officeDocument/2006/relationships/chart" Target="../charts/chart10.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10" Type="http://schemas.openxmlformats.org/officeDocument/2006/relationships/image" Target="../media/image61.svg"/><Relationship Id="rId4" Type="http://schemas.openxmlformats.org/officeDocument/2006/relationships/chart" Target="../charts/chart7.xml"/><Relationship Id="rId9" Type="http://schemas.openxmlformats.org/officeDocument/2006/relationships/image" Target="../media/image60.svg"/></Relationships>
</file>

<file path=ppt/slides/_rels/slide42.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chart" Target="../charts/chart11.xml"/><Relationship Id="rId7" Type="http://schemas.openxmlformats.org/officeDocument/2006/relationships/chart" Target="../charts/chart15.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63.sv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chart" Target="../charts/chart1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70.svg"/><Relationship Id="rId5" Type="http://schemas.openxmlformats.org/officeDocument/2006/relationships/image" Target="../media/image69.svg"/><Relationship Id="rId4" Type="http://schemas.openxmlformats.org/officeDocument/2006/relationships/image" Target="../media/image68.sv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slideLayout" Target="../slideLayouts/slideLayout1.xml"/><Relationship Id="rId4" Type="http://schemas.openxmlformats.org/officeDocument/2006/relationships/image" Target="../media/image73.sv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6.sv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76.sv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76.sv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svg"/><Relationship Id="rId7" Type="http://schemas.openxmlformats.org/officeDocument/2006/relationships/image" Target="../media/image81.svg"/><Relationship Id="rId2"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image" Target="../media/image80.svg"/><Relationship Id="rId5" Type="http://schemas.openxmlformats.org/officeDocument/2006/relationships/image" Target="../media/image79.svg"/><Relationship Id="rId10" Type="http://schemas.openxmlformats.org/officeDocument/2006/relationships/image" Target="../media/image84.svg"/><Relationship Id="rId4" Type="http://schemas.openxmlformats.org/officeDocument/2006/relationships/image" Target="../media/image78.emf"/><Relationship Id="rId9" Type="http://schemas.openxmlformats.org/officeDocument/2006/relationships/image" Target="../media/image83.svg"/></Relationships>
</file>

<file path=ppt/slides/_rels/slide6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68.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86.svg"/><Relationship Id="rId4" Type="http://schemas.openxmlformats.org/officeDocument/2006/relationships/image" Target="../media/image85.svg"/></Relationships>
</file>

<file path=ppt/slides/_rels/slide69.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89.svg"/><Relationship Id="rId5" Type="http://schemas.openxmlformats.org/officeDocument/2006/relationships/image" Target="../media/image88.svg"/><Relationship Id="rId4" Type="http://schemas.openxmlformats.org/officeDocument/2006/relationships/image" Target="../media/image87.svg"/></Relationships>
</file>

<file path=ppt/slides/_rels/slide70.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TRO - Simposio SICOB - Video LOOP_V1">
            <a:hlinkClick r:id="" action="ppaction://media"/>
            <a:extLst>
              <a:ext uri="{FF2B5EF4-FFF2-40B4-BE49-F238E27FC236}">
                <a16:creationId xmlns:a16="http://schemas.microsoft.com/office/drawing/2014/main" id="{83FB2B91-3B03-C601-C057-0D350C07193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525" y="3175"/>
            <a:ext cx="12192000" cy="6858000"/>
          </a:xfrm>
          <a:prstGeom prst="rect">
            <a:avLst/>
          </a:prstGeom>
        </p:spPr>
      </p:pic>
    </p:spTree>
    <p:extLst>
      <p:ext uri="{BB962C8B-B14F-4D97-AF65-F5344CB8AC3E}">
        <p14:creationId xmlns:p14="http://schemas.microsoft.com/office/powerpoint/2010/main" val="146392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56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7BA34-5D6E-4E01-B774-1FDB76AEEF78}"/>
            </a:ext>
          </a:extLst>
        </p:cNvPr>
        <p:cNvGrpSpPr/>
        <p:nvPr/>
      </p:nvGrpSpPr>
      <p:grpSpPr>
        <a:xfrm>
          <a:off x="0" y="0"/>
          <a:ext cx="0" cy="0"/>
          <a:chOff x="0" y="0"/>
          <a:chExt cx="0" cy="0"/>
        </a:xfrm>
      </p:grpSpPr>
      <p:sp>
        <p:nvSpPr>
          <p:cNvPr id="15" name="Elemento grafico 35">
            <a:extLst>
              <a:ext uri="{FF2B5EF4-FFF2-40B4-BE49-F238E27FC236}">
                <a16:creationId xmlns:a16="http://schemas.microsoft.com/office/drawing/2014/main" id="{9CF5696A-3E59-CBA1-A8EB-3DC202EE8CD9}"/>
              </a:ext>
            </a:extLst>
          </p:cNvPr>
          <p:cNvSpPr/>
          <p:nvPr/>
        </p:nvSpPr>
        <p:spPr>
          <a:xfrm flipH="1">
            <a:off x="0" y="2128058"/>
            <a:ext cx="12191999" cy="4785919"/>
          </a:xfrm>
          <a:custGeom>
            <a:avLst/>
            <a:gdLst>
              <a:gd name="csX0" fmla="*/ 1865596 w 15475365"/>
              <a:gd name="csY0" fmla="*/ 7140 h 4785918"/>
              <a:gd name="csX1" fmla="*/ 15475366 w 15475365"/>
              <a:gd name="csY1" fmla="*/ 1784227 h 4785918"/>
              <a:gd name="csX2" fmla="*/ 15475366 w 15475365"/>
              <a:gd name="csY2" fmla="*/ 4785919 h 4785918"/>
              <a:gd name="csX3" fmla="*/ 0 w 15475365"/>
              <a:gd name="csY3" fmla="*/ 4785919 h 4785918"/>
              <a:gd name="csX4" fmla="*/ 0 w 15475365"/>
              <a:gd name="csY4" fmla="*/ 3865911 h 4785918"/>
              <a:gd name="csX5" fmla="*/ 889643 w 15475365"/>
              <a:gd name="csY5" fmla="*/ 755669 h 4785918"/>
              <a:gd name="csX6" fmla="*/ 1865596 w 15475365"/>
              <a:gd name="csY6" fmla="*/ 7140 h 4785918"/>
              <a:gd name="csX0" fmla="*/ 1865596 w 15475366"/>
              <a:gd name="csY0" fmla="*/ 7140 h 4785919"/>
              <a:gd name="csX1" fmla="*/ 12166108 w 15475366"/>
              <a:gd name="csY1" fmla="*/ 1501198 h 4785919"/>
              <a:gd name="csX2" fmla="*/ 15475366 w 15475366"/>
              <a:gd name="csY2" fmla="*/ 4785919 h 4785919"/>
              <a:gd name="csX3" fmla="*/ 0 w 15475366"/>
              <a:gd name="csY3" fmla="*/ 4785919 h 4785919"/>
              <a:gd name="csX4" fmla="*/ 0 w 15475366"/>
              <a:gd name="csY4" fmla="*/ 3865911 h 4785919"/>
              <a:gd name="csX5" fmla="*/ 889643 w 15475366"/>
              <a:gd name="csY5" fmla="*/ 755669 h 4785919"/>
              <a:gd name="csX6" fmla="*/ 1865596 w 15475366"/>
              <a:gd name="csY6" fmla="*/ 7140 h 4785919"/>
              <a:gd name="csX0" fmla="*/ 1865596 w 12166108"/>
              <a:gd name="csY0" fmla="*/ 7140 h 4785919"/>
              <a:gd name="csX1" fmla="*/ 12166108 w 12166108"/>
              <a:gd name="csY1" fmla="*/ 1501198 h 4785919"/>
              <a:gd name="csX2" fmla="*/ 11839538 w 12166108"/>
              <a:gd name="csY2" fmla="*/ 4742376 h 4785919"/>
              <a:gd name="csX3" fmla="*/ 0 w 12166108"/>
              <a:gd name="csY3" fmla="*/ 4785919 h 4785919"/>
              <a:gd name="csX4" fmla="*/ 0 w 12166108"/>
              <a:gd name="csY4" fmla="*/ 3865911 h 4785919"/>
              <a:gd name="csX5" fmla="*/ 889643 w 12166108"/>
              <a:gd name="csY5" fmla="*/ 755669 h 4785919"/>
              <a:gd name="csX6" fmla="*/ 1865596 w 12166108"/>
              <a:gd name="csY6" fmla="*/ 7140 h 4785919"/>
              <a:gd name="csX0" fmla="*/ 1865596 w 12187881"/>
              <a:gd name="csY0" fmla="*/ 7140 h 4785919"/>
              <a:gd name="csX1" fmla="*/ 12166108 w 12187881"/>
              <a:gd name="csY1" fmla="*/ 1501198 h 4785919"/>
              <a:gd name="csX2" fmla="*/ 12187881 w 12187881"/>
              <a:gd name="csY2" fmla="*/ 4742376 h 4785919"/>
              <a:gd name="csX3" fmla="*/ 0 w 12187881"/>
              <a:gd name="csY3" fmla="*/ 4785919 h 4785919"/>
              <a:gd name="csX4" fmla="*/ 0 w 12187881"/>
              <a:gd name="csY4" fmla="*/ 3865911 h 4785919"/>
              <a:gd name="csX5" fmla="*/ 889643 w 12187881"/>
              <a:gd name="csY5" fmla="*/ 755669 h 4785919"/>
              <a:gd name="csX6" fmla="*/ 1865596 w 12187881"/>
              <a:gd name="csY6" fmla="*/ 7140 h 4785919"/>
              <a:gd name="csX0" fmla="*/ 1865596 w 12191999"/>
              <a:gd name="csY0" fmla="*/ 7140 h 4785919"/>
              <a:gd name="csX1" fmla="*/ 12191999 w 12191999"/>
              <a:gd name="csY1" fmla="*/ 1519032 h 4785919"/>
              <a:gd name="csX2" fmla="*/ 12187881 w 12191999"/>
              <a:gd name="csY2" fmla="*/ 474237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 name="csX0" fmla="*/ 1865596 w 12191999"/>
              <a:gd name="csY0" fmla="*/ 7140 h 4785919"/>
              <a:gd name="csX1" fmla="*/ 12191999 w 12191999"/>
              <a:gd name="csY1" fmla="*/ 1519032 h 4785919"/>
              <a:gd name="csX2" fmla="*/ 12181489 w 12191999"/>
              <a:gd name="csY2" fmla="*/ 470366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1999" h="4785919">
                <a:moveTo>
                  <a:pt x="1865596" y="7140"/>
                </a:moveTo>
                <a:lnTo>
                  <a:pt x="12191999" y="1519032"/>
                </a:lnTo>
                <a:cubicBezTo>
                  <a:pt x="12190626" y="2593480"/>
                  <a:pt x="12182862" y="3629218"/>
                  <a:pt x="12181489" y="4703666"/>
                </a:cubicBezTo>
                <a:lnTo>
                  <a:pt x="0" y="4785919"/>
                </a:lnTo>
                <a:lnTo>
                  <a:pt x="0" y="3865911"/>
                </a:lnTo>
                <a:lnTo>
                  <a:pt x="889643" y="755669"/>
                </a:lnTo>
                <a:cubicBezTo>
                  <a:pt x="981804" y="272968"/>
                  <a:pt x="1406823" y="-53012"/>
                  <a:pt x="1865596" y="714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10" name="Gruppo 9">
            <a:extLst>
              <a:ext uri="{FF2B5EF4-FFF2-40B4-BE49-F238E27FC236}">
                <a16:creationId xmlns:a16="http://schemas.microsoft.com/office/drawing/2014/main" id="{0730803F-BD89-41BB-0B86-B00354A929B3}"/>
              </a:ext>
            </a:extLst>
          </p:cNvPr>
          <p:cNvGrpSpPr/>
          <p:nvPr/>
        </p:nvGrpSpPr>
        <p:grpSpPr>
          <a:xfrm>
            <a:off x="1481941" y="3786811"/>
            <a:ext cx="9427617" cy="2355496"/>
            <a:chOff x="484873" y="3786811"/>
            <a:chExt cx="8988298" cy="2355496"/>
          </a:xfrm>
        </p:grpSpPr>
        <p:sp>
          <p:nvSpPr>
            <p:cNvPr id="4" name="TextBox 45">
              <a:extLst>
                <a:ext uri="{FF2B5EF4-FFF2-40B4-BE49-F238E27FC236}">
                  <a16:creationId xmlns:a16="http://schemas.microsoft.com/office/drawing/2014/main" id="{C1FE986B-CED5-5741-7D9D-29C9AB8F277B}"/>
                </a:ext>
              </a:extLst>
            </p:cNvPr>
            <p:cNvSpPr txBox="1"/>
            <p:nvPr/>
          </p:nvSpPr>
          <p:spPr>
            <a:xfrm>
              <a:off x="484873" y="3789145"/>
              <a:ext cx="2952000" cy="2353162"/>
            </a:xfrm>
            <a:prstGeom prst="round2SameRect">
              <a:avLst/>
            </a:prstGeom>
            <a:solidFill>
              <a:schemeClr val="accent1"/>
            </a:solidFill>
          </p:spPr>
          <p:txBody>
            <a:bodyPr wrap="square" lIns="0" tIns="108000" rIns="0" bIns="0" rtlCol="0" anchor="t">
              <a:noAutofit/>
            </a:bodyPr>
            <a:lstStyle/>
            <a:p>
              <a:pPr lvl="0" algn="ctr">
                <a:lnSpc>
                  <a:spcPct val="90000"/>
                </a:lnSpc>
                <a:spcAft>
                  <a:spcPts val="600"/>
                </a:spcAft>
                <a:defRPr/>
              </a:pPr>
              <a:r>
                <a:rPr lang="en-GB" sz="1200" i="1" dirty="0">
                  <a:solidFill>
                    <a:srgbClr val="A9A9A9">
                      <a:lumMod val="40000"/>
                      <a:lumOff val="60000"/>
                    </a:srgbClr>
                  </a:solidFill>
                  <a:latin typeface="Century Gothic" panose="020B0502020202020204" pitchFamily="34" charset="0"/>
                </a:rPr>
                <a:t>SPEAKER</a:t>
              </a:r>
              <a:endParaRPr lang="en-GB" sz="2000" b="1" dirty="0">
                <a:solidFill>
                  <a:srgbClr val="FFFFFF"/>
                </a:solidFill>
                <a:latin typeface="Century Gothic" panose="020B0502020202020204" pitchFamily="34" charset="0"/>
              </a:endParaRPr>
            </a:p>
            <a:p>
              <a:pPr algn="ctr">
                <a:lnSpc>
                  <a:spcPct val="90000"/>
                </a:lnSpc>
                <a:spcAft>
                  <a:spcPts val="600"/>
                </a:spcAft>
                <a:defRPr/>
              </a:pPr>
              <a:r>
                <a:rPr lang="it-IT" sz="2000" b="1" dirty="0">
                  <a:solidFill>
                    <a:srgbClr val="FFFFFF"/>
                  </a:solidFill>
                  <a:latin typeface="Century Gothic" panose="020B0502020202020204" pitchFamily="34" charset="0"/>
                </a:rPr>
                <a:t>MAURIZIO DE LUCA</a:t>
              </a:r>
            </a:p>
            <a:p>
              <a:pPr algn="ctr">
                <a:lnSpc>
                  <a:spcPct val="90000"/>
                </a:lnSpc>
                <a:spcAft>
                  <a:spcPts val="600"/>
                </a:spcAft>
                <a:defRPr/>
              </a:pPr>
              <a:r>
                <a:rPr lang="it-IT" sz="1100" dirty="0">
                  <a:solidFill>
                    <a:srgbClr val="FFFFFF"/>
                  </a:solidFill>
                  <a:latin typeface="Century Gothic" panose="020B0502020202020204" pitchFamily="34" charset="0"/>
                </a:rPr>
                <a:t>Presidente della Società Italiana di Chirurgia dell’Obesità e delle Malattie Metaboliche (SICOB), Membro del Comitato Scientifico IFSO e Co-Presidente del Comitato Scientifico del Capitolo Europeo IFSO. Direttore dell’Unità Operativa Complessa di Chirurgia Generale, Ospedale di Rovigo</a:t>
              </a:r>
              <a:endParaRPr lang="en-GB" sz="1100" dirty="0">
                <a:solidFill>
                  <a:srgbClr val="FFFFFF"/>
                </a:solidFill>
                <a:latin typeface="Century Gothic" panose="020B0502020202020204" pitchFamily="34" charset="0"/>
              </a:endParaRPr>
            </a:p>
          </p:txBody>
        </p:sp>
        <p:sp>
          <p:nvSpPr>
            <p:cNvPr id="7" name="TextBox 45">
              <a:extLst>
                <a:ext uri="{FF2B5EF4-FFF2-40B4-BE49-F238E27FC236}">
                  <a16:creationId xmlns:a16="http://schemas.microsoft.com/office/drawing/2014/main" id="{F0D11200-096E-2D70-287D-81FE53D9A498}"/>
                </a:ext>
              </a:extLst>
            </p:cNvPr>
            <p:cNvSpPr txBox="1"/>
            <p:nvPr/>
          </p:nvSpPr>
          <p:spPr>
            <a:xfrm>
              <a:off x="3503022" y="3789145"/>
              <a:ext cx="2952000" cy="2353162"/>
            </a:xfrm>
            <a:prstGeom prst="round2SameRect">
              <a:avLst/>
            </a:prstGeom>
            <a:solidFill>
              <a:schemeClr val="accent1"/>
            </a:solidFill>
          </p:spPr>
          <p:txBody>
            <a:bodyPr wrap="square" lIns="0" tIns="108000" rIns="0" bIns="0" rtlCol="0" anchor="t">
              <a:noAutofit/>
            </a:bodyPr>
            <a:lstStyle/>
            <a:p>
              <a:pPr lvl="0" algn="ctr">
                <a:lnSpc>
                  <a:spcPct val="90000"/>
                </a:lnSpc>
                <a:spcAft>
                  <a:spcPts val="600"/>
                </a:spcAft>
                <a:defRPr/>
              </a:pPr>
              <a:r>
                <a:rPr lang="en-GB" sz="1200" i="1" dirty="0">
                  <a:solidFill>
                    <a:srgbClr val="A9A9A9">
                      <a:lumMod val="40000"/>
                      <a:lumOff val="60000"/>
                    </a:srgbClr>
                  </a:solidFill>
                  <a:latin typeface="Century Gothic" panose="020B0502020202020204" pitchFamily="34" charset="0"/>
                </a:rPr>
                <a:t>SPEAKER</a:t>
              </a:r>
              <a:endParaRPr lang="en-GB" sz="2000" b="1" dirty="0">
                <a:solidFill>
                  <a:srgbClr val="FFFFFF"/>
                </a:solidFill>
                <a:latin typeface="Century Gothic" panose="020B0502020202020204" pitchFamily="34" charset="0"/>
              </a:endParaRPr>
            </a:p>
            <a:p>
              <a:pPr algn="ctr">
                <a:lnSpc>
                  <a:spcPct val="90000"/>
                </a:lnSpc>
                <a:spcAft>
                  <a:spcPts val="600"/>
                </a:spcAft>
                <a:defRPr/>
              </a:pPr>
              <a:r>
                <a:rPr lang="it-IT" sz="2000" b="1" dirty="0">
                  <a:solidFill>
                    <a:srgbClr val="FFFFFF"/>
                  </a:solidFill>
                  <a:latin typeface="Century Gothic" panose="020B0502020202020204" pitchFamily="34" charset="0"/>
                </a:rPr>
                <a:t>ANTONIO BRAUN</a:t>
              </a:r>
            </a:p>
            <a:p>
              <a:pPr algn="ctr">
                <a:lnSpc>
                  <a:spcPct val="90000"/>
                </a:lnSpc>
                <a:spcAft>
                  <a:spcPts val="600"/>
                </a:spcAft>
                <a:defRPr/>
              </a:pPr>
              <a:r>
                <a:rPr lang="it-IT" sz="1200">
                  <a:solidFill>
                    <a:srgbClr val="FFFFFF"/>
                  </a:solidFill>
                  <a:latin typeface="Century Gothic" panose="020B0502020202020204" pitchFamily="34" charset="0"/>
                </a:rPr>
                <a:t>Responsabile dell'Unità </a:t>
              </a:r>
              <a:r>
                <a:rPr lang="it-IT" sz="1200" dirty="0">
                  <a:solidFill>
                    <a:srgbClr val="FFFFFF"/>
                  </a:solidFill>
                  <a:latin typeface="Century Gothic" panose="020B0502020202020204" pitchFamily="34" charset="0"/>
                </a:rPr>
                <a:t>Operativa</a:t>
              </a:r>
              <a:br>
                <a:rPr lang="it-IT" sz="1200" dirty="0">
                  <a:solidFill>
                    <a:srgbClr val="FFFFFF"/>
                  </a:solidFill>
                  <a:latin typeface="Century Gothic" panose="020B0502020202020204" pitchFamily="34" charset="0"/>
                </a:rPr>
              </a:br>
              <a:r>
                <a:rPr lang="it-IT" sz="1200" dirty="0">
                  <a:solidFill>
                    <a:srgbClr val="FFFFFF"/>
                  </a:solidFill>
                  <a:latin typeface="Century Gothic" panose="020B0502020202020204" pitchFamily="34" charset="0"/>
                </a:rPr>
                <a:t>di Chirurgia Generale e Bariatrica </a:t>
              </a:r>
              <a:r>
                <a:rPr lang="it-IT" sz="1200">
                  <a:solidFill>
                    <a:srgbClr val="FFFFFF"/>
                  </a:solidFill>
                  <a:latin typeface="Century Gothic" panose="020B0502020202020204" pitchFamily="34" charset="0"/>
                </a:rPr>
                <a:t>presso l'Hospital </a:t>
              </a:r>
              <a:r>
                <a:rPr lang="it-IT" sz="1200" dirty="0">
                  <a:solidFill>
                    <a:srgbClr val="FFFFFF"/>
                  </a:solidFill>
                  <a:latin typeface="Century Gothic" panose="020B0502020202020204" pitchFamily="34" charset="0"/>
                </a:rPr>
                <a:t>Santa Maria di Bari</a:t>
              </a:r>
              <a:endParaRPr lang="en-GB" sz="1200" dirty="0">
                <a:solidFill>
                  <a:srgbClr val="FFFFFF"/>
                </a:solidFill>
                <a:latin typeface="Century Gothic" panose="020B0502020202020204" pitchFamily="34" charset="0"/>
              </a:endParaRPr>
            </a:p>
          </p:txBody>
        </p:sp>
        <p:sp>
          <p:nvSpPr>
            <p:cNvPr id="8" name="TextBox 45">
              <a:extLst>
                <a:ext uri="{FF2B5EF4-FFF2-40B4-BE49-F238E27FC236}">
                  <a16:creationId xmlns:a16="http://schemas.microsoft.com/office/drawing/2014/main" id="{AC8668E8-3BD0-E8B7-B572-BD8BE8D2536E}"/>
                </a:ext>
              </a:extLst>
            </p:cNvPr>
            <p:cNvSpPr txBox="1"/>
            <p:nvPr/>
          </p:nvSpPr>
          <p:spPr>
            <a:xfrm>
              <a:off x="6521171" y="3786811"/>
              <a:ext cx="2952000" cy="2353162"/>
            </a:xfrm>
            <a:prstGeom prst="round2SameRect">
              <a:avLst/>
            </a:prstGeom>
            <a:solidFill>
              <a:schemeClr val="accent1"/>
            </a:solidFill>
          </p:spPr>
          <p:txBody>
            <a:bodyPr wrap="square" lIns="0" tIns="108000" rIns="0" bIns="0" rtlCol="0" anchor="t">
              <a:noAutofit/>
            </a:bodyPr>
            <a:lstStyle/>
            <a:p>
              <a:pPr lvl="0" algn="ctr">
                <a:lnSpc>
                  <a:spcPct val="90000"/>
                </a:lnSpc>
                <a:spcAft>
                  <a:spcPts val="600"/>
                </a:spcAft>
                <a:defRPr/>
              </a:pPr>
              <a:r>
                <a:rPr lang="en-GB" sz="1200" i="1" dirty="0">
                  <a:solidFill>
                    <a:srgbClr val="A9A9A9">
                      <a:lumMod val="40000"/>
                      <a:lumOff val="60000"/>
                    </a:srgbClr>
                  </a:solidFill>
                  <a:latin typeface="Century Gothic" panose="020B0502020202020204" pitchFamily="34" charset="0"/>
                </a:rPr>
                <a:t>SPEAKER</a:t>
              </a:r>
              <a:endParaRPr lang="en-GB" sz="2000" b="1" dirty="0">
                <a:solidFill>
                  <a:srgbClr val="FFFFFF"/>
                </a:solidFill>
                <a:latin typeface="Century Gothic" panose="020B0502020202020204" pitchFamily="34" charset="0"/>
              </a:endParaRPr>
            </a:p>
            <a:p>
              <a:pPr algn="ctr">
                <a:lnSpc>
                  <a:spcPct val="90000"/>
                </a:lnSpc>
                <a:spcAft>
                  <a:spcPts val="600"/>
                </a:spcAft>
                <a:defRPr/>
              </a:pPr>
              <a:r>
                <a:rPr lang="it-IT" sz="2000" b="1" dirty="0">
                  <a:solidFill>
                    <a:srgbClr val="FFFFFF"/>
                  </a:solidFill>
                  <a:latin typeface="Century Gothic" panose="020B0502020202020204" pitchFamily="34" charset="0"/>
                </a:rPr>
                <a:t>CARLA DI STEFANO</a:t>
              </a:r>
            </a:p>
            <a:p>
              <a:pPr algn="ctr">
                <a:lnSpc>
                  <a:spcPct val="90000"/>
                </a:lnSpc>
                <a:spcAft>
                  <a:spcPts val="600"/>
                </a:spcAft>
                <a:defRPr/>
              </a:pPr>
              <a:r>
                <a:rPr lang="it-IT" sz="1200" dirty="0">
                  <a:solidFill>
                    <a:srgbClr val="FFFFFF"/>
                  </a:solidFill>
                  <a:latin typeface="Century Gothic" panose="020B0502020202020204" pitchFamily="34" charset="0"/>
                </a:rPr>
                <a:t>Chirurgo Bariatrico presso il reparto di Chirurgia </a:t>
              </a:r>
              <a:r>
                <a:rPr lang="it-IT" sz="1200">
                  <a:solidFill>
                    <a:srgbClr val="FFFFFF"/>
                  </a:solidFill>
                  <a:latin typeface="Century Gothic" panose="020B0502020202020204" pitchFamily="34" charset="0"/>
                </a:rPr>
                <a:t>Generale dell’Arnas </a:t>
              </a:r>
              <a:r>
                <a:rPr lang="it-IT" sz="1200" dirty="0">
                  <a:solidFill>
                    <a:srgbClr val="FFFFFF"/>
                  </a:solidFill>
                  <a:latin typeface="Century Gothic" panose="020B0502020202020204" pitchFamily="34" charset="0"/>
                </a:rPr>
                <a:t>Garibaldi di Catania</a:t>
              </a:r>
              <a:endParaRPr lang="en-GB" sz="1200" dirty="0">
                <a:solidFill>
                  <a:srgbClr val="FFFFFF"/>
                </a:solidFill>
                <a:latin typeface="Century Gothic" panose="020B0502020202020204" pitchFamily="34" charset="0"/>
              </a:endParaRPr>
            </a:p>
          </p:txBody>
        </p:sp>
      </p:grpSp>
      <p:pic>
        <p:nvPicPr>
          <p:cNvPr id="17" name="Elemento grafico 16">
            <a:extLst>
              <a:ext uri="{FF2B5EF4-FFF2-40B4-BE49-F238E27FC236}">
                <a16:creationId xmlns:a16="http://schemas.microsoft.com/office/drawing/2014/main" id="{C92C786F-A613-AD0A-BA97-4EF3CF0457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3535507" y="2177714"/>
            <a:ext cx="5077326" cy="500444"/>
          </a:xfrm>
          <a:prstGeom prst="rect">
            <a:avLst/>
          </a:prstGeom>
        </p:spPr>
      </p:pic>
      <p:sp>
        <p:nvSpPr>
          <p:cNvPr id="6" name="CasellaDiTesto 5">
            <a:extLst>
              <a:ext uri="{FF2B5EF4-FFF2-40B4-BE49-F238E27FC236}">
                <a16:creationId xmlns:a16="http://schemas.microsoft.com/office/drawing/2014/main" id="{F96C9B04-24F6-55D1-9319-097F103F28D2}"/>
              </a:ext>
            </a:extLst>
          </p:cNvPr>
          <p:cNvSpPr txBox="1"/>
          <p:nvPr/>
        </p:nvSpPr>
        <p:spPr>
          <a:xfrm>
            <a:off x="3415192" y="1749713"/>
            <a:ext cx="5361613" cy="1729704"/>
          </a:xfrm>
          <a:prstGeom prst="rect">
            <a:avLst/>
          </a:prstGeom>
          <a:noFill/>
        </p:spPr>
        <p:txBody>
          <a:bodyPr wrap="square">
            <a:spAutoFit/>
          </a:bodyPr>
          <a:lstStyle/>
          <a:p>
            <a:pPr algn="ctr">
              <a:defRPr/>
            </a:pPr>
            <a:r>
              <a:rPr lang="it-IT" sz="2800" b="1" dirty="0">
                <a:solidFill>
                  <a:srgbClr val="00247E"/>
                </a:solidFill>
                <a:latin typeface="Century Gothic" panose="020F0302020204030204"/>
              </a:rPr>
              <a:t>NUOVE FRONTIERE DI</a:t>
            </a:r>
            <a:endParaRPr lang="it-IT" sz="2800" b="1" dirty="0">
              <a:solidFill>
                <a:schemeClr val="bg1"/>
              </a:solidFill>
              <a:latin typeface="Century Gothic" panose="020F0302020204030204"/>
            </a:endParaRPr>
          </a:p>
          <a:p>
            <a:pPr algn="ctr">
              <a:defRPr/>
            </a:pPr>
            <a:r>
              <a:rPr lang="it-IT" sz="2800" b="1" dirty="0">
                <a:solidFill>
                  <a:schemeClr val="bg1"/>
                </a:solidFill>
                <a:latin typeface="Century Gothic" panose="020F0302020204030204"/>
              </a:rPr>
              <a:t>EFFICACIA E INNOVAZIONE</a:t>
            </a:r>
          </a:p>
          <a:p>
            <a:pPr algn="ctr">
              <a:defRPr/>
            </a:pPr>
            <a:r>
              <a:rPr lang="it-IT" sz="2800" b="1" dirty="0">
                <a:solidFill>
                  <a:srgbClr val="00247E"/>
                </a:solidFill>
                <a:latin typeface="Century Gothic" panose="020F0302020204030204"/>
              </a:rPr>
              <a:t>CON SEMAGLUTIDE</a:t>
            </a:r>
          </a:p>
          <a:p>
            <a:pPr algn="ctr">
              <a:lnSpc>
                <a:spcPct val="80000"/>
              </a:lnSpc>
              <a:defRPr/>
            </a:pPr>
            <a:r>
              <a:rPr lang="it-IT" sz="2800" b="1" dirty="0">
                <a:solidFill>
                  <a:srgbClr val="00247E"/>
                </a:solidFill>
                <a:latin typeface="Century Gothic" panose="020F0302020204030204"/>
              </a:rPr>
              <a:t>E CHIRURGIA BARIATRICA</a:t>
            </a:r>
            <a:endParaRPr lang="it-IT" sz="3600" b="1" dirty="0">
              <a:solidFill>
                <a:srgbClr val="00247E"/>
              </a:solidFill>
              <a:latin typeface="Century Gothic" panose="020F0302020204030204"/>
            </a:endParaRPr>
          </a:p>
        </p:txBody>
      </p:sp>
      <p:pic>
        <p:nvPicPr>
          <p:cNvPr id="2" name="Elemento grafico 1">
            <a:extLst>
              <a:ext uri="{FF2B5EF4-FFF2-40B4-BE49-F238E27FC236}">
                <a16:creationId xmlns:a16="http://schemas.microsoft.com/office/drawing/2014/main" id="{8633B2DD-CF57-949F-BBE2-BD5929E14D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09473" y="484896"/>
            <a:ext cx="1503552" cy="1050675"/>
          </a:xfrm>
          <a:prstGeom prst="rect">
            <a:avLst/>
          </a:prstGeom>
        </p:spPr>
      </p:pic>
      <p:pic>
        <p:nvPicPr>
          <p:cNvPr id="14" name="Elemento grafico 13">
            <a:extLst>
              <a:ext uri="{FF2B5EF4-FFF2-40B4-BE49-F238E27FC236}">
                <a16:creationId xmlns:a16="http://schemas.microsoft.com/office/drawing/2014/main" id="{F1B6ECF4-C40A-6487-E2EB-487D1EAA8F4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72129" y="414045"/>
            <a:ext cx="3261915" cy="764321"/>
          </a:xfrm>
          <a:prstGeom prst="rect">
            <a:avLst/>
          </a:prstGeom>
        </p:spPr>
      </p:pic>
      <p:pic>
        <p:nvPicPr>
          <p:cNvPr id="42" name="Elemento grafico 41">
            <a:extLst>
              <a:ext uri="{FF2B5EF4-FFF2-40B4-BE49-F238E27FC236}">
                <a16:creationId xmlns:a16="http://schemas.microsoft.com/office/drawing/2014/main" id="{A09AC7E1-C567-BC8B-0108-826C7C22A293}"/>
              </a:ext>
            </a:extLst>
          </p:cNvPr>
          <p:cNvPicPr>
            <a:picLocks noChangeAspect="1"/>
          </p:cNvPicPr>
          <p:nvPr/>
        </p:nvPicPr>
        <p:blipFill>
          <a:blip>
            <a:extLst>
              <a:ext uri="{96DAC541-7B7A-43D3-8B79-37D633B846F1}">
                <asvg:svgBlip xmlns:asvg="http://schemas.microsoft.com/office/drawing/2016/SVG/main" r:embed="rId6"/>
              </a:ext>
            </a:extLst>
          </a:blip>
          <a:srcRect b="19223"/>
          <a:stretch>
            <a:fillRect/>
          </a:stretch>
        </p:blipFill>
        <p:spPr>
          <a:xfrm flipH="1">
            <a:off x="0" y="5702968"/>
            <a:ext cx="12391500" cy="1194714"/>
          </a:xfrm>
          <a:prstGeom prst="rect">
            <a:avLst/>
          </a:prstGeom>
        </p:spPr>
      </p:pic>
      <p:sp>
        <p:nvSpPr>
          <p:cNvPr id="3" name="CasellaDiTesto 2">
            <a:extLst>
              <a:ext uri="{FF2B5EF4-FFF2-40B4-BE49-F238E27FC236}">
                <a16:creationId xmlns:a16="http://schemas.microsoft.com/office/drawing/2014/main" id="{68080A21-99AF-DEF9-9F9D-7A78EE00CB2B}"/>
              </a:ext>
            </a:extLst>
          </p:cNvPr>
          <p:cNvSpPr txBox="1"/>
          <p:nvPr/>
        </p:nvSpPr>
        <p:spPr>
          <a:xfrm>
            <a:off x="2934383" y="614008"/>
            <a:ext cx="6323235" cy="1181862"/>
          </a:xfrm>
          <a:prstGeom prst="rect">
            <a:avLst/>
          </a:prstGeom>
          <a:noFill/>
        </p:spPr>
        <p:txBody>
          <a:bodyPr wrap="square" lIns="0" tIns="0" rIns="0" bIns="0" rtlCol="0">
            <a:spAutoFit/>
          </a:bodyPr>
          <a:lstStyle/>
          <a:p>
            <a:pPr algn="ctr">
              <a:lnSpc>
                <a:spcPct val="80000"/>
              </a:lnSpc>
              <a:defRPr/>
            </a:pPr>
            <a:r>
              <a:rPr lang="it-IT" sz="4800" b="1" dirty="0">
                <a:solidFill>
                  <a:schemeClr val="bg1"/>
                </a:solidFill>
                <a:latin typeface="Century Gothic" panose="020F0302020204030204"/>
              </a:rPr>
              <a:t>SYNERGY</a:t>
            </a:r>
            <a:r>
              <a:rPr lang="it-IT" sz="4800" b="1" dirty="0">
                <a:solidFill>
                  <a:srgbClr val="00247E"/>
                </a:solidFill>
                <a:latin typeface="Century Gothic" panose="020F0302020204030204"/>
              </a:rPr>
              <a:t> IN THE</a:t>
            </a:r>
          </a:p>
          <a:p>
            <a:pPr algn="ctr">
              <a:lnSpc>
                <a:spcPct val="80000"/>
              </a:lnSpc>
              <a:defRPr/>
            </a:pPr>
            <a:r>
              <a:rPr lang="it-IT" sz="4800" b="1" dirty="0">
                <a:solidFill>
                  <a:srgbClr val="00247E"/>
                </a:solidFill>
                <a:latin typeface="Century Gothic" panose="020F0302020204030204"/>
              </a:rPr>
              <a:t>OBESITY PATHWAY</a:t>
            </a:r>
          </a:p>
        </p:txBody>
      </p:sp>
    </p:spTree>
    <p:extLst>
      <p:ext uri="{BB962C8B-B14F-4D97-AF65-F5344CB8AC3E}">
        <p14:creationId xmlns:p14="http://schemas.microsoft.com/office/powerpoint/2010/main" val="16636306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C33A6-6FD7-B557-81FA-D4A65283D7C2}"/>
            </a:ext>
          </a:extLst>
        </p:cNvPr>
        <p:cNvGrpSpPr/>
        <p:nvPr/>
      </p:nvGrpSpPr>
      <p:grpSpPr>
        <a:xfrm>
          <a:off x="0" y="0"/>
          <a:ext cx="0" cy="0"/>
          <a:chOff x="0" y="0"/>
          <a:chExt cx="0" cy="0"/>
        </a:xfrm>
      </p:grpSpPr>
      <p:sp>
        <p:nvSpPr>
          <p:cNvPr id="15" name="Elemento grafico 35">
            <a:extLst>
              <a:ext uri="{FF2B5EF4-FFF2-40B4-BE49-F238E27FC236}">
                <a16:creationId xmlns:a16="http://schemas.microsoft.com/office/drawing/2014/main" id="{B5C5EF37-24F0-DB2F-8DBC-B9D5AF4C3872}"/>
              </a:ext>
            </a:extLst>
          </p:cNvPr>
          <p:cNvSpPr/>
          <p:nvPr/>
        </p:nvSpPr>
        <p:spPr>
          <a:xfrm flipH="1">
            <a:off x="-2" y="2653260"/>
            <a:ext cx="12192002" cy="4244424"/>
          </a:xfrm>
          <a:custGeom>
            <a:avLst/>
            <a:gdLst>
              <a:gd name="csX0" fmla="*/ 1865596 w 15475365"/>
              <a:gd name="csY0" fmla="*/ 7140 h 4785918"/>
              <a:gd name="csX1" fmla="*/ 15475366 w 15475365"/>
              <a:gd name="csY1" fmla="*/ 1784227 h 4785918"/>
              <a:gd name="csX2" fmla="*/ 15475366 w 15475365"/>
              <a:gd name="csY2" fmla="*/ 4785919 h 4785918"/>
              <a:gd name="csX3" fmla="*/ 0 w 15475365"/>
              <a:gd name="csY3" fmla="*/ 4785919 h 4785918"/>
              <a:gd name="csX4" fmla="*/ 0 w 15475365"/>
              <a:gd name="csY4" fmla="*/ 3865911 h 4785918"/>
              <a:gd name="csX5" fmla="*/ 889643 w 15475365"/>
              <a:gd name="csY5" fmla="*/ 755669 h 4785918"/>
              <a:gd name="csX6" fmla="*/ 1865596 w 15475365"/>
              <a:gd name="csY6" fmla="*/ 7140 h 4785918"/>
              <a:gd name="csX0" fmla="*/ 1865596 w 15475366"/>
              <a:gd name="csY0" fmla="*/ 7140 h 4785919"/>
              <a:gd name="csX1" fmla="*/ 12166108 w 15475366"/>
              <a:gd name="csY1" fmla="*/ 1501198 h 4785919"/>
              <a:gd name="csX2" fmla="*/ 15475366 w 15475366"/>
              <a:gd name="csY2" fmla="*/ 4785919 h 4785919"/>
              <a:gd name="csX3" fmla="*/ 0 w 15475366"/>
              <a:gd name="csY3" fmla="*/ 4785919 h 4785919"/>
              <a:gd name="csX4" fmla="*/ 0 w 15475366"/>
              <a:gd name="csY4" fmla="*/ 3865911 h 4785919"/>
              <a:gd name="csX5" fmla="*/ 889643 w 15475366"/>
              <a:gd name="csY5" fmla="*/ 755669 h 4785919"/>
              <a:gd name="csX6" fmla="*/ 1865596 w 15475366"/>
              <a:gd name="csY6" fmla="*/ 7140 h 4785919"/>
              <a:gd name="csX0" fmla="*/ 1865596 w 12166108"/>
              <a:gd name="csY0" fmla="*/ 7140 h 4785919"/>
              <a:gd name="csX1" fmla="*/ 12166108 w 12166108"/>
              <a:gd name="csY1" fmla="*/ 1501198 h 4785919"/>
              <a:gd name="csX2" fmla="*/ 11839538 w 12166108"/>
              <a:gd name="csY2" fmla="*/ 4742376 h 4785919"/>
              <a:gd name="csX3" fmla="*/ 0 w 12166108"/>
              <a:gd name="csY3" fmla="*/ 4785919 h 4785919"/>
              <a:gd name="csX4" fmla="*/ 0 w 12166108"/>
              <a:gd name="csY4" fmla="*/ 3865911 h 4785919"/>
              <a:gd name="csX5" fmla="*/ 889643 w 12166108"/>
              <a:gd name="csY5" fmla="*/ 755669 h 4785919"/>
              <a:gd name="csX6" fmla="*/ 1865596 w 12166108"/>
              <a:gd name="csY6" fmla="*/ 7140 h 4785919"/>
              <a:gd name="csX0" fmla="*/ 1865596 w 12187881"/>
              <a:gd name="csY0" fmla="*/ 7140 h 4785919"/>
              <a:gd name="csX1" fmla="*/ 12166108 w 12187881"/>
              <a:gd name="csY1" fmla="*/ 1501198 h 4785919"/>
              <a:gd name="csX2" fmla="*/ 12187881 w 12187881"/>
              <a:gd name="csY2" fmla="*/ 4742376 h 4785919"/>
              <a:gd name="csX3" fmla="*/ 0 w 12187881"/>
              <a:gd name="csY3" fmla="*/ 4785919 h 4785919"/>
              <a:gd name="csX4" fmla="*/ 0 w 12187881"/>
              <a:gd name="csY4" fmla="*/ 3865911 h 4785919"/>
              <a:gd name="csX5" fmla="*/ 889643 w 12187881"/>
              <a:gd name="csY5" fmla="*/ 755669 h 4785919"/>
              <a:gd name="csX6" fmla="*/ 1865596 w 12187881"/>
              <a:gd name="csY6" fmla="*/ 7140 h 4785919"/>
              <a:gd name="csX0" fmla="*/ 1865596 w 12191999"/>
              <a:gd name="csY0" fmla="*/ 7140 h 4785919"/>
              <a:gd name="csX1" fmla="*/ 12191999 w 12191999"/>
              <a:gd name="csY1" fmla="*/ 1519032 h 4785919"/>
              <a:gd name="csX2" fmla="*/ 12187881 w 12191999"/>
              <a:gd name="csY2" fmla="*/ 474237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 name="csX0" fmla="*/ 1865596 w 12191999"/>
              <a:gd name="csY0" fmla="*/ 7140 h 4785919"/>
              <a:gd name="csX1" fmla="*/ 12191999 w 12191999"/>
              <a:gd name="csY1" fmla="*/ 1519032 h 4785919"/>
              <a:gd name="csX2" fmla="*/ 12181489 w 12191999"/>
              <a:gd name="csY2" fmla="*/ 470366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1999" h="4785919">
                <a:moveTo>
                  <a:pt x="1865596" y="7140"/>
                </a:moveTo>
                <a:lnTo>
                  <a:pt x="12191999" y="1519032"/>
                </a:lnTo>
                <a:cubicBezTo>
                  <a:pt x="12190626" y="2593480"/>
                  <a:pt x="12182862" y="3629218"/>
                  <a:pt x="12181489" y="4703666"/>
                </a:cubicBezTo>
                <a:lnTo>
                  <a:pt x="0" y="4785919"/>
                </a:lnTo>
                <a:lnTo>
                  <a:pt x="0" y="3865911"/>
                </a:lnTo>
                <a:lnTo>
                  <a:pt x="889643" y="755669"/>
                </a:lnTo>
                <a:cubicBezTo>
                  <a:pt x="981804" y="272968"/>
                  <a:pt x="1406823" y="-53012"/>
                  <a:pt x="1865596" y="714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4" name="TextBox 45">
            <a:extLst>
              <a:ext uri="{FF2B5EF4-FFF2-40B4-BE49-F238E27FC236}">
                <a16:creationId xmlns:a16="http://schemas.microsoft.com/office/drawing/2014/main" id="{A292D56F-7079-035E-AF93-D58BD64C5E6D}"/>
              </a:ext>
            </a:extLst>
          </p:cNvPr>
          <p:cNvSpPr txBox="1"/>
          <p:nvPr/>
        </p:nvSpPr>
        <p:spPr>
          <a:xfrm>
            <a:off x="597921" y="3974842"/>
            <a:ext cx="6557963" cy="1966031"/>
          </a:xfrm>
          <a:prstGeom prst="round2SameRect">
            <a:avLst/>
          </a:prstGeom>
          <a:noFill/>
        </p:spPr>
        <p:txBody>
          <a:bodyPr wrap="square" lIns="0" tIns="108000" rIns="0" bIns="0" rtlCol="0" anchor="t">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3200" b="1" i="0" u="none" strike="noStrike" kern="1200" cap="none" spc="0" normalizeH="0" baseline="0" noProof="0" dirty="0">
                <a:ln>
                  <a:noFill/>
                </a:ln>
                <a:solidFill>
                  <a:srgbClr val="001965"/>
                </a:solidFill>
                <a:effectLst/>
                <a:uLnTx/>
                <a:uFillTx/>
                <a:latin typeface="Century Gothic" panose="020B0502020202020204" pitchFamily="34" charset="0"/>
                <a:ea typeface="+mn-ea"/>
                <a:cs typeface="+mn-cs"/>
              </a:rPr>
              <a:t>MAURIZIO DE LUCA</a:t>
            </a:r>
          </a:p>
          <a:p>
            <a:pPr>
              <a:lnSpc>
                <a:spcPct val="90000"/>
              </a:lnSpc>
              <a:spcAft>
                <a:spcPts val="600"/>
              </a:spcAft>
              <a:defRPr/>
            </a:pPr>
            <a:r>
              <a:rPr lang="it-IT" sz="1200" dirty="0">
                <a:solidFill>
                  <a:srgbClr val="001965"/>
                </a:solidFill>
                <a:latin typeface="Century Gothic" panose="020B0502020202020204" pitchFamily="34" charset="0"/>
              </a:rPr>
              <a:t>Presidente della Società Italiana di </a:t>
            </a:r>
            <a:r>
              <a:rPr lang="it-IT" sz="1200">
                <a:solidFill>
                  <a:srgbClr val="001965"/>
                </a:solidFill>
                <a:latin typeface="Century Gothic" panose="020B0502020202020204" pitchFamily="34" charset="0"/>
              </a:rPr>
              <a:t>Chirurgia dell’Obesità </a:t>
            </a:r>
            <a:r>
              <a:rPr lang="it-IT" sz="1200" dirty="0">
                <a:solidFill>
                  <a:srgbClr val="001965"/>
                </a:solidFill>
                <a:latin typeface="Century Gothic" panose="020B0502020202020204" pitchFamily="34" charset="0"/>
              </a:rPr>
              <a:t>e delle Malattie Metaboliche (SICOB), Membro del Comitato Scientifico IFSO e Co-Presidente del Comitato Scientifico del Capitolo Europeo IFSO. </a:t>
            </a:r>
            <a:r>
              <a:rPr lang="it-IT" sz="1200">
                <a:solidFill>
                  <a:srgbClr val="001965"/>
                </a:solidFill>
                <a:latin typeface="Century Gothic" panose="020B0502020202020204" pitchFamily="34" charset="0"/>
              </a:rPr>
              <a:t>Direttore dell’Unità </a:t>
            </a:r>
            <a:r>
              <a:rPr lang="it-IT" sz="1200" dirty="0">
                <a:solidFill>
                  <a:srgbClr val="001965"/>
                </a:solidFill>
                <a:latin typeface="Century Gothic" panose="020B0502020202020204" pitchFamily="34" charset="0"/>
              </a:rPr>
              <a:t>Operativa Complessa di Chirurgia Generale, Ospedale di Rovigo</a:t>
            </a:r>
            <a:endParaRPr lang="en-GB" sz="1200" dirty="0">
              <a:solidFill>
                <a:srgbClr val="001965"/>
              </a:solidFill>
              <a:latin typeface="Century Gothic" panose="020B0502020202020204" pitchFamily="34" charset="0"/>
            </a:endParaRPr>
          </a:p>
        </p:txBody>
      </p:sp>
      <p:pic>
        <p:nvPicPr>
          <p:cNvPr id="13" name="Immagine 12"/>
          <p:cNvPicPr>
            <a:picLocks noChangeAspect="1"/>
          </p:cNvPicPr>
          <p:nvPr/>
        </p:nvPicPr>
        <p:blipFill>
          <a:blip r:embed="rId3"/>
          <a:stretch>
            <a:fillRect/>
          </a:stretch>
        </p:blipFill>
        <p:spPr>
          <a:xfrm flipH="1">
            <a:off x="481712" y="422325"/>
            <a:ext cx="4042162" cy="756769"/>
          </a:xfrm>
          <a:prstGeom prst="rect">
            <a:avLst/>
          </a:prstGeom>
        </p:spPr>
      </p:pic>
      <p:sp>
        <p:nvSpPr>
          <p:cNvPr id="18" name="CasellaDiTesto 17">
            <a:extLst>
              <a:ext uri="{FF2B5EF4-FFF2-40B4-BE49-F238E27FC236}">
                <a16:creationId xmlns:a16="http://schemas.microsoft.com/office/drawing/2014/main" id="{2F993B2E-D134-2A42-5F4A-B1E9E3BF8680}"/>
              </a:ext>
            </a:extLst>
          </p:cNvPr>
          <p:cNvSpPr txBox="1"/>
          <p:nvPr/>
        </p:nvSpPr>
        <p:spPr>
          <a:xfrm>
            <a:off x="674738" y="557218"/>
            <a:ext cx="6323235" cy="2437590"/>
          </a:xfrm>
          <a:prstGeom prst="rect">
            <a:avLst/>
          </a:prstGeom>
          <a:noFill/>
        </p:spPr>
        <p:txBody>
          <a:bodyPr wrap="square" lIns="0" tIns="0" rIns="0" bIns="0" rtlCol="0">
            <a:spAutoFit/>
          </a:bodyPr>
          <a:lstStyle/>
          <a:p>
            <a:pPr lvl="0">
              <a:lnSpc>
                <a:spcPct val="90000"/>
              </a:lnSpc>
              <a:defRPr/>
            </a:pPr>
            <a:r>
              <a:rPr lang="it-IT" sz="4400" b="1">
                <a:solidFill>
                  <a:schemeClr val="bg1"/>
                </a:solidFill>
              </a:rPr>
              <a:t>Semaglutide  </a:t>
            </a:r>
          </a:p>
          <a:p>
            <a:pPr lvl="0">
              <a:lnSpc>
                <a:spcPct val="90000"/>
              </a:lnSpc>
              <a:defRPr/>
            </a:pPr>
            <a:r>
              <a:rPr lang="it-IT" sz="4400" b="1">
                <a:solidFill>
                  <a:srgbClr val="4590C4"/>
                </a:solidFill>
              </a:rPr>
              <a:t>nel percorso bariatrico:  nuove opportunità </a:t>
            </a:r>
            <a:br>
              <a:rPr lang="it-IT" sz="4400" b="1">
                <a:solidFill>
                  <a:srgbClr val="4590C4"/>
                </a:solidFill>
              </a:rPr>
            </a:br>
            <a:r>
              <a:rPr lang="it-IT" sz="4400" b="1">
                <a:solidFill>
                  <a:srgbClr val="4590C4"/>
                </a:solidFill>
              </a:rPr>
              <a:t>di efficacia </a:t>
            </a:r>
          </a:p>
        </p:txBody>
      </p:sp>
      <p:pic>
        <p:nvPicPr>
          <p:cNvPr id="39" name="Elemento grafico 38">
            <a:extLst>
              <a:ext uri="{FF2B5EF4-FFF2-40B4-BE49-F238E27FC236}">
                <a16:creationId xmlns:a16="http://schemas.microsoft.com/office/drawing/2014/main" id="{3BBA5C87-F7C4-6CF8-E9D7-AF6DC50F015E}"/>
              </a:ext>
            </a:extLst>
          </p:cNvPr>
          <p:cNvPicPr>
            <a:picLocks noChangeAspect="1"/>
          </p:cNvPicPr>
          <p:nvPr/>
        </p:nvPicPr>
        <p:blipFill>
          <a:blip>
            <a:extLst>
              <a:ext uri="{96DAC541-7B7A-43D3-8B79-37D633B846F1}">
                <asvg:svgBlip xmlns:asvg="http://schemas.microsoft.com/office/drawing/2016/SVG/main" r:embed="rId4"/>
              </a:ext>
            </a:extLst>
          </a:blip>
          <a:srcRect b="19223"/>
          <a:stretch>
            <a:fillRect/>
          </a:stretch>
        </p:blipFill>
        <p:spPr>
          <a:xfrm flipH="1">
            <a:off x="-1" y="5126475"/>
            <a:ext cx="12198856" cy="1771208"/>
          </a:xfrm>
          <a:prstGeom prst="rect">
            <a:avLst/>
          </a:prstGeom>
        </p:spPr>
      </p:pic>
      <p:grpSp>
        <p:nvGrpSpPr>
          <p:cNvPr id="40" name="Gruppo 39">
            <a:extLst>
              <a:ext uri="{FF2B5EF4-FFF2-40B4-BE49-F238E27FC236}">
                <a16:creationId xmlns:a16="http://schemas.microsoft.com/office/drawing/2014/main" id="{FD8362A2-1566-C020-26DB-087E00ACE9B0}"/>
              </a:ext>
            </a:extLst>
          </p:cNvPr>
          <p:cNvGrpSpPr/>
          <p:nvPr/>
        </p:nvGrpSpPr>
        <p:grpSpPr>
          <a:xfrm>
            <a:off x="7577415" y="1188065"/>
            <a:ext cx="2864760" cy="5381031"/>
            <a:chOff x="7477768" y="1269595"/>
            <a:chExt cx="2821355" cy="5299501"/>
          </a:xfrm>
        </p:grpSpPr>
        <p:grpSp>
          <p:nvGrpSpPr>
            <p:cNvPr id="41" name="Gruppo 40">
              <a:extLst>
                <a:ext uri="{FF2B5EF4-FFF2-40B4-BE49-F238E27FC236}">
                  <a16:creationId xmlns:a16="http://schemas.microsoft.com/office/drawing/2014/main" id="{5FB49F37-02F4-C1FE-E4BC-A525A78D7256}"/>
                </a:ext>
              </a:extLst>
            </p:cNvPr>
            <p:cNvGrpSpPr/>
            <p:nvPr/>
          </p:nvGrpSpPr>
          <p:grpSpPr>
            <a:xfrm>
              <a:off x="7477768" y="1269595"/>
              <a:ext cx="2821355" cy="5299501"/>
              <a:chOff x="8505764" y="551332"/>
              <a:chExt cx="3035400" cy="5701553"/>
            </a:xfrm>
            <a:solidFill>
              <a:schemeClr val="bg2"/>
            </a:solidFill>
          </p:grpSpPr>
          <p:sp>
            <p:nvSpPr>
              <p:cNvPr id="45" name="Rettangolo con angoli arrotondati 44">
                <a:extLst>
                  <a:ext uri="{FF2B5EF4-FFF2-40B4-BE49-F238E27FC236}">
                    <a16:creationId xmlns:a16="http://schemas.microsoft.com/office/drawing/2014/main" id="{B481D85D-8623-9DC4-6992-D5AE1D220783}"/>
                  </a:ext>
                </a:extLst>
              </p:cNvPr>
              <p:cNvSpPr/>
              <p:nvPr/>
            </p:nvSpPr>
            <p:spPr>
              <a:xfrm rot="5400000">
                <a:off x="7172687" y="1884409"/>
                <a:ext cx="5701553" cy="3035400"/>
              </a:xfrm>
              <a:prstGeom prst="roundRect">
                <a:avLst>
                  <a:gd name="adj" fmla="val 6045"/>
                </a:avLst>
              </a:prstGeom>
              <a:solidFill>
                <a:srgbClr val="00247E"/>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46" name="Ovale 45">
                <a:extLst>
                  <a:ext uri="{FF2B5EF4-FFF2-40B4-BE49-F238E27FC236}">
                    <a16:creationId xmlns:a16="http://schemas.microsoft.com/office/drawing/2014/main" id="{83CFACEC-BBDE-FF39-7EE0-40AAA9B8D48D}"/>
                  </a:ext>
                </a:extLst>
              </p:cNvPr>
              <p:cNvSpPr/>
              <p:nvPr/>
            </p:nvSpPr>
            <p:spPr>
              <a:xfrm rot="5400000">
                <a:off x="9902663" y="5937677"/>
                <a:ext cx="241601" cy="241601"/>
              </a:xfrm>
              <a:prstGeom prst="ellipse">
                <a:avLst/>
              </a:prstGeom>
              <a:solidFill>
                <a:srgbClr val="00247E"/>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47" name="Rettangolo con angoli arrotondati 46">
                <a:extLst>
                  <a:ext uri="{FF2B5EF4-FFF2-40B4-BE49-F238E27FC236}">
                    <a16:creationId xmlns:a16="http://schemas.microsoft.com/office/drawing/2014/main" id="{E9720910-4C87-4E73-E8D6-665F0AF0342E}"/>
                  </a:ext>
                </a:extLst>
              </p:cNvPr>
              <p:cNvSpPr/>
              <p:nvPr/>
            </p:nvSpPr>
            <p:spPr>
              <a:xfrm rot="5400000">
                <a:off x="9994721" y="434278"/>
                <a:ext cx="57484" cy="513973"/>
              </a:xfrm>
              <a:prstGeom prst="roundRect">
                <a:avLst>
                  <a:gd name="adj" fmla="val 50000"/>
                </a:avLst>
              </a:prstGeom>
              <a:solidFill>
                <a:srgbClr val="00247E"/>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sp>
          <p:nvSpPr>
            <p:cNvPr id="43" name="Rettangolo con angoli arrotondati sullo stesso lato 42">
              <a:extLst>
                <a:ext uri="{FF2B5EF4-FFF2-40B4-BE49-F238E27FC236}">
                  <a16:creationId xmlns:a16="http://schemas.microsoft.com/office/drawing/2014/main" id="{1C7E8892-EDCE-95DD-C546-BBA43F8D9C27}"/>
                </a:ext>
              </a:extLst>
            </p:cNvPr>
            <p:cNvSpPr/>
            <p:nvPr/>
          </p:nvSpPr>
          <p:spPr>
            <a:xfrm>
              <a:off x="7604439" y="1516818"/>
              <a:ext cx="2568011" cy="4637448"/>
            </a:xfrm>
            <a:prstGeom prst="round2SameRect">
              <a:avLst>
                <a:gd name="adj1" fmla="val 5481"/>
                <a:gd name="adj2" fmla="val 0"/>
              </a:avLst>
            </a:prstGeom>
            <a:solidFill>
              <a:schemeClr val="bg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pic>
          <p:nvPicPr>
            <p:cNvPr id="44" name="Immagine 43">
              <a:extLst>
                <a:ext uri="{FF2B5EF4-FFF2-40B4-BE49-F238E27FC236}">
                  <a16:creationId xmlns:a16="http://schemas.microsoft.com/office/drawing/2014/main" id="{6D3DF05D-9E4E-9044-CE81-FE5B713EE8EB}"/>
                </a:ext>
              </a:extLst>
            </p:cNvPr>
            <p:cNvPicPr>
              <a:picLocks noChangeAspect="1"/>
            </p:cNvPicPr>
            <p:nvPr/>
          </p:nvPicPr>
          <p:blipFill rotWithShape="1">
            <a:blip r:embed="rId5">
              <a:extLst>
                <a:ext uri="{28A0092B-C50C-407E-A947-70E740481C1C}">
                  <a14:useLocalDpi xmlns:a14="http://schemas.microsoft.com/office/drawing/2010/main" val="0"/>
                </a:ext>
              </a:extLst>
            </a:blip>
            <a:srcRect l="7762" t="8340" r="8291" b="7711"/>
            <a:stretch>
              <a:fillRect/>
            </a:stretch>
          </p:blipFill>
          <p:spPr>
            <a:xfrm>
              <a:off x="7688330" y="1591954"/>
              <a:ext cx="2400231" cy="2400231"/>
            </a:xfrm>
            <a:prstGeom prst="rect">
              <a:avLst/>
            </a:prstGeom>
          </p:spPr>
        </p:pic>
      </p:grpSp>
      <p:sp>
        <p:nvSpPr>
          <p:cNvPr id="48" name="CasellaDiTesto 47">
            <a:extLst>
              <a:ext uri="{FF2B5EF4-FFF2-40B4-BE49-F238E27FC236}">
                <a16:creationId xmlns:a16="http://schemas.microsoft.com/office/drawing/2014/main" id="{FCC201BF-3CAA-CD2E-F0B0-D523387812A1}"/>
              </a:ext>
            </a:extLst>
          </p:cNvPr>
          <p:cNvSpPr txBox="1"/>
          <p:nvPr/>
        </p:nvSpPr>
        <p:spPr>
          <a:xfrm>
            <a:off x="7792192" y="4203566"/>
            <a:ext cx="2400231" cy="795089"/>
          </a:xfrm>
          <a:prstGeom prst="rect">
            <a:avLst/>
          </a:prstGeom>
          <a:noFill/>
        </p:spPr>
        <p:txBody>
          <a:bodyPr wrap="square" lIns="0" tIns="0" rIns="0" bIns="0" rtlCol="0">
            <a:spAutoFit/>
          </a:bodyPr>
          <a:lstStyle/>
          <a:p>
            <a:pPr lvl="0" algn="ctr">
              <a:lnSpc>
                <a:spcPts val="3120"/>
              </a:lnSpc>
              <a:defRPr/>
            </a:pPr>
            <a:r>
              <a:rPr lang="it-IT" sz="3200">
                <a:solidFill>
                  <a:srgbClr val="4590C4"/>
                </a:solidFill>
              </a:rPr>
              <a:t>INQUADRA </a:t>
            </a:r>
            <a:r>
              <a:rPr lang="it-IT" sz="3000">
                <a:solidFill>
                  <a:srgbClr val="4590C4"/>
                </a:solidFill>
              </a:rPr>
              <a:t>IL </a:t>
            </a:r>
            <a:r>
              <a:rPr lang="it-IT" sz="3000" b="1">
                <a:solidFill>
                  <a:srgbClr val="4590C4"/>
                </a:solidFill>
              </a:rPr>
              <a:t>QR-CODE</a:t>
            </a:r>
          </a:p>
        </p:txBody>
      </p:sp>
      <p:sp>
        <p:nvSpPr>
          <p:cNvPr id="49" name="Rettangolo con angoli arrotondati sullo stesso lato 48">
            <a:extLst>
              <a:ext uri="{FF2B5EF4-FFF2-40B4-BE49-F238E27FC236}">
                <a16:creationId xmlns:a16="http://schemas.microsoft.com/office/drawing/2014/main" id="{5B102162-6B0E-B499-E8F3-34BA50DF201E}"/>
              </a:ext>
            </a:extLst>
          </p:cNvPr>
          <p:cNvSpPr/>
          <p:nvPr/>
        </p:nvSpPr>
        <p:spPr>
          <a:xfrm rot="5400000">
            <a:off x="8982084" y="3836570"/>
            <a:ext cx="922108" cy="3501917"/>
          </a:xfrm>
          <a:prstGeom prst="round2SameRect">
            <a:avLst>
              <a:gd name="adj1" fmla="val 50000"/>
              <a:gd name="adj2" fmla="val 0"/>
            </a:avLst>
          </a:prstGeom>
          <a:solidFill>
            <a:srgbClr val="4590C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err="1">
              <a:ln>
                <a:noFill/>
              </a:ln>
              <a:solidFill>
                <a:srgbClr val="FFFFFF"/>
              </a:solidFill>
              <a:effectLst/>
              <a:uLnTx/>
              <a:uFillTx/>
              <a:latin typeface="Century Gothic" panose="020F0302020204030204"/>
              <a:ea typeface="+mn-ea"/>
              <a:cs typeface="+mn-cs"/>
            </a:endParaRPr>
          </a:p>
        </p:txBody>
      </p:sp>
      <p:sp>
        <p:nvSpPr>
          <p:cNvPr id="50" name="CasellaDiTesto 49">
            <a:extLst>
              <a:ext uri="{FF2B5EF4-FFF2-40B4-BE49-F238E27FC236}">
                <a16:creationId xmlns:a16="http://schemas.microsoft.com/office/drawing/2014/main" id="{FB727146-7AE5-BA2E-068A-D6F2AC70DC33}"/>
              </a:ext>
            </a:extLst>
          </p:cNvPr>
          <p:cNvSpPr txBox="1"/>
          <p:nvPr/>
        </p:nvSpPr>
        <p:spPr>
          <a:xfrm>
            <a:off x="7877190" y="5265600"/>
            <a:ext cx="3286290" cy="677108"/>
          </a:xfrm>
          <a:prstGeom prst="rect">
            <a:avLst/>
          </a:prstGeom>
          <a:noFill/>
        </p:spPr>
        <p:txBody>
          <a:bodyPr wrap="square" lIns="0" tIns="0" rIns="0" bIns="0" rtlCol="0">
            <a:spAutoFit/>
          </a:bodyPr>
          <a:lstStyle/>
          <a:p>
            <a:pPr>
              <a:defRPr/>
            </a:pPr>
            <a:r>
              <a:rPr lang="it-IT" sz="2200" dirty="0">
                <a:solidFill>
                  <a:srgbClr val="FFFFFF"/>
                </a:solidFill>
                <a:latin typeface="Century Gothic" panose="020F0302020204030204"/>
              </a:rPr>
              <a:t>PER </a:t>
            </a:r>
            <a:r>
              <a:rPr lang="it-IT" sz="2200" b="1" dirty="0">
                <a:solidFill>
                  <a:srgbClr val="FFFFFF"/>
                </a:solidFill>
                <a:latin typeface="Century Gothic" panose="020F0302020204030204"/>
              </a:rPr>
              <a:t>INVIARE</a:t>
            </a:r>
            <a:r>
              <a:rPr lang="it-IT" sz="2200" dirty="0">
                <a:solidFill>
                  <a:srgbClr val="FFFFFF"/>
                </a:solidFill>
                <a:latin typeface="Century Gothic" panose="020F0302020204030204"/>
              </a:rPr>
              <a:t> LE </a:t>
            </a:r>
            <a:r>
              <a:rPr lang="it-IT" sz="2200" b="1" dirty="0">
                <a:solidFill>
                  <a:srgbClr val="FFFFFF"/>
                </a:solidFill>
                <a:latin typeface="Century Gothic" panose="020F0302020204030204"/>
              </a:rPr>
              <a:t>TUE DOMANDE</a:t>
            </a:r>
            <a:r>
              <a:rPr lang="it-IT" sz="2200" dirty="0">
                <a:solidFill>
                  <a:srgbClr val="FFFFFF"/>
                </a:solidFill>
                <a:latin typeface="Century Gothic" panose="020F0302020204030204"/>
              </a:rPr>
              <a:t> AI RELATORI</a:t>
            </a:r>
          </a:p>
        </p:txBody>
      </p:sp>
    </p:spTree>
    <p:extLst>
      <p:ext uri="{BB962C8B-B14F-4D97-AF65-F5344CB8AC3E}">
        <p14:creationId xmlns:p14="http://schemas.microsoft.com/office/powerpoint/2010/main" val="32948303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EDB5D-8D59-5DAA-1205-FE254E4DD35C}"/>
            </a:ext>
          </a:extLst>
        </p:cNvPr>
        <p:cNvGrpSpPr/>
        <p:nvPr/>
      </p:nvGrpSpPr>
      <p:grpSpPr>
        <a:xfrm>
          <a:off x="0" y="0"/>
          <a:ext cx="0" cy="0"/>
          <a:chOff x="0" y="0"/>
          <a:chExt cx="0" cy="0"/>
        </a:xfrm>
      </p:grpSpPr>
      <p:sp>
        <p:nvSpPr>
          <p:cNvPr id="4" name="TextBox 10">
            <a:extLst>
              <a:ext uri="{FF2B5EF4-FFF2-40B4-BE49-F238E27FC236}">
                <a16:creationId xmlns:a16="http://schemas.microsoft.com/office/drawing/2014/main" id="{8709F690-5D56-BD60-E10B-5760E9341B46}"/>
              </a:ext>
            </a:extLst>
          </p:cNvPr>
          <p:cNvSpPr txBox="1"/>
          <p:nvPr/>
        </p:nvSpPr>
        <p:spPr>
          <a:xfrm>
            <a:off x="1426536" y="1102123"/>
            <a:ext cx="10164725" cy="672889"/>
          </a:xfrm>
          <a:prstGeom prst="rect">
            <a:avLst/>
          </a:prstGeom>
          <a:noFill/>
        </p:spPr>
        <p:txBody>
          <a:bodyPr wrap="square" lIns="0" tIns="0" rIns="0" bIns="0" rtlCol="0">
            <a:noAutofit/>
          </a:bodyPr>
          <a:lstStyle/>
          <a:p>
            <a:pPr lvl="0">
              <a:lnSpc>
                <a:spcPct val="90000"/>
              </a:lnSpc>
              <a:spcAft>
                <a:spcPts val="600"/>
              </a:spcAft>
              <a:defRPr/>
            </a:pPr>
            <a:r>
              <a:rPr lang="en-GB" sz="3200" b="1">
                <a:solidFill>
                  <a:srgbClr val="001965"/>
                </a:solidFill>
                <a:latin typeface="Century Gothic" panose="020B0502020202020204" pitchFamily="34" charset="0"/>
              </a:rPr>
              <a:t>MAURIZIO DE LUCA</a:t>
            </a:r>
          </a:p>
        </p:txBody>
      </p:sp>
      <p:sp>
        <p:nvSpPr>
          <p:cNvPr id="3" name="TextBox 10">
            <a:extLst>
              <a:ext uri="{FF2B5EF4-FFF2-40B4-BE49-F238E27FC236}">
                <a16:creationId xmlns:a16="http://schemas.microsoft.com/office/drawing/2014/main" id="{FD555E4D-4358-DEC9-8CB9-6123A298D753}"/>
              </a:ext>
            </a:extLst>
          </p:cNvPr>
          <p:cNvSpPr txBox="1"/>
          <p:nvPr/>
        </p:nvSpPr>
        <p:spPr>
          <a:xfrm>
            <a:off x="1426536" y="2230020"/>
            <a:ext cx="3459549" cy="697392"/>
          </a:xfrm>
          <a:prstGeom prst="rect">
            <a:avLst/>
          </a:prstGeom>
          <a:noFill/>
        </p:spPr>
        <p:txBody>
          <a:bodyPr wrap="square" lIns="0" tIns="0" rIns="0" bIns="0" rtlCol="0">
            <a:noAutofit/>
          </a:bodyPr>
          <a:lstStyle/>
          <a:p>
            <a:pPr>
              <a:lnSpc>
                <a:spcPct val="90000"/>
              </a:lnSpc>
            </a:pPr>
            <a:r>
              <a:rPr lang="it-IT" sz="2400">
                <a:solidFill>
                  <a:schemeClr val="bg2"/>
                </a:solidFill>
                <a:latin typeface="Century Gothic" panose="020B0502020202020204" pitchFamily="34" charset="0"/>
              </a:rPr>
              <a:t>DISCLOSURE</a:t>
            </a:r>
          </a:p>
        </p:txBody>
      </p:sp>
      <p:sp>
        <p:nvSpPr>
          <p:cNvPr id="2" name="TextBox 10">
            <a:extLst>
              <a:ext uri="{FF2B5EF4-FFF2-40B4-BE49-F238E27FC236}">
                <a16:creationId xmlns:a16="http://schemas.microsoft.com/office/drawing/2014/main" id="{5A7D681B-093C-4AF2-5DA1-8E0093A06E35}"/>
              </a:ext>
            </a:extLst>
          </p:cNvPr>
          <p:cNvSpPr txBox="1"/>
          <p:nvPr/>
        </p:nvSpPr>
        <p:spPr>
          <a:xfrm>
            <a:off x="1426535" y="2927412"/>
            <a:ext cx="10164725" cy="672889"/>
          </a:xfrm>
          <a:prstGeom prst="rect">
            <a:avLst/>
          </a:prstGeom>
          <a:noFill/>
        </p:spPr>
        <p:txBody>
          <a:bodyPr wrap="square" lIns="0" tIns="0" rIns="0" bIns="0" rtlCol="0">
            <a:noAutofit/>
          </a:bodyPr>
          <a:lstStyle/>
          <a:p>
            <a:r>
              <a:rPr lang="it-IT" dirty="0">
                <a:solidFill>
                  <a:srgbClr val="001965"/>
                </a:solidFill>
              </a:rPr>
              <a:t>Honoraria/Expenses and Consulting/Advisory Board</a:t>
            </a:r>
          </a:p>
          <a:p>
            <a:r>
              <a:rPr lang="it-IT" dirty="0">
                <a:solidFill>
                  <a:srgbClr val="001965"/>
                </a:solidFill>
              </a:rPr>
              <a:t>Novo Nordisk, Lilly, J&amp;J</a:t>
            </a:r>
          </a:p>
          <a:p>
            <a:r>
              <a:rPr lang="it-IT" dirty="0"/>
              <a:t> </a:t>
            </a:r>
            <a:endParaRPr lang="it-IT" sz="2400" dirty="0">
              <a:solidFill>
                <a:schemeClr val="accent1"/>
              </a:solidFill>
              <a:latin typeface="Century Gothic" panose="020B0502020202020204" pitchFamily="34" charset="0"/>
            </a:endParaRPr>
          </a:p>
          <a:p>
            <a:pPr>
              <a:lnSpc>
                <a:spcPct val="90000"/>
              </a:lnSpc>
            </a:pPr>
            <a:endParaRPr lang="it-IT" sz="2400" dirty="0">
              <a:solidFill>
                <a:schemeClr val="accent1"/>
              </a:solidFill>
              <a:latin typeface="Century Gothic" panose="020B0502020202020204" pitchFamily="34" charset="0"/>
            </a:endParaRPr>
          </a:p>
        </p:txBody>
      </p:sp>
    </p:spTree>
    <p:extLst>
      <p:ext uri="{BB962C8B-B14F-4D97-AF65-F5344CB8AC3E}">
        <p14:creationId xmlns:p14="http://schemas.microsoft.com/office/powerpoint/2010/main" val="3024383236"/>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5E346-04E2-409C-F921-A70526F11E5D}"/>
            </a:ext>
          </a:extLst>
        </p:cNvPr>
        <p:cNvGrpSpPr/>
        <p:nvPr/>
      </p:nvGrpSpPr>
      <p:grpSpPr>
        <a:xfrm>
          <a:off x="0" y="0"/>
          <a:ext cx="0" cy="0"/>
          <a:chOff x="0" y="0"/>
          <a:chExt cx="0" cy="0"/>
        </a:xfrm>
      </p:grpSpPr>
      <p:sp>
        <p:nvSpPr>
          <p:cNvPr id="94" name="TextBox 10">
            <a:extLst>
              <a:ext uri="{FF2B5EF4-FFF2-40B4-BE49-F238E27FC236}">
                <a16:creationId xmlns:a16="http://schemas.microsoft.com/office/drawing/2014/main" id="{5AB5B4F8-8250-2747-8E2C-78140FA345E2}"/>
              </a:ext>
            </a:extLst>
          </p:cNvPr>
          <p:cNvSpPr txBox="1">
            <a:spLocks noChangeAspect="1"/>
          </p:cNvSpPr>
          <p:nvPr/>
        </p:nvSpPr>
        <p:spPr>
          <a:xfrm rot="10800000">
            <a:off x="-22" y="-2"/>
            <a:ext cx="9836748"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A70F6770-C91C-5DDF-FBE8-D8FEDCE34A8D}"/>
              </a:ext>
            </a:extLst>
          </p:cNvPr>
          <p:cNvSpPr>
            <a:spLocks noGrp="1"/>
          </p:cNvSpPr>
          <p:nvPr>
            <p:ph type="body" sz="quarter" idx="10"/>
          </p:nvPr>
        </p:nvSpPr>
        <p:spPr>
          <a:xfrm>
            <a:off x="505459" y="400350"/>
            <a:ext cx="11445536" cy="809877"/>
          </a:xfrm>
        </p:spPr>
        <p:txBody>
          <a:bodyPr wrap="square" lIns="0" tIns="0" rIns="0" bIns="0">
            <a:noAutofit/>
          </a:bodyPr>
          <a:lstStyle/>
          <a:p>
            <a:r>
              <a:rPr lang="it-IT" dirty="0"/>
              <a:t>Terapie farmacologiche per l’obesità (</a:t>
            </a:r>
            <a:r>
              <a:rPr lang="it-IT" dirty="0">
                <a:solidFill>
                  <a:srgbClr val="4590C4"/>
                </a:solidFill>
                <a:latin typeface="+mj-lt"/>
                <a:cs typeface="Apis For Office" panose="020B0504010101010104" pitchFamily="34" charset="0"/>
              </a:rPr>
              <a:t>OMM</a:t>
            </a:r>
            <a:r>
              <a:rPr lang="it-IT" dirty="0"/>
              <a:t>)</a:t>
            </a:r>
          </a:p>
          <a:p>
            <a:r>
              <a:rPr lang="it-IT" dirty="0"/>
              <a:t>e chirurgia metabolica e bariatrica (</a:t>
            </a:r>
            <a:r>
              <a:rPr lang="it-IT" dirty="0">
                <a:solidFill>
                  <a:srgbClr val="4590C4"/>
                </a:solidFill>
                <a:latin typeface="+mj-lt"/>
                <a:cs typeface="Apis For Office" panose="020B0504010101010104" pitchFamily="34" charset="0"/>
              </a:rPr>
              <a:t>MBS</a:t>
            </a:r>
            <a:r>
              <a:rPr lang="it-IT" dirty="0"/>
              <a:t>)</a:t>
            </a:r>
          </a:p>
        </p:txBody>
      </p:sp>
      <p:cxnSp>
        <p:nvCxnSpPr>
          <p:cNvPr id="12" name="Straight Connector 201">
            <a:extLst>
              <a:ext uri="{FF2B5EF4-FFF2-40B4-BE49-F238E27FC236}">
                <a16:creationId xmlns:a16="http://schemas.microsoft.com/office/drawing/2014/main" id="{47B87461-4554-C1EF-0B9C-06186E4C6529}"/>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6" name="Rettangolo con angoli arrotondati sullo stesso lato 5">
            <a:extLst>
              <a:ext uri="{FF2B5EF4-FFF2-40B4-BE49-F238E27FC236}">
                <a16:creationId xmlns:a16="http://schemas.microsoft.com/office/drawing/2014/main" id="{270364AC-1A96-A60A-6BF5-22CCA36E5924}"/>
              </a:ext>
            </a:extLst>
          </p:cNvPr>
          <p:cNvSpPr/>
          <p:nvPr/>
        </p:nvSpPr>
        <p:spPr bwMode="auto">
          <a:xfrm rot="5400000">
            <a:off x="3841766" y="-2000109"/>
            <a:ext cx="4018211" cy="11701787"/>
          </a:xfrm>
          <a:prstGeom prst="round2SameRect">
            <a:avLst>
              <a:gd name="adj1" fmla="val 12180"/>
              <a:gd name="adj2" fmla="val 0"/>
            </a:avLst>
          </a:prstGeom>
          <a:gradFill flip="none" rotWithShape="1">
            <a:gsLst>
              <a:gs pos="96000">
                <a:srgbClr val="4590C4">
                  <a:alpha val="0"/>
                </a:srgbClr>
              </a:gs>
              <a:gs pos="74000">
                <a:srgbClr val="4590C4">
                  <a:alpha val="14000"/>
                </a:srgbClr>
              </a:gs>
              <a:gs pos="25000">
                <a:srgbClr val="4590C4">
                  <a:alpha val="35000"/>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7" name="TextBox 10">
            <a:extLst>
              <a:ext uri="{FF2B5EF4-FFF2-40B4-BE49-F238E27FC236}">
                <a16:creationId xmlns:a16="http://schemas.microsoft.com/office/drawing/2014/main" id="{74C71DB8-172F-C67E-4887-6432BAA59BD2}"/>
              </a:ext>
            </a:extLst>
          </p:cNvPr>
          <p:cNvSpPr txBox="1"/>
          <p:nvPr/>
        </p:nvSpPr>
        <p:spPr>
          <a:xfrm>
            <a:off x="6273097" y="2584577"/>
            <a:ext cx="5428673" cy="2788794"/>
          </a:xfrm>
          <a:prstGeom prst="rect">
            <a:avLst/>
          </a:prstGeom>
          <a:noFill/>
        </p:spPr>
        <p:txBody>
          <a:bodyPr wrap="square" lIns="0" tIns="0" rIns="0" bIns="0">
            <a:noAutofit/>
          </a:bodyPr>
          <a:lstStyle/>
          <a:p>
            <a:pPr marL="285750" indent="-285750">
              <a:lnSpc>
                <a:spcPts val="1842"/>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Non invasività </a:t>
            </a:r>
          </a:p>
          <a:p>
            <a:pPr marL="285750" indent="-285750">
              <a:lnSpc>
                <a:spcPts val="1842"/>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Reversibilità</a:t>
            </a:r>
          </a:p>
          <a:p>
            <a:pPr marL="285750" indent="-285750">
              <a:lnSpc>
                <a:spcPct val="100000"/>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Titolazione graduale della dose</a:t>
            </a:r>
          </a:p>
          <a:p>
            <a:pPr marL="285750" indent="-285750">
              <a:lnSpc>
                <a:spcPct val="100000"/>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Personalizzazione e versatilità</a:t>
            </a:r>
          </a:p>
          <a:p>
            <a:pPr marL="285750" indent="-285750">
              <a:lnSpc>
                <a:spcPts val="1842"/>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Minore rischio di carenze nutrizionali</a:t>
            </a:r>
          </a:p>
          <a:p>
            <a:pPr marL="285750" indent="-285750">
              <a:lnSpc>
                <a:spcPts val="1842"/>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Eleggibilità più ampia</a:t>
            </a:r>
          </a:p>
          <a:p>
            <a:pPr marL="285750" indent="-285750">
              <a:lnSpc>
                <a:spcPts val="1842"/>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Elevata efficacia</a:t>
            </a:r>
          </a:p>
          <a:p>
            <a:pPr marL="285750" indent="-285750">
              <a:lnSpc>
                <a:spcPts val="1842"/>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Benefici cardiometabolici oltre il calo ponderale</a:t>
            </a:r>
          </a:p>
          <a:p>
            <a:pPr marL="285750" indent="-285750">
              <a:lnSpc>
                <a:spcPts val="1842"/>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Beneficio aggiuntivo sulle dipendenze</a:t>
            </a:r>
          </a:p>
          <a:p>
            <a:pPr marL="285750" indent="-285750">
              <a:lnSpc>
                <a:spcPts val="1842"/>
              </a:lnSpc>
              <a:spcAft>
                <a:spcPts val="291"/>
              </a:spcAft>
              <a:buClr>
                <a:srgbClr val="4590C4"/>
              </a:buClr>
              <a:buSzPct val="100000"/>
              <a:buFont typeface="Wingdings" pitchFamily="2" charset="2"/>
              <a:buChar char="ü"/>
              <a:tabLst>
                <a:tab pos="221651" algn="l"/>
              </a:tabLst>
              <a:defRPr/>
            </a:pPr>
            <a:r>
              <a:rPr lang="it-IT" sz="1600" b="1" kern="0" dirty="0">
                <a:solidFill>
                  <a:srgbClr val="001965"/>
                </a:solidFill>
                <a:ea typeface="Apis For Office" panose="020B0504010101010104" pitchFamily="34" charset="0"/>
                <a:cs typeface="Apis For Office" panose="020B0504010101010104" pitchFamily="34" charset="0"/>
              </a:rPr>
              <a:t>Scelta prioritaria per i pazienti</a:t>
            </a:r>
          </a:p>
        </p:txBody>
      </p:sp>
      <p:sp>
        <p:nvSpPr>
          <p:cNvPr id="8" name="Titolo 1">
            <a:extLst>
              <a:ext uri="{FF2B5EF4-FFF2-40B4-BE49-F238E27FC236}">
                <a16:creationId xmlns:a16="http://schemas.microsoft.com/office/drawing/2014/main" id="{0B41BE22-F766-6798-3B97-E4BA1E9F464A}"/>
              </a:ext>
            </a:extLst>
          </p:cNvPr>
          <p:cNvSpPr txBox="1">
            <a:spLocks/>
          </p:cNvSpPr>
          <p:nvPr/>
        </p:nvSpPr>
        <p:spPr>
          <a:xfrm>
            <a:off x="505459" y="2877415"/>
            <a:ext cx="5413445" cy="2203117"/>
          </a:xfrm>
          <a:prstGeom prst="rect">
            <a:avLst/>
          </a:prstGeom>
        </p:spPr>
        <p:txBody>
          <a:bodyPr anchor="ctr"/>
          <a:lstStyle>
            <a:lvl1pPr algn="l" defTabSz="1343978" rtl="0" eaLnBrk="1" latinLnBrk="0" hangingPunct="1">
              <a:lnSpc>
                <a:spcPct val="100000"/>
              </a:lnSpc>
              <a:spcBef>
                <a:spcPct val="0"/>
              </a:spcBef>
              <a:buNone/>
              <a:defRPr lang="en-GB" sz="2933" b="1" kern="1200" dirty="0">
                <a:solidFill>
                  <a:srgbClr val="137E96"/>
                </a:solidFill>
                <a:latin typeface="+mj-lt"/>
                <a:ea typeface="+mj-ea"/>
                <a:cs typeface="Poppins" panose="00000500000000000000" pitchFamily="2" charset="0"/>
              </a:defRPr>
            </a:lvl1pPr>
          </a:lstStyle>
          <a:p>
            <a:pPr>
              <a:lnSpc>
                <a:spcPct val="100000"/>
              </a:lnSpc>
            </a:pPr>
            <a:r>
              <a:rPr lang="it-IT" sz="4000" dirty="0">
                <a:solidFill>
                  <a:schemeClr val="accent1"/>
                </a:solidFill>
                <a:latin typeface="+mn-lt"/>
                <a:ea typeface="Apis For Office" panose="020B0504010101010104" pitchFamily="34" charset="0"/>
                <a:cs typeface="Apis For Office" panose="020B0504010101010104" pitchFamily="34" charset="0"/>
              </a:rPr>
              <a:t>Dalla </a:t>
            </a:r>
            <a:r>
              <a:rPr lang="it-IT" sz="4000" dirty="0">
                <a:solidFill>
                  <a:srgbClr val="4590C4"/>
                </a:solidFill>
                <a:latin typeface="+mn-lt"/>
                <a:ea typeface="Apis For Office" panose="020B0504010101010104" pitchFamily="34" charset="0"/>
                <a:cs typeface="Apis For Office" panose="020B0504010101010104" pitchFamily="34" charset="0"/>
              </a:rPr>
              <a:t>MBS</a:t>
            </a:r>
            <a:r>
              <a:rPr lang="it-IT" sz="4000" dirty="0">
                <a:solidFill>
                  <a:schemeClr val="accent1"/>
                </a:solidFill>
                <a:latin typeface="+mn-lt"/>
                <a:ea typeface="Apis For Office" panose="020B0504010101010104" pitchFamily="34" charset="0"/>
                <a:cs typeface="Apis For Office" panose="020B0504010101010104" pitchFamily="34" charset="0"/>
              </a:rPr>
              <a:t> alle </a:t>
            </a:r>
            <a:r>
              <a:rPr lang="it-IT" sz="4000" dirty="0">
                <a:solidFill>
                  <a:srgbClr val="4590C4"/>
                </a:solidFill>
                <a:latin typeface="+mn-lt"/>
                <a:ea typeface="Apis For Office" panose="020B0504010101010104" pitchFamily="34" charset="0"/>
                <a:cs typeface="Apis For Office" panose="020B0504010101010104" pitchFamily="34" charset="0"/>
              </a:rPr>
              <a:t>OMM</a:t>
            </a:r>
            <a:r>
              <a:rPr lang="it-IT" sz="4000" dirty="0">
                <a:solidFill>
                  <a:schemeClr val="accent1"/>
                </a:solidFill>
                <a:latin typeface="+mn-lt"/>
                <a:ea typeface="Apis For Office" panose="020B0504010101010104" pitchFamily="34" charset="0"/>
                <a:cs typeface="Apis For Office" panose="020B0504010101010104" pitchFamily="34" charset="0"/>
              </a:rPr>
              <a:t>: perché il paradigma sta cambiando</a:t>
            </a:r>
          </a:p>
        </p:txBody>
      </p:sp>
      <p:sp>
        <p:nvSpPr>
          <p:cNvPr id="2" name="Segnaposto testo 5">
            <a:extLst>
              <a:ext uri="{FF2B5EF4-FFF2-40B4-BE49-F238E27FC236}">
                <a16:creationId xmlns:a16="http://schemas.microsoft.com/office/drawing/2014/main" id="{2E7FCEAB-E958-F114-9A31-C17344C3DC27}"/>
              </a:ext>
            </a:extLst>
          </p:cNvPr>
          <p:cNvSpPr>
            <a:spLocks noGrp="1"/>
          </p:cNvSpPr>
          <p:nvPr>
            <p:ph type="body" sz="quarter" idx="11"/>
          </p:nvPr>
        </p:nvSpPr>
        <p:spPr>
          <a:xfrm>
            <a:off x="507023" y="6084276"/>
            <a:ext cx="11438792" cy="510849"/>
          </a:xfrm>
        </p:spPr>
        <p:txBody>
          <a:bodyPr/>
          <a:lstStyle/>
          <a:p>
            <a:r>
              <a:rPr lang="it-IT" dirty="0">
                <a:solidFill>
                  <a:srgbClr val="FFFFFF">
                    <a:lumMod val="50000"/>
                  </a:srgbClr>
                </a:solidFill>
                <a:cs typeface="Apis For Office" panose="020B0504010101010104" pitchFamily="34" charset="0"/>
              </a:rPr>
              <a:t>OMM,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Management </a:t>
            </a:r>
            <a:r>
              <a:rPr lang="it-IT" dirty="0" err="1">
                <a:solidFill>
                  <a:srgbClr val="FFFFFF">
                    <a:lumMod val="50000"/>
                  </a:srgbClr>
                </a:solidFill>
                <a:cs typeface="Apis For Office" panose="020B0504010101010104" pitchFamily="34" charset="0"/>
              </a:rPr>
              <a:t>Medications</a:t>
            </a:r>
            <a:r>
              <a:rPr lang="it-IT" dirty="0">
                <a:solidFill>
                  <a:srgbClr val="FFFFFF">
                    <a:lumMod val="50000"/>
                  </a:srgbClr>
                </a:solidFill>
                <a:cs typeface="Apis For Office" panose="020B0504010101010104" pitchFamily="34" charset="0"/>
              </a:rPr>
              <a:t>; </a:t>
            </a:r>
            <a:br>
              <a:rPr lang="it-IT" dirty="0">
                <a:solidFill>
                  <a:srgbClr val="FFFFFF">
                    <a:lumMod val="50000"/>
                  </a:srgbClr>
                </a:solidFill>
                <a:cs typeface="Apis For Office" panose="020B0504010101010104" pitchFamily="34" charset="0"/>
              </a:rPr>
            </a:br>
            <a:r>
              <a:rPr lang="it-IT" dirty="0">
                <a:solidFill>
                  <a:srgbClr val="FFFFFF">
                    <a:lumMod val="50000"/>
                  </a:srgbClr>
                </a:solidFill>
                <a:cs typeface="Apis For Office" panose="020B0504010101010104" pitchFamily="34" charset="0"/>
              </a:rPr>
              <a:t>MBS,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and </a:t>
            </a:r>
            <a:r>
              <a:rPr lang="it-IT" dirty="0" err="1">
                <a:solidFill>
                  <a:srgbClr val="FFFFFF">
                    <a:lumMod val="50000"/>
                  </a:srgbClr>
                </a:solidFill>
                <a:cs typeface="Apis For Office" panose="020B0504010101010104" pitchFamily="34" charset="0"/>
              </a:rPr>
              <a:t>Bariatric</a:t>
            </a:r>
            <a:r>
              <a:rPr lang="it-IT" dirty="0">
                <a:solidFill>
                  <a:srgbClr val="FFFFFF">
                    <a:lumMod val="50000"/>
                  </a:srgbClr>
                </a:solidFill>
                <a:cs typeface="Apis For Office" panose="020B0504010101010104" pitchFamily="34" charset="0"/>
              </a:rPr>
              <a:t> Surgery </a:t>
            </a:r>
          </a:p>
        </p:txBody>
      </p:sp>
    </p:spTree>
    <p:extLst>
      <p:ext uri="{BB962C8B-B14F-4D97-AF65-F5344CB8AC3E}">
        <p14:creationId xmlns:p14="http://schemas.microsoft.com/office/powerpoint/2010/main" val="38584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74D96-D311-458F-A623-234FB02101F8}"/>
            </a:ext>
          </a:extLst>
        </p:cNvPr>
        <p:cNvGrpSpPr/>
        <p:nvPr/>
      </p:nvGrpSpPr>
      <p:grpSpPr>
        <a:xfrm>
          <a:off x="0" y="0"/>
          <a:ext cx="0" cy="0"/>
          <a:chOff x="0" y="0"/>
          <a:chExt cx="0" cy="0"/>
        </a:xfrm>
      </p:grpSpPr>
      <p:sp>
        <p:nvSpPr>
          <p:cNvPr id="20" name="Rettangolo con angoli arrotondati sullo stesso lato 19">
            <a:extLst>
              <a:ext uri="{FF2B5EF4-FFF2-40B4-BE49-F238E27FC236}">
                <a16:creationId xmlns:a16="http://schemas.microsoft.com/office/drawing/2014/main" id="{D6CBCDE8-CE62-7621-DCEB-5AB22687341D}"/>
              </a:ext>
            </a:extLst>
          </p:cNvPr>
          <p:cNvSpPr/>
          <p:nvPr/>
        </p:nvSpPr>
        <p:spPr bwMode="auto">
          <a:xfrm rot="10800000">
            <a:off x="240997" y="1716339"/>
            <a:ext cx="11709997" cy="4273362"/>
          </a:xfrm>
          <a:prstGeom prst="round2SameRect">
            <a:avLst>
              <a:gd name="adj1" fmla="val 15366"/>
              <a:gd name="adj2" fmla="val 0"/>
            </a:avLst>
          </a:prstGeom>
          <a:gradFill flip="none" rotWithShape="1">
            <a:gsLst>
              <a:gs pos="96000">
                <a:srgbClr val="4590C4">
                  <a:alpha val="0"/>
                </a:srgbClr>
              </a:gs>
              <a:gs pos="74000">
                <a:srgbClr val="4590C4">
                  <a:alpha val="14000"/>
                </a:srgbClr>
              </a:gs>
              <a:gs pos="25000">
                <a:srgbClr val="4590C4">
                  <a:alpha val="16000"/>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21" name="Rettangolo con angoli arrotondati 20">
            <a:extLst>
              <a:ext uri="{FF2B5EF4-FFF2-40B4-BE49-F238E27FC236}">
                <a16:creationId xmlns:a16="http://schemas.microsoft.com/office/drawing/2014/main" id="{6144C3D6-D6F5-BBA8-2449-9C5E31DE37FE}"/>
              </a:ext>
            </a:extLst>
          </p:cNvPr>
          <p:cNvSpPr/>
          <p:nvPr/>
        </p:nvSpPr>
        <p:spPr>
          <a:xfrm>
            <a:off x="1401094" y="5526119"/>
            <a:ext cx="9389801" cy="992978"/>
          </a:xfrm>
          <a:prstGeom prst="roundRect">
            <a:avLst>
              <a:gd name="adj"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lnSpc>
                <a:spcPts val="2960"/>
              </a:lnSpc>
            </a:pPr>
            <a:r>
              <a:rPr lang="it-IT" sz="2400" b="1" spc="-5" dirty="0">
                <a:solidFill>
                  <a:schemeClr val="bg1"/>
                </a:solidFill>
                <a:ea typeface="Apis For Office" panose="020B0504010101010104" pitchFamily="34" charset="0"/>
                <a:cs typeface="Apis For Office" panose="020B0504010101010104" pitchFamily="34" charset="0"/>
              </a:rPr>
              <a:t>Non è una competizione:</a:t>
            </a:r>
          </a:p>
          <a:p>
            <a:pPr algn="ctr">
              <a:lnSpc>
                <a:spcPts val="2960"/>
              </a:lnSpc>
            </a:pPr>
            <a:r>
              <a:rPr lang="it-IT" sz="3200" b="1" spc="-5" dirty="0">
                <a:solidFill>
                  <a:schemeClr val="bg1"/>
                </a:solidFill>
                <a:ea typeface="Apis For Office" panose="020B0504010101010104" pitchFamily="34" charset="0"/>
                <a:cs typeface="Apis For Office" panose="020B0504010101010104" pitchFamily="34" charset="0"/>
              </a:rPr>
              <a:t>prioritizzazione e combinazione</a:t>
            </a:r>
            <a:endParaRPr lang="it-IT" sz="3200" b="1" dirty="0">
              <a:solidFill>
                <a:schemeClr val="bg1"/>
              </a:solidFill>
              <a:ea typeface="Apis For Office" panose="020B0504010101010104" pitchFamily="34" charset="0"/>
              <a:cs typeface="Apis For Office" panose="020B0504010101010104" pitchFamily="34" charset="0"/>
            </a:endParaRPr>
          </a:p>
        </p:txBody>
      </p:sp>
      <p:cxnSp>
        <p:nvCxnSpPr>
          <p:cNvPr id="12" name="Straight Connector 201">
            <a:extLst>
              <a:ext uri="{FF2B5EF4-FFF2-40B4-BE49-F238E27FC236}">
                <a16:creationId xmlns:a16="http://schemas.microsoft.com/office/drawing/2014/main" id="{2EF45846-6C37-B7B9-0114-F6320103E0A5}"/>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2B245BC3-B1C5-2318-0A75-8EBCF99DED9F}"/>
              </a:ext>
            </a:extLst>
          </p:cNvPr>
          <p:cNvSpPr txBox="1">
            <a:spLocks/>
          </p:cNvSpPr>
          <p:nvPr/>
        </p:nvSpPr>
        <p:spPr>
          <a:xfrm>
            <a:off x="505459" y="4473313"/>
            <a:ext cx="5476829" cy="755951"/>
          </a:xfrm>
          <a:prstGeom prst="rect">
            <a:avLst/>
          </a:prstGeom>
        </p:spPr>
        <p:txBody>
          <a:bodyPr anchor="t"/>
          <a:lstStyle>
            <a:lvl1pPr algn="l" defTabSz="1343978" rtl="0" eaLnBrk="1" latinLnBrk="0" hangingPunct="1">
              <a:lnSpc>
                <a:spcPct val="100000"/>
              </a:lnSpc>
              <a:spcBef>
                <a:spcPct val="0"/>
              </a:spcBef>
              <a:buNone/>
              <a:defRPr lang="en-GB" sz="2933" b="1" kern="1200" dirty="0">
                <a:solidFill>
                  <a:srgbClr val="137E96"/>
                </a:solidFill>
                <a:latin typeface="+mj-lt"/>
                <a:ea typeface="+mj-ea"/>
                <a:cs typeface="Poppins" panose="00000500000000000000" pitchFamily="2" charset="0"/>
              </a:defRPr>
            </a:lvl1pPr>
          </a:lstStyle>
          <a:p>
            <a:pPr marR="2463" defTabSz="443301">
              <a:spcBef>
                <a:spcPts val="145"/>
              </a:spcBef>
              <a:spcAft>
                <a:spcPts val="291"/>
              </a:spcAft>
              <a:defRPr/>
            </a:pPr>
            <a:r>
              <a:rPr lang="it-IT" sz="2000" b="0" dirty="0">
                <a:solidFill>
                  <a:schemeClr val="accent1"/>
                </a:solidFill>
                <a:ea typeface="Apis For Office" panose="020B0504010101010104" pitchFamily="34" charset="0"/>
                <a:cs typeface="Apis For Office" panose="020B0504010101010104" pitchFamily="34" charset="0"/>
              </a:rPr>
              <a:t>La </a:t>
            </a:r>
            <a:r>
              <a:rPr lang="it-IT" sz="2000" dirty="0">
                <a:solidFill>
                  <a:srgbClr val="4590C4"/>
                </a:solidFill>
                <a:ea typeface="Apis For Office" panose="020B0504010101010104" pitchFamily="34" charset="0"/>
                <a:cs typeface="Apis For Office" panose="020B0504010101010104" pitchFamily="34" charset="0"/>
              </a:rPr>
              <a:t>MBS resta un approccio chiave</a:t>
            </a:r>
            <a:r>
              <a:rPr lang="it-IT" sz="2000" b="0" dirty="0">
                <a:solidFill>
                  <a:schemeClr val="accent1"/>
                </a:solidFill>
                <a:ea typeface="Apis For Office" panose="020B0504010101010104" pitchFamily="34" charset="0"/>
                <a:cs typeface="Apis For Office" panose="020B0504010101010104" pitchFamily="34" charset="0"/>
              </a:rPr>
              <a:t> nella gestione cronica del peso</a:t>
            </a:r>
            <a:endParaRPr lang="en-US" sz="2000" b="0" dirty="0">
              <a:solidFill>
                <a:schemeClr val="accent1"/>
              </a:solidFill>
              <a:ea typeface="Apis For Office" panose="020B0504010101010104" pitchFamily="34" charset="0"/>
              <a:cs typeface="Apis For Office" panose="020B0504010101010104" pitchFamily="34" charset="0"/>
            </a:endParaRPr>
          </a:p>
        </p:txBody>
      </p:sp>
      <p:sp>
        <p:nvSpPr>
          <p:cNvPr id="5" name="TextBox 10">
            <a:extLst>
              <a:ext uri="{FF2B5EF4-FFF2-40B4-BE49-F238E27FC236}">
                <a16:creationId xmlns:a16="http://schemas.microsoft.com/office/drawing/2014/main" id="{9248DE11-873E-3FFC-CAA1-67CF123439DA}"/>
              </a:ext>
            </a:extLst>
          </p:cNvPr>
          <p:cNvSpPr txBox="1">
            <a:spLocks noChangeAspect="1"/>
          </p:cNvSpPr>
          <p:nvPr/>
        </p:nvSpPr>
        <p:spPr>
          <a:xfrm rot="10800000">
            <a:off x="-22" y="-2"/>
            <a:ext cx="9836748"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7" name="Segnaposto testo 17">
            <a:extLst>
              <a:ext uri="{FF2B5EF4-FFF2-40B4-BE49-F238E27FC236}">
                <a16:creationId xmlns:a16="http://schemas.microsoft.com/office/drawing/2014/main" id="{AB65D42A-C9FB-76EA-7E8C-6BA356044808}"/>
              </a:ext>
            </a:extLst>
          </p:cNvPr>
          <p:cNvSpPr>
            <a:spLocks noGrp="1"/>
          </p:cNvSpPr>
          <p:nvPr>
            <p:ph type="body" sz="quarter" idx="10"/>
          </p:nvPr>
        </p:nvSpPr>
        <p:spPr>
          <a:xfrm>
            <a:off x="505459" y="400350"/>
            <a:ext cx="11445536" cy="809877"/>
          </a:xfrm>
        </p:spPr>
        <p:txBody>
          <a:bodyPr wrap="square" lIns="0" tIns="0" rIns="0" bIns="0">
            <a:noAutofit/>
          </a:bodyPr>
          <a:lstStyle/>
          <a:p>
            <a:r>
              <a:rPr lang="it-IT" dirty="0"/>
              <a:t>Terapie farmacologiche per l’obesità (</a:t>
            </a:r>
            <a:r>
              <a:rPr lang="it-IT" dirty="0">
                <a:solidFill>
                  <a:srgbClr val="4590C4"/>
                </a:solidFill>
                <a:latin typeface="+mj-lt"/>
                <a:cs typeface="Apis For Office" panose="020B0504010101010104" pitchFamily="34" charset="0"/>
              </a:rPr>
              <a:t>OMM</a:t>
            </a:r>
            <a:r>
              <a:rPr lang="it-IT" dirty="0"/>
              <a:t>)</a:t>
            </a:r>
          </a:p>
          <a:p>
            <a:r>
              <a:rPr lang="it-IT" dirty="0"/>
              <a:t>e chirurgia metabolica e bariatrica (</a:t>
            </a:r>
            <a:r>
              <a:rPr lang="it-IT" dirty="0">
                <a:solidFill>
                  <a:srgbClr val="4590C4"/>
                </a:solidFill>
                <a:latin typeface="+mj-lt"/>
                <a:cs typeface="Apis For Office" panose="020B0504010101010104" pitchFamily="34" charset="0"/>
              </a:rPr>
              <a:t>MBS</a:t>
            </a:r>
            <a:r>
              <a:rPr lang="it-IT" dirty="0"/>
              <a:t>)</a:t>
            </a:r>
          </a:p>
        </p:txBody>
      </p:sp>
      <p:sp>
        <p:nvSpPr>
          <p:cNvPr id="8" name="Titolo 1">
            <a:extLst>
              <a:ext uri="{FF2B5EF4-FFF2-40B4-BE49-F238E27FC236}">
                <a16:creationId xmlns:a16="http://schemas.microsoft.com/office/drawing/2014/main" id="{5192CCE9-C388-7C4B-1356-9A7025671D03}"/>
              </a:ext>
            </a:extLst>
          </p:cNvPr>
          <p:cNvSpPr txBox="1">
            <a:spLocks/>
          </p:cNvSpPr>
          <p:nvPr/>
        </p:nvSpPr>
        <p:spPr>
          <a:xfrm>
            <a:off x="505459" y="2297097"/>
            <a:ext cx="5413445" cy="2203117"/>
          </a:xfrm>
          <a:prstGeom prst="rect">
            <a:avLst/>
          </a:prstGeom>
        </p:spPr>
        <p:txBody>
          <a:bodyPr anchor="ctr"/>
          <a:lstStyle>
            <a:lvl1pPr algn="l" defTabSz="1343978" rtl="0" eaLnBrk="1" latinLnBrk="0" hangingPunct="1">
              <a:lnSpc>
                <a:spcPct val="100000"/>
              </a:lnSpc>
              <a:spcBef>
                <a:spcPct val="0"/>
              </a:spcBef>
              <a:buNone/>
              <a:defRPr lang="en-GB" sz="2933" b="1" kern="1200" dirty="0">
                <a:solidFill>
                  <a:srgbClr val="137E96"/>
                </a:solidFill>
                <a:latin typeface="+mj-lt"/>
                <a:ea typeface="+mj-ea"/>
                <a:cs typeface="Poppins" panose="00000500000000000000" pitchFamily="2" charset="0"/>
              </a:defRPr>
            </a:lvl1pPr>
          </a:lstStyle>
          <a:p>
            <a:pPr>
              <a:lnSpc>
                <a:spcPct val="100000"/>
              </a:lnSpc>
            </a:pPr>
            <a:r>
              <a:rPr lang="it-IT" sz="4000" dirty="0">
                <a:solidFill>
                  <a:schemeClr val="accent1"/>
                </a:solidFill>
                <a:latin typeface="+mn-lt"/>
                <a:ea typeface="Apis For Office" panose="020B0504010101010104" pitchFamily="34" charset="0"/>
                <a:cs typeface="Apis For Office" panose="020B0504010101010104" pitchFamily="34" charset="0"/>
              </a:rPr>
              <a:t>Dalla </a:t>
            </a:r>
            <a:r>
              <a:rPr lang="it-IT" sz="4000" dirty="0">
                <a:solidFill>
                  <a:srgbClr val="4590C4"/>
                </a:solidFill>
                <a:latin typeface="+mn-lt"/>
                <a:ea typeface="Apis For Office" panose="020B0504010101010104" pitchFamily="34" charset="0"/>
                <a:cs typeface="Apis For Office" panose="020B0504010101010104" pitchFamily="34" charset="0"/>
              </a:rPr>
              <a:t>MBS</a:t>
            </a:r>
            <a:r>
              <a:rPr lang="it-IT" sz="4000" dirty="0">
                <a:solidFill>
                  <a:schemeClr val="accent1"/>
                </a:solidFill>
                <a:latin typeface="+mn-lt"/>
                <a:ea typeface="Apis For Office" panose="020B0504010101010104" pitchFamily="34" charset="0"/>
                <a:cs typeface="Apis For Office" panose="020B0504010101010104" pitchFamily="34" charset="0"/>
              </a:rPr>
              <a:t> alle </a:t>
            </a:r>
            <a:r>
              <a:rPr lang="it-IT" sz="4000" dirty="0">
                <a:solidFill>
                  <a:srgbClr val="4590C4"/>
                </a:solidFill>
                <a:latin typeface="+mn-lt"/>
                <a:ea typeface="Apis For Office" panose="020B0504010101010104" pitchFamily="34" charset="0"/>
                <a:cs typeface="Apis For Office" panose="020B0504010101010104" pitchFamily="34" charset="0"/>
              </a:rPr>
              <a:t>OMM</a:t>
            </a:r>
            <a:r>
              <a:rPr lang="it-IT" sz="4000" dirty="0">
                <a:solidFill>
                  <a:schemeClr val="accent1"/>
                </a:solidFill>
                <a:latin typeface="+mn-lt"/>
                <a:ea typeface="Apis For Office" panose="020B0504010101010104" pitchFamily="34" charset="0"/>
                <a:cs typeface="Apis For Office" panose="020B0504010101010104" pitchFamily="34" charset="0"/>
              </a:rPr>
              <a:t>: perché il paradigma sta cambiando</a:t>
            </a:r>
          </a:p>
        </p:txBody>
      </p:sp>
      <p:grpSp>
        <p:nvGrpSpPr>
          <p:cNvPr id="23" name="Gruppo 22">
            <a:extLst>
              <a:ext uri="{FF2B5EF4-FFF2-40B4-BE49-F238E27FC236}">
                <a16:creationId xmlns:a16="http://schemas.microsoft.com/office/drawing/2014/main" id="{40B08CFB-D74D-F959-2F5B-2104A8044263}"/>
              </a:ext>
            </a:extLst>
          </p:cNvPr>
          <p:cNvGrpSpPr/>
          <p:nvPr/>
        </p:nvGrpSpPr>
        <p:grpSpPr>
          <a:xfrm>
            <a:off x="5728502" y="2384687"/>
            <a:ext cx="6712880" cy="2879380"/>
            <a:chOff x="5479120" y="2060567"/>
            <a:chExt cx="6712880" cy="2879380"/>
          </a:xfrm>
        </p:grpSpPr>
        <p:sp>
          <p:nvSpPr>
            <p:cNvPr id="6" name="Rettangolo con angoli arrotondati sullo stesso lato 5">
              <a:extLst>
                <a:ext uri="{FF2B5EF4-FFF2-40B4-BE49-F238E27FC236}">
                  <a16:creationId xmlns:a16="http://schemas.microsoft.com/office/drawing/2014/main" id="{AE755FD1-5998-A694-659B-2A009CC7BC46}"/>
                </a:ext>
              </a:extLst>
            </p:cNvPr>
            <p:cNvSpPr/>
            <p:nvPr/>
          </p:nvSpPr>
          <p:spPr bwMode="auto">
            <a:xfrm rot="5400000">
              <a:off x="8258827" y="-719140"/>
              <a:ext cx="648000" cy="6207414"/>
            </a:xfrm>
            <a:prstGeom prst="round2SameRect">
              <a:avLst>
                <a:gd name="adj1" fmla="val 24163"/>
                <a:gd name="adj2" fmla="val 0"/>
              </a:avLst>
            </a:prstGeom>
            <a:gradFill flip="none" rotWithShape="1">
              <a:gsLst>
                <a:gs pos="96000">
                  <a:srgbClr val="4590C4">
                    <a:alpha val="0"/>
                  </a:srgbClr>
                </a:gs>
                <a:gs pos="74000">
                  <a:srgbClr val="4590C4">
                    <a:alpha val="14000"/>
                  </a:srgbClr>
                </a:gs>
                <a:gs pos="25000">
                  <a:srgbClr val="4590C4">
                    <a:alpha val="35000"/>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16" name="Rettangolo con angoli arrotondati sullo stesso lato 15">
              <a:extLst>
                <a:ext uri="{FF2B5EF4-FFF2-40B4-BE49-F238E27FC236}">
                  <a16:creationId xmlns:a16="http://schemas.microsoft.com/office/drawing/2014/main" id="{750C4759-40E5-8A37-20AA-CA7E9D74B962}"/>
                </a:ext>
              </a:extLst>
            </p:cNvPr>
            <p:cNvSpPr/>
            <p:nvPr/>
          </p:nvSpPr>
          <p:spPr bwMode="auto">
            <a:xfrm rot="5400000">
              <a:off x="8258827" y="24287"/>
              <a:ext cx="648000" cy="6207414"/>
            </a:xfrm>
            <a:prstGeom prst="round2SameRect">
              <a:avLst>
                <a:gd name="adj1" fmla="val 26150"/>
                <a:gd name="adj2" fmla="val 0"/>
              </a:avLst>
            </a:prstGeom>
            <a:gradFill flip="none" rotWithShape="1">
              <a:gsLst>
                <a:gs pos="96000">
                  <a:srgbClr val="4590C4">
                    <a:alpha val="0"/>
                  </a:srgbClr>
                </a:gs>
                <a:gs pos="74000">
                  <a:srgbClr val="4590C4">
                    <a:alpha val="14000"/>
                  </a:srgbClr>
                </a:gs>
                <a:gs pos="25000">
                  <a:srgbClr val="4590C4">
                    <a:alpha val="35000"/>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17" name="Rettangolo con angoli arrotondati sullo stesso lato 16">
              <a:extLst>
                <a:ext uri="{FF2B5EF4-FFF2-40B4-BE49-F238E27FC236}">
                  <a16:creationId xmlns:a16="http://schemas.microsoft.com/office/drawing/2014/main" id="{DFDC0975-032E-F8C1-F355-AC1961F09FC2}"/>
                </a:ext>
              </a:extLst>
            </p:cNvPr>
            <p:cNvSpPr/>
            <p:nvPr/>
          </p:nvSpPr>
          <p:spPr bwMode="auto">
            <a:xfrm rot="5400000">
              <a:off x="8258827" y="770034"/>
              <a:ext cx="648000" cy="6207414"/>
            </a:xfrm>
            <a:prstGeom prst="round2SameRect">
              <a:avLst>
                <a:gd name="adj1" fmla="val 28138"/>
                <a:gd name="adj2" fmla="val 0"/>
              </a:avLst>
            </a:prstGeom>
            <a:gradFill flip="none" rotWithShape="1">
              <a:gsLst>
                <a:gs pos="96000">
                  <a:srgbClr val="4590C4">
                    <a:alpha val="0"/>
                  </a:srgbClr>
                </a:gs>
                <a:gs pos="74000">
                  <a:srgbClr val="4590C4">
                    <a:alpha val="14000"/>
                  </a:srgbClr>
                </a:gs>
                <a:gs pos="25000">
                  <a:srgbClr val="4590C4">
                    <a:alpha val="35000"/>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19" name="Rettangolo con angoli arrotondati sullo stesso lato 18">
              <a:extLst>
                <a:ext uri="{FF2B5EF4-FFF2-40B4-BE49-F238E27FC236}">
                  <a16:creationId xmlns:a16="http://schemas.microsoft.com/office/drawing/2014/main" id="{BBE05776-C3BE-A8F4-0C92-DCC42C44A140}"/>
                </a:ext>
              </a:extLst>
            </p:cNvPr>
            <p:cNvSpPr/>
            <p:nvPr/>
          </p:nvSpPr>
          <p:spPr bwMode="auto">
            <a:xfrm rot="5400000">
              <a:off x="8258827" y="1512240"/>
              <a:ext cx="648000" cy="6207414"/>
            </a:xfrm>
            <a:prstGeom prst="round2SameRect">
              <a:avLst>
                <a:gd name="adj1" fmla="val 30125"/>
                <a:gd name="adj2" fmla="val 0"/>
              </a:avLst>
            </a:prstGeom>
            <a:gradFill flip="none" rotWithShape="1">
              <a:gsLst>
                <a:gs pos="96000">
                  <a:srgbClr val="4590C4">
                    <a:alpha val="0"/>
                  </a:srgbClr>
                </a:gs>
                <a:gs pos="74000">
                  <a:srgbClr val="4590C4">
                    <a:alpha val="14000"/>
                  </a:srgbClr>
                </a:gs>
                <a:gs pos="25000">
                  <a:srgbClr val="4590C4">
                    <a:alpha val="35000"/>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10" name="TextBox 10">
              <a:extLst>
                <a:ext uri="{FF2B5EF4-FFF2-40B4-BE49-F238E27FC236}">
                  <a16:creationId xmlns:a16="http://schemas.microsoft.com/office/drawing/2014/main" id="{77930B47-0C47-52CC-E0A8-E74E71329431}"/>
                </a:ext>
              </a:extLst>
            </p:cNvPr>
            <p:cNvSpPr txBox="1"/>
            <p:nvPr/>
          </p:nvSpPr>
          <p:spPr>
            <a:xfrm>
              <a:off x="6200198" y="2256697"/>
              <a:ext cx="5274878" cy="275951"/>
            </a:xfrm>
            <a:prstGeom prst="rect">
              <a:avLst/>
            </a:prstGeom>
            <a:noFill/>
          </p:spPr>
          <p:txBody>
            <a:bodyPr wrap="square" lIns="0" tIns="0" rIns="0" bIns="0">
              <a:noAutofit/>
            </a:bodyPr>
            <a:lstStyle/>
            <a:p>
              <a:pPr>
                <a:buClr>
                  <a:schemeClr val="bg1"/>
                </a:buClr>
                <a:buSzPct val="100000"/>
                <a:tabLst>
                  <a:tab pos="221651" algn="l"/>
                </a:tabLst>
                <a:defRPr/>
              </a:pPr>
              <a:r>
                <a:rPr lang="it-IT" sz="1600" kern="0">
                  <a:solidFill>
                    <a:srgbClr val="001965"/>
                  </a:solidFill>
                  <a:ea typeface="Apis For Office" panose="020B0504010101010104" pitchFamily="34" charset="0"/>
                  <a:cs typeface="Apis For Office" panose="020B0504010101010104" pitchFamily="34" charset="0"/>
                </a:rPr>
                <a:t>Un’efficacia </a:t>
              </a:r>
              <a:r>
                <a:rPr lang="it-IT" sz="1600" kern="0" dirty="0">
                  <a:solidFill>
                    <a:srgbClr val="001965"/>
                  </a:solidFill>
                  <a:ea typeface="Apis For Office" panose="020B0504010101010104" pitchFamily="34" charset="0"/>
                  <a:cs typeface="Apis For Office" panose="020B0504010101010104" pitchFamily="34" charset="0"/>
                </a:rPr>
                <a:t>su cui contare</a:t>
              </a:r>
            </a:p>
          </p:txBody>
        </p:sp>
        <p:sp>
          <p:nvSpPr>
            <p:cNvPr id="11" name="TextBox 10">
              <a:extLst>
                <a:ext uri="{FF2B5EF4-FFF2-40B4-BE49-F238E27FC236}">
                  <a16:creationId xmlns:a16="http://schemas.microsoft.com/office/drawing/2014/main" id="{0E4F3F7B-0C45-A1DF-F0DB-0A95B27BC9B9}"/>
                </a:ext>
              </a:extLst>
            </p:cNvPr>
            <p:cNvSpPr txBox="1"/>
            <p:nvPr/>
          </p:nvSpPr>
          <p:spPr>
            <a:xfrm>
              <a:off x="6200198" y="2901062"/>
              <a:ext cx="5274878" cy="551611"/>
            </a:xfrm>
            <a:prstGeom prst="rect">
              <a:avLst/>
            </a:prstGeom>
            <a:noFill/>
          </p:spPr>
          <p:txBody>
            <a:bodyPr wrap="square" lIns="0" tIns="0" rIns="0" bIns="0">
              <a:noAutofit/>
            </a:bodyPr>
            <a:lstStyle/>
            <a:p>
              <a:pPr>
                <a:buClr>
                  <a:schemeClr val="bg1"/>
                </a:buClr>
                <a:buSzPct val="100000"/>
                <a:tabLst>
                  <a:tab pos="221651" algn="l"/>
                </a:tabLst>
                <a:defRPr/>
              </a:pPr>
              <a:r>
                <a:rPr lang="it-IT" sz="1600" kern="0" dirty="0">
                  <a:solidFill>
                    <a:srgbClr val="001965"/>
                  </a:solidFill>
                  <a:ea typeface="Apis For Office" panose="020B0504010101010104" pitchFamily="34" charset="0"/>
                  <a:cs typeface="Apis For Office" panose="020B0504010101010104" pitchFamily="34" charset="0"/>
                </a:rPr>
                <a:t>Minore </a:t>
              </a:r>
              <a:r>
                <a:rPr lang="it-IT" sz="1600" kern="0">
                  <a:solidFill>
                    <a:srgbClr val="001965"/>
                  </a:solidFill>
                  <a:ea typeface="Apis For Office" panose="020B0504010101010104" pitchFamily="34" charset="0"/>
                  <a:cs typeface="Apis For Office" panose="020B0504010101010104" pitchFamily="34" charset="0"/>
                </a:rPr>
                <a:t>dipendenza dall’aderenza </a:t>
              </a:r>
              <a:r>
                <a:rPr lang="it-IT" sz="1600" kern="0" dirty="0">
                  <a:solidFill>
                    <a:srgbClr val="001965"/>
                  </a:solidFill>
                  <a:ea typeface="Apis For Office" panose="020B0504010101010104" pitchFamily="34" charset="0"/>
                  <a:cs typeface="Apis For Office" panose="020B0504010101010104" pitchFamily="34" charset="0"/>
                </a:rPr>
                <a:t>del paziente a una gestione medica continuativa</a:t>
              </a:r>
            </a:p>
          </p:txBody>
        </p:sp>
        <p:sp>
          <p:nvSpPr>
            <p:cNvPr id="13" name="TextBox 10">
              <a:extLst>
                <a:ext uri="{FF2B5EF4-FFF2-40B4-BE49-F238E27FC236}">
                  <a16:creationId xmlns:a16="http://schemas.microsoft.com/office/drawing/2014/main" id="{66FBB657-2AC0-DCEA-4945-3BD15583C4F3}"/>
                </a:ext>
              </a:extLst>
            </p:cNvPr>
            <p:cNvSpPr txBox="1"/>
            <p:nvPr/>
          </p:nvSpPr>
          <p:spPr>
            <a:xfrm>
              <a:off x="6200198" y="3652230"/>
              <a:ext cx="5274878" cy="430391"/>
            </a:xfrm>
            <a:prstGeom prst="rect">
              <a:avLst/>
            </a:prstGeom>
            <a:noFill/>
          </p:spPr>
          <p:txBody>
            <a:bodyPr wrap="square" lIns="0" tIns="0" rIns="0" bIns="0">
              <a:noAutofit/>
            </a:bodyPr>
            <a:lstStyle/>
            <a:p>
              <a:pPr marR="2463">
                <a:buClr>
                  <a:schemeClr val="bg1"/>
                </a:buClr>
                <a:buSzPct val="100000"/>
                <a:tabLst>
                  <a:tab pos="221651" algn="l"/>
                </a:tabLst>
                <a:defRPr/>
              </a:pPr>
              <a:r>
                <a:rPr lang="it-IT" sz="1600" kern="0" dirty="0">
                  <a:solidFill>
                    <a:srgbClr val="001965"/>
                  </a:solidFill>
                  <a:ea typeface="Apis For Office" panose="020B0504010101010104" pitchFamily="34" charset="0"/>
                  <a:cs typeface="Apis For Office" panose="020B0504010101010104" pitchFamily="34" charset="0"/>
                </a:rPr>
                <a:t>Costo-efficace (al di </a:t>
              </a:r>
              <a:r>
                <a:rPr lang="it-IT" sz="1600" kern="0">
                  <a:solidFill>
                    <a:srgbClr val="001965"/>
                  </a:solidFill>
                  <a:ea typeface="Apis For Office" panose="020B0504010101010104" pitchFamily="34" charset="0"/>
                  <a:cs typeface="Apis For Office" panose="020B0504010101010104" pitchFamily="34" charset="0"/>
                </a:rPr>
                <a:t>là dell’investimento </a:t>
              </a:r>
              <a:r>
                <a:rPr lang="it-IT" sz="1600" kern="0" dirty="0">
                  <a:solidFill>
                    <a:srgbClr val="001965"/>
                  </a:solidFill>
                  <a:ea typeface="Apis For Office" panose="020B0504010101010104" pitchFamily="34" charset="0"/>
                  <a:cs typeface="Apis For Office" panose="020B0504010101010104" pitchFamily="34" charset="0"/>
                </a:rPr>
                <a:t>iniziale) ai costi attuali dei GLP-1RA</a:t>
              </a:r>
            </a:p>
          </p:txBody>
        </p:sp>
        <p:sp>
          <p:nvSpPr>
            <p:cNvPr id="14" name="TextBox 10">
              <a:extLst>
                <a:ext uri="{FF2B5EF4-FFF2-40B4-BE49-F238E27FC236}">
                  <a16:creationId xmlns:a16="http://schemas.microsoft.com/office/drawing/2014/main" id="{E545FAC7-202D-6E3A-DCD4-3B487ADC1A65}"/>
                </a:ext>
              </a:extLst>
            </p:cNvPr>
            <p:cNvSpPr txBox="1"/>
            <p:nvPr/>
          </p:nvSpPr>
          <p:spPr>
            <a:xfrm>
              <a:off x="6200198" y="4382139"/>
              <a:ext cx="5991802" cy="430391"/>
            </a:xfrm>
            <a:prstGeom prst="rect">
              <a:avLst/>
            </a:prstGeom>
            <a:noFill/>
          </p:spPr>
          <p:txBody>
            <a:bodyPr wrap="square" lIns="0" tIns="0" rIns="0" bIns="0">
              <a:noAutofit/>
            </a:bodyPr>
            <a:lstStyle/>
            <a:p>
              <a:pPr marR="702201">
                <a:buClr>
                  <a:schemeClr val="bg1"/>
                </a:buClr>
                <a:buSzPct val="100000"/>
                <a:tabLst>
                  <a:tab pos="221651" algn="l"/>
                </a:tabLst>
                <a:defRPr/>
              </a:pPr>
              <a:r>
                <a:rPr lang="it-IT" sz="1600" kern="0" dirty="0">
                  <a:solidFill>
                    <a:srgbClr val="001965"/>
                  </a:solidFill>
                  <a:ea typeface="Apis For Office" panose="020B0504010101010104" pitchFamily="34" charset="0"/>
                  <a:cs typeface="Apis For Office" panose="020B0504010101010104" pitchFamily="34" charset="0"/>
                </a:rPr>
                <a:t>Ampia disponibilità di dati a lungo termine sull’effetto su comorbidità correlate all’obesità e mortalità</a:t>
              </a:r>
            </a:p>
          </p:txBody>
        </p:sp>
      </p:grpSp>
    </p:spTree>
    <p:extLst>
      <p:ext uri="{BB962C8B-B14F-4D97-AF65-F5344CB8AC3E}">
        <p14:creationId xmlns:p14="http://schemas.microsoft.com/office/powerpoint/2010/main" val="4262980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0.70"/>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F733A-F510-FE00-1D86-689C0E2280BF}"/>
            </a:ext>
          </a:extLst>
        </p:cNvPr>
        <p:cNvGrpSpPr/>
        <p:nvPr/>
      </p:nvGrpSpPr>
      <p:grpSpPr>
        <a:xfrm>
          <a:off x="0" y="0"/>
          <a:ext cx="0" cy="0"/>
          <a:chOff x="0" y="0"/>
          <a:chExt cx="0" cy="0"/>
        </a:xfrm>
      </p:grpSpPr>
      <p:sp>
        <p:nvSpPr>
          <p:cNvPr id="33" name="Rettangolo con angoli arrotondati 32">
            <a:extLst>
              <a:ext uri="{FF2B5EF4-FFF2-40B4-BE49-F238E27FC236}">
                <a16:creationId xmlns:a16="http://schemas.microsoft.com/office/drawing/2014/main" id="{8B050408-A670-3646-3364-B7DF775791D9}"/>
              </a:ext>
            </a:extLst>
          </p:cNvPr>
          <p:cNvSpPr/>
          <p:nvPr/>
        </p:nvSpPr>
        <p:spPr>
          <a:xfrm>
            <a:off x="397756" y="3354198"/>
            <a:ext cx="11348303" cy="2690477"/>
          </a:xfrm>
          <a:prstGeom prst="roundRect">
            <a:avLst>
              <a:gd name="adj" fmla="val 7029"/>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34" name="Rettangolo con angoli arrotondati sullo stesso lato 33">
            <a:extLst>
              <a:ext uri="{FF2B5EF4-FFF2-40B4-BE49-F238E27FC236}">
                <a16:creationId xmlns:a16="http://schemas.microsoft.com/office/drawing/2014/main" id="{998A7649-774F-94AB-102C-4FAAADA81CCB}"/>
              </a:ext>
            </a:extLst>
          </p:cNvPr>
          <p:cNvSpPr/>
          <p:nvPr/>
        </p:nvSpPr>
        <p:spPr bwMode="auto">
          <a:xfrm rot="5400000">
            <a:off x="7276122" y="-714698"/>
            <a:ext cx="290899" cy="8428696"/>
          </a:xfrm>
          <a:prstGeom prst="round2SameRect">
            <a:avLst>
              <a:gd name="adj1" fmla="val 24163"/>
              <a:gd name="adj2" fmla="val 0"/>
            </a:avLst>
          </a:prstGeom>
          <a:gradFill flip="none" rotWithShape="1">
            <a:gsLst>
              <a:gs pos="100000">
                <a:srgbClr val="4590C4">
                  <a:alpha val="35000"/>
                </a:srgbClr>
              </a:gs>
              <a:gs pos="25000">
                <a:srgbClr val="4590C4">
                  <a:alpha val="35000"/>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31" name="Rettangolo con angoli arrotondati 30">
            <a:extLst>
              <a:ext uri="{FF2B5EF4-FFF2-40B4-BE49-F238E27FC236}">
                <a16:creationId xmlns:a16="http://schemas.microsoft.com/office/drawing/2014/main" id="{59457F23-C254-A656-429D-F071C5AF8256}"/>
              </a:ext>
            </a:extLst>
          </p:cNvPr>
          <p:cNvSpPr/>
          <p:nvPr/>
        </p:nvSpPr>
        <p:spPr>
          <a:xfrm>
            <a:off x="355962" y="3354198"/>
            <a:ext cx="3063592" cy="2690477"/>
          </a:xfrm>
          <a:prstGeom prst="roundRect">
            <a:avLst>
              <a:gd name="adj" fmla="val 10497"/>
            </a:avLst>
          </a:prstGeom>
          <a:solidFill>
            <a:schemeClr val="bg1"/>
          </a:solidFill>
          <a:ln>
            <a:noFill/>
          </a:ln>
          <a:effectLst>
            <a:outerShdw blurRad="110928" dist="25400" sx="102000" sy="102000" algn="ctr" rotWithShape="0">
              <a:prstClr val="black">
                <a:alpha val="24444"/>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30" name="CasellaDiTesto 29">
            <a:extLst>
              <a:ext uri="{FF2B5EF4-FFF2-40B4-BE49-F238E27FC236}">
                <a16:creationId xmlns:a16="http://schemas.microsoft.com/office/drawing/2014/main" id="{A5F0FAE8-525D-65BF-BBD0-45BD009E2432}"/>
              </a:ext>
            </a:extLst>
          </p:cNvPr>
          <p:cNvSpPr txBox="1"/>
          <p:nvPr/>
        </p:nvSpPr>
        <p:spPr>
          <a:xfrm rot="5400000">
            <a:off x="2315013" y="-256951"/>
            <a:ext cx="351384" cy="4981455"/>
          </a:xfrm>
          <a:prstGeom prst="round2SameRect">
            <a:avLst>
              <a:gd name="adj1" fmla="val 50000"/>
              <a:gd name="adj2" fmla="val 0"/>
            </a:avLst>
          </a:prstGeom>
          <a:solidFill>
            <a:schemeClr val="bg1"/>
          </a:solidFill>
          <a:ln>
            <a:noFill/>
          </a:ln>
          <a:effectLst>
            <a:outerShdw blurRad="105494" dist="38100" algn="l" rotWithShape="0">
              <a:schemeClr val="tx1">
                <a:alpha val="14603"/>
              </a:schemeClr>
            </a:outerShdw>
          </a:effectLst>
        </p:spPr>
        <p:txBody>
          <a:bodyPr vert="vert270" wrap="square" lIns="0" tIns="0" rIns="0" bIns="324000" rtlCol="0" anchor="ctr">
            <a:noAutofit/>
          </a:bodyPr>
          <a:lstStyle/>
          <a:p>
            <a:pPr algn="ctr"/>
            <a:r>
              <a:rPr lang="it-IT" sz="1100" b="1">
                <a:solidFill>
                  <a:schemeClr val="bg1"/>
                </a:solidFill>
                <a:ea typeface="Apis For Office" panose="020B0504010101010104" pitchFamily="34" charset="0"/>
                <a:cs typeface="Apis For Office" panose="020B0504010101010104" pitchFamily="34" charset="0"/>
              </a:rPr>
              <a:t>2026</a:t>
            </a:r>
          </a:p>
        </p:txBody>
      </p:sp>
      <p:sp>
        <p:nvSpPr>
          <p:cNvPr id="7" name="Shape 11">
            <a:extLst>
              <a:ext uri="{FF2B5EF4-FFF2-40B4-BE49-F238E27FC236}">
                <a16:creationId xmlns:a16="http://schemas.microsoft.com/office/drawing/2014/main" id="{DC6C956B-D6FC-822C-9A45-E08811CE4401}"/>
              </a:ext>
            </a:extLst>
          </p:cNvPr>
          <p:cNvSpPr/>
          <p:nvPr/>
        </p:nvSpPr>
        <p:spPr>
          <a:xfrm rot="10800000" flipV="1">
            <a:off x="3610485" y="3361593"/>
            <a:ext cx="3877200" cy="283503"/>
          </a:xfrm>
          <a:prstGeom prst="roundRect">
            <a:avLst>
              <a:gd name="adj" fmla="val 50000"/>
            </a:avLst>
          </a:prstGeom>
          <a:solidFill>
            <a:srgbClr val="4590C4"/>
          </a:solidFill>
          <a:ln>
            <a:noFill/>
          </a:ln>
        </p:spPr>
        <p:txBody>
          <a:bodyPr anchor="ctr"/>
          <a:lstStyle/>
          <a:p>
            <a:pPr algn="ctr"/>
            <a:r>
              <a:rPr lang="en-GB" sz="1200" b="1" dirty="0">
                <a:solidFill>
                  <a:schemeClr val="bg1"/>
                </a:solidFill>
                <a:cs typeface="Apis For Office" panose="020B0504010101010104" pitchFamily="34" charset="0"/>
              </a:rPr>
              <a:t>AOM</a:t>
            </a:r>
          </a:p>
        </p:txBody>
      </p:sp>
      <p:sp>
        <p:nvSpPr>
          <p:cNvPr id="20" name="Shape 11">
            <a:extLst>
              <a:ext uri="{FF2B5EF4-FFF2-40B4-BE49-F238E27FC236}">
                <a16:creationId xmlns:a16="http://schemas.microsoft.com/office/drawing/2014/main" id="{B6C3B8B0-A7FC-BE03-E857-FEBC39B76941}"/>
              </a:ext>
            </a:extLst>
          </p:cNvPr>
          <p:cNvSpPr/>
          <p:nvPr/>
        </p:nvSpPr>
        <p:spPr>
          <a:xfrm rot="10800000" flipV="1">
            <a:off x="7868859" y="3354204"/>
            <a:ext cx="3877200" cy="283503"/>
          </a:xfrm>
          <a:prstGeom prst="roundRect">
            <a:avLst>
              <a:gd name="adj" fmla="val 50000"/>
            </a:avLst>
          </a:prstGeom>
          <a:solidFill>
            <a:srgbClr val="4590C4"/>
          </a:solidFill>
          <a:ln>
            <a:noFill/>
          </a:ln>
        </p:spPr>
        <p:txBody>
          <a:bodyPr anchor="ctr"/>
          <a:lstStyle/>
          <a:p>
            <a:pPr algn="ctr" defTabSz="459348">
              <a:lnSpc>
                <a:spcPct val="90000"/>
              </a:lnSpc>
              <a:defRPr/>
            </a:pPr>
            <a:r>
              <a:rPr lang="en-GB" sz="1200" b="1">
                <a:solidFill>
                  <a:schemeClr val="bg1"/>
                </a:solidFill>
                <a:cs typeface="Apis For Office" panose="020B0504010101010104" pitchFamily="34" charset="0"/>
              </a:rPr>
              <a:t>MBS</a:t>
            </a:r>
          </a:p>
        </p:txBody>
      </p:sp>
      <p:sp>
        <p:nvSpPr>
          <p:cNvPr id="27" name="Shape 11">
            <a:extLst>
              <a:ext uri="{FF2B5EF4-FFF2-40B4-BE49-F238E27FC236}">
                <a16:creationId xmlns:a16="http://schemas.microsoft.com/office/drawing/2014/main" id="{650167F3-56D1-700A-7234-F18EFA33ED89}"/>
              </a:ext>
            </a:extLst>
          </p:cNvPr>
          <p:cNvSpPr/>
          <p:nvPr/>
        </p:nvSpPr>
        <p:spPr>
          <a:xfrm rot="10800000" flipV="1">
            <a:off x="355959" y="3354200"/>
            <a:ext cx="3063593" cy="477136"/>
          </a:xfrm>
          <a:prstGeom prst="roundRect">
            <a:avLst>
              <a:gd name="adj" fmla="val 50000"/>
            </a:avLst>
          </a:prstGeom>
          <a:solidFill>
            <a:srgbClr val="00247E"/>
          </a:solidFill>
          <a:ln>
            <a:noFill/>
          </a:ln>
        </p:spPr>
        <p:txBody>
          <a:bodyPr/>
          <a:lstStyle/>
          <a:p>
            <a:pPr algn="ctr"/>
            <a:r>
              <a:rPr lang="it-IT" sz="1000" b="1" dirty="0">
                <a:solidFill>
                  <a:schemeClr val="bg1"/>
                </a:solidFill>
                <a:cs typeface="Apis For Office" panose="020B0504010101010104" pitchFamily="34" charset="0"/>
              </a:rPr>
              <a:t>Identificazione dei pazienti eleggibili </a:t>
            </a:r>
            <a:r>
              <a:rPr lang="it-IT" sz="1000" b="1">
                <a:solidFill>
                  <a:schemeClr val="bg1"/>
                </a:solidFill>
                <a:cs typeface="Apis For Office" panose="020B0504010101010104" pitchFamily="34" charset="0"/>
              </a:rPr>
              <a:t>per l’inclusione</a:t>
            </a:r>
            <a:endParaRPr lang="it-IT" sz="1600" dirty="0"/>
          </a:p>
        </p:txBody>
      </p:sp>
      <p:cxnSp>
        <p:nvCxnSpPr>
          <p:cNvPr id="12" name="Straight Connector 201">
            <a:extLst>
              <a:ext uri="{FF2B5EF4-FFF2-40B4-BE49-F238E27FC236}">
                <a16:creationId xmlns:a16="http://schemas.microsoft.com/office/drawing/2014/main" id="{B7BB9550-D6DF-95AC-4F69-B71BA9C0A6CE}"/>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pic>
        <p:nvPicPr>
          <p:cNvPr id="4" name="Immagine 3">
            <a:extLst>
              <a:ext uri="{FF2B5EF4-FFF2-40B4-BE49-F238E27FC236}">
                <a16:creationId xmlns:a16="http://schemas.microsoft.com/office/drawing/2014/main" id="{517F67E5-B4E9-2B3B-A806-74D8D7F75C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3600141" y="3926780"/>
            <a:ext cx="4067338" cy="1722637"/>
          </a:xfrm>
          <a:prstGeom prst="rect">
            <a:avLst/>
          </a:prstGeom>
          <a:noFill/>
          <a:ln>
            <a:noFill/>
          </a:ln>
        </p:spPr>
      </p:pic>
      <p:pic>
        <p:nvPicPr>
          <p:cNvPr id="8" name="Immagine 7">
            <a:extLst>
              <a:ext uri="{FF2B5EF4-FFF2-40B4-BE49-F238E27FC236}">
                <a16:creationId xmlns:a16="http://schemas.microsoft.com/office/drawing/2014/main" id="{FD788328-2A82-AA41-DFD2-9CE23C2CEA0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7828137" y="3903358"/>
            <a:ext cx="3798658" cy="1742914"/>
          </a:xfrm>
          <a:prstGeom prst="rect">
            <a:avLst/>
          </a:prstGeom>
          <a:noFill/>
          <a:ln>
            <a:noFill/>
          </a:ln>
        </p:spPr>
      </p:pic>
      <p:sp>
        <p:nvSpPr>
          <p:cNvPr id="24" name="TextBox 16">
            <a:extLst>
              <a:ext uri="{FF2B5EF4-FFF2-40B4-BE49-F238E27FC236}">
                <a16:creationId xmlns:a16="http://schemas.microsoft.com/office/drawing/2014/main" id="{ED537FD6-08A5-E207-CF14-F07C7657AF74}"/>
              </a:ext>
            </a:extLst>
          </p:cNvPr>
          <p:cNvSpPr txBox="1"/>
          <p:nvPr/>
        </p:nvSpPr>
        <p:spPr>
          <a:xfrm>
            <a:off x="397756" y="2523682"/>
            <a:ext cx="7383688" cy="443263"/>
          </a:xfrm>
          <a:prstGeom prst="rect">
            <a:avLst/>
          </a:prstGeom>
          <a:noFill/>
        </p:spPr>
        <p:txBody>
          <a:bodyPr wrap="square" lIns="0" tIns="0" rIns="0" bIns="0">
            <a:spAutoFit/>
          </a:bodyPr>
          <a:lstStyle/>
          <a:p>
            <a:pPr defTabSz="440894">
              <a:lnSpc>
                <a:spcPct val="107000"/>
              </a:lnSpc>
              <a:defRPr/>
            </a:pPr>
            <a:r>
              <a:rPr lang="it-IT" sz="1400" dirty="0">
                <a:solidFill>
                  <a:srgbClr val="001965"/>
                </a:solidFill>
                <a:ea typeface="Apis For Office" panose="020B0504010101010104" pitchFamily="34" charset="0"/>
                <a:cs typeface="Apis For Office" panose="020B0504010101010104" pitchFamily="34" charset="0"/>
              </a:rPr>
              <a:t>Andamento delle </a:t>
            </a:r>
            <a:r>
              <a:rPr lang="it-IT" sz="1400" b="1" dirty="0">
                <a:solidFill>
                  <a:srgbClr val="001965"/>
                </a:solidFill>
                <a:ea typeface="Apis For Office" panose="020B0504010101010104" pitchFamily="34" charset="0"/>
                <a:cs typeface="Apis For Office" panose="020B0504010101010104" pitchFamily="34" charset="0"/>
              </a:rPr>
              <a:t>prescrizioni di AOM </a:t>
            </a:r>
            <a:r>
              <a:rPr lang="it-IT" sz="1400" dirty="0">
                <a:solidFill>
                  <a:srgbClr val="001965"/>
                </a:solidFill>
                <a:ea typeface="Apis For Office" panose="020B0504010101010104" pitchFamily="34" charset="0"/>
                <a:cs typeface="Apis For Office" panose="020B0504010101010104" pitchFamily="34" charset="0"/>
              </a:rPr>
              <a:t>in relazione al riconoscimento dell’obesità come malattia nel 2013 e all’approvazione di semaglutide nel 2021</a:t>
            </a:r>
          </a:p>
        </p:txBody>
      </p:sp>
      <p:sp>
        <p:nvSpPr>
          <p:cNvPr id="25" name="CasellaDiTesto 24">
            <a:extLst>
              <a:ext uri="{FF2B5EF4-FFF2-40B4-BE49-F238E27FC236}">
                <a16:creationId xmlns:a16="http://schemas.microsoft.com/office/drawing/2014/main" id="{FCCE9C5B-52A7-45FD-2BE3-1EED97CE5452}"/>
              </a:ext>
            </a:extLst>
          </p:cNvPr>
          <p:cNvSpPr txBox="1"/>
          <p:nvPr/>
        </p:nvSpPr>
        <p:spPr>
          <a:xfrm rot="5400000">
            <a:off x="326144" y="1735632"/>
            <a:ext cx="343998" cy="996288"/>
          </a:xfrm>
          <a:prstGeom prst="round2SameRect">
            <a:avLst>
              <a:gd name="adj1" fmla="val 50000"/>
              <a:gd name="adj2" fmla="val 0"/>
            </a:avLst>
          </a:prstGeom>
          <a:solidFill>
            <a:srgbClr val="4590C4"/>
          </a:solidFill>
          <a:ln>
            <a:noFill/>
          </a:ln>
        </p:spPr>
        <p:txBody>
          <a:bodyPr vert="vert270" wrap="square" lIns="0" tIns="0" rIns="0" bIns="251999" rtlCol="0" anchor="ctr">
            <a:noAutofit/>
          </a:bodyPr>
          <a:lstStyle/>
          <a:p>
            <a:pPr algn="ctr"/>
            <a:r>
              <a:rPr lang="it-IT" sz="1400" b="1">
                <a:solidFill>
                  <a:schemeClr val="bg1"/>
                </a:solidFill>
                <a:ea typeface="Apis For Office" panose="020B0504010101010104" pitchFamily="34" charset="0"/>
                <a:cs typeface="Apis For Office" panose="020B0504010101010104" pitchFamily="34" charset="0"/>
              </a:rPr>
              <a:t>2026</a:t>
            </a:r>
          </a:p>
        </p:txBody>
      </p:sp>
      <p:sp>
        <p:nvSpPr>
          <p:cNvPr id="26" name="CasellaDiTesto 25">
            <a:extLst>
              <a:ext uri="{FF2B5EF4-FFF2-40B4-BE49-F238E27FC236}">
                <a16:creationId xmlns:a16="http://schemas.microsoft.com/office/drawing/2014/main" id="{FF6E4D9D-BAC6-68C5-B18B-DD74783C4C0D}"/>
              </a:ext>
            </a:extLst>
          </p:cNvPr>
          <p:cNvSpPr txBox="1"/>
          <p:nvPr/>
        </p:nvSpPr>
        <p:spPr>
          <a:xfrm>
            <a:off x="1244089" y="2125998"/>
            <a:ext cx="3737344" cy="215556"/>
          </a:xfrm>
          <a:prstGeom prst="rect">
            <a:avLst/>
          </a:prstGeom>
          <a:noFill/>
        </p:spPr>
        <p:txBody>
          <a:bodyPr wrap="square" lIns="0" tIns="0" rIns="0" bIns="0" rtlCol="0" anchor="ctr">
            <a:noAutofit/>
          </a:bodyPr>
          <a:lstStyle/>
          <a:p>
            <a:pPr defTabSz="443290">
              <a:buClr>
                <a:srgbClr val="038FBF"/>
              </a:buClr>
            </a:pPr>
            <a:r>
              <a:rPr lang="en-US" sz="1000" b="1">
                <a:solidFill>
                  <a:srgbClr val="001965"/>
                </a:solidFill>
                <a:latin typeface="+mj-lt"/>
                <a:ea typeface="Apis For Office" panose="020B0504010101010104" pitchFamily="34" charset="0"/>
                <a:cs typeface="Apis For Office" panose="020B0504010101010104" pitchFamily="34" charset="0"/>
              </a:rPr>
              <a:t>Adekunle OA, et al. </a:t>
            </a:r>
            <a:r>
              <a:rPr lang="en-US" sz="1000">
                <a:solidFill>
                  <a:srgbClr val="001965"/>
                </a:solidFill>
                <a:latin typeface="+mj-lt"/>
                <a:ea typeface="Apis For Office" panose="020B0504010101010104" pitchFamily="34" charset="0"/>
                <a:cs typeface="Apis For Office" panose="020B0504010101010104" pitchFamily="34" charset="0"/>
              </a:rPr>
              <a:t>Obesity (Silver Spring). 2026 Feb 25. </a:t>
            </a:r>
            <a:endParaRPr lang="it-IT" sz="1000">
              <a:solidFill>
                <a:srgbClr val="001965"/>
              </a:solidFill>
              <a:latin typeface="+mj-lt"/>
              <a:ea typeface="Apis For Office" panose="020B0504010101010104" pitchFamily="34" charset="0"/>
              <a:cs typeface="Apis For Office" panose="020B0504010101010104" pitchFamily="34" charset="0"/>
            </a:endParaRPr>
          </a:p>
        </p:txBody>
      </p:sp>
      <p:pic>
        <p:nvPicPr>
          <p:cNvPr id="28" name="Immagine 27">
            <a:extLst>
              <a:ext uri="{FF2B5EF4-FFF2-40B4-BE49-F238E27FC236}">
                <a16:creationId xmlns:a16="http://schemas.microsoft.com/office/drawing/2014/main" id="{1CC32477-0A26-610F-9E94-1D3E4F757830}"/>
              </a:ext>
            </a:extLst>
          </p:cNvPr>
          <p:cNvPicPr>
            <a:picLocks noChangeAspect="1"/>
          </p:cNvPicPr>
          <p:nvPr/>
        </p:nvPicPr>
        <p:blipFill>
          <a:blip r:embed="rId5">
            <a:extLst>
              <a:ext uri="{28A0092B-C50C-407E-A947-70E740481C1C}">
                <a14:useLocalDpi xmlns:a14="http://schemas.microsoft.com/office/drawing/2010/main" val="0"/>
              </a:ext>
            </a:extLst>
          </a:blip>
          <a:srcRect l="205" r="205"/>
          <a:stretch/>
        </p:blipFill>
        <p:spPr>
          <a:xfrm>
            <a:off x="445934" y="3935609"/>
            <a:ext cx="2883645" cy="1748246"/>
          </a:xfrm>
          <a:prstGeom prst="rect">
            <a:avLst/>
          </a:prstGeom>
        </p:spPr>
      </p:pic>
      <p:sp>
        <p:nvSpPr>
          <p:cNvPr id="9" name="TextBox 10">
            <a:extLst>
              <a:ext uri="{FF2B5EF4-FFF2-40B4-BE49-F238E27FC236}">
                <a16:creationId xmlns:a16="http://schemas.microsoft.com/office/drawing/2014/main" id="{8D383F15-C245-4D5A-C9E6-7E0D91908AA9}"/>
              </a:ext>
            </a:extLst>
          </p:cNvPr>
          <p:cNvSpPr txBox="1">
            <a:spLocks noChangeAspect="1"/>
          </p:cNvSpPr>
          <p:nvPr/>
        </p:nvSpPr>
        <p:spPr>
          <a:xfrm rot="10800000">
            <a:off x="-22" y="-2"/>
            <a:ext cx="9836748"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0" name="Segnaposto testo 17">
            <a:extLst>
              <a:ext uri="{FF2B5EF4-FFF2-40B4-BE49-F238E27FC236}">
                <a16:creationId xmlns:a16="http://schemas.microsoft.com/office/drawing/2014/main" id="{255523FE-315E-B2C8-E4AA-FDE9C8D62CDA}"/>
              </a:ext>
            </a:extLst>
          </p:cNvPr>
          <p:cNvSpPr>
            <a:spLocks noGrp="1"/>
          </p:cNvSpPr>
          <p:nvPr>
            <p:ph type="body" sz="quarter" idx="10"/>
          </p:nvPr>
        </p:nvSpPr>
        <p:spPr>
          <a:xfrm>
            <a:off x="505459" y="400350"/>
            <a:ext cx="11445536" cy="809877"/>
          </a:xfrm>
        </p:spPr>
        <p:txBody>
          <a:bodyPr wrap="square" lIns="0" tIns="0" rIns="0" bIns="0">
            <a:noAutofit/>
          </a:bodyPr>
          <a:lstStyle/>
          <a:p>
            <a:r>
              <a:rPr lang="it-IT" dirty="0"/>
              <a:t>Terapie farmacologiche per l’obesità (</a:t>
            </a:r>
            <a:r>
              <a:rPr lang="it-IT" dirty="0">
                <a:solidFill>
                  <a:srgbClr val="4590C4"/>
                </a:solidFill>
                <a:latin typeface="+mj-lt"/>
                <a:cs typeface="Apis For Office" panose="020B0504010101010104" pitchFamily="34" charset="0"/>
              </a:rPr>
              <a:t>OMM</a:t>
            </a:r>
            <a:r>
              <a:rPr lang="it-IT" dirty="0"/>
              <a:t>)</a:t>
            </a:r>
          </a:p>
          <a:p>
            <a:r>
              <a:rPr lang="it-IT" dirty="0"/>
              <a:t>e chirurgia metabolica e bariatrica (</a:t>
            </a:r>
            <a:r>
              <a:rPr lang="it-IT" dirty="0">
                <a:solidFill>
                  <a:srgbClr val="4590C4"/>
                </a:solidFill>
                <a:latin typeface="+mj-lt"/>
                <a:cs typeface="Apis For Office" panose="020B0504010101010104" pitchFamily="34" charset="0"/>
              </a:rPr>
              <a:t>MBS</a:t>
            </a:r>
            <a:r>
              <a:rPr lang="it-IT" dirty="0"/>
              <a:t>)</a:t>
            </a:r>
          </a:p>
        </p:txBody>
      </p:sp>
    </p:spTree>
    <p:extLst>
      <p:ext uri="{BB962C8B-B14F-4D97-AF65-F5344CB8AC3E}">
        <p14:creationId xmlns:p14="http://schemas.microsoft.com/office/powerpoint/2010/main" val="2165951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93376-1B96-4938-CE5E-ECDE26624F3D}"/>
            </a:ext>
          </a:extLst>
        </p:cNvPr>
        <p:cNvGrpSpPr/>
        <p:nvPr/>
      </p:nvGrpSpPr>
      <p:grpSpPr>
        <a:xfrm>
          <a:off x="0" y="0"/>
          <a:ext cx="0" cy="0"/>
          <a:chOff x="0" y="0"/>
          <a:chExt cx="0" cy="0"/>
        </a:xfrm>
      </p:grpSpPr>
      <p:sp>
        <p:nvSpPr>
          <p:cNvPr id="33" name="Rettangolo con angoli arrotondati 32">
            <a:extLst>
              <a:ext uri="{FF2B5EF4-FFF2-40B4-BE49-F238E27FC236}">
                <a16:creationId xmlns:a16="http://schemas.microsoft.com/office/drawing/2014/main" id="{C496DA3E-94BF-79F7-99F7-12080A22A37E}"/>
              </a:ext>
            </a:extLst>
          </p:cNvPr>
          <p:cNvSpPr/>
          <p:nvPr/>
        </p:nvSpPr>
        <p:spPr>
          <a:xfrm>
            <a:off x="397756" y="3354198"/>
            <a:ext cx="11348303" cy="2690477"/>
          </a:xfrm>
          <a:prstGeom prst="roundRect">
            <a:avLst>
              <a:gd name="adj" fmla="val 7029"/>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34" name="Rettangolo con angoli arrotondati sullo stesso lato 33">
            <a:extLst>
              <a:ext uri="{FF2B5EF4-FFF2-40B4-BE49-F238E27FC236}">
                <a16:creationId xmlns:a16="http://schemas.microsoft.com/office/drawing/2014/main" id="{9E1BB682-4605-8B8D-43BD-5FDFDE70088C}"/>
              </a:ext>
            </a:extLst>
          </p:cNvPr>
          <p:cNvSpPr/>
          <p:nvPr/>
        </p:nvSpPr>
        <p:spPr bwMode="auto">
          <a:xfrm rot="5400000">
            <a:off x="5993234" y="-1997587"/>
            <a:ext cx="290898" cy="10994475"/>
          </a:xfrm>
          <a:prstGeom prst="round2SameRect">
            <a:avLst>
              <a:gd name="adj1" fmla="val 24163"/>
              <a:gd name="adj2" fmla="val 0"/>
            </a:avLst>
          </a:prstGeom>
          <a:gradFill flip="none" rotWithShape="1">
            <a:gsLst>
              <a:gs pos="100000">
                <a:srgbClr val="4590C4">
                  <a:alpha val="35000"/>
                </a:srgbClr>
              </a:gs>
              <a:gs pos="25000">
                <a:srgbClr val="4590C4">
                  <a:alpha val="35000"/>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30" name="CasellaDiTesto 29">
            <a:extLst>
              <a:ext uri="{FF2B5EF4-FFF2-40B4-BE49-F238E27FC236}">
                <a16:creationId xmlns:a16="http://schemas.microsoft.com/office/drawing/2014/main" id="{11FACDA6-0C0D-E8F7-3B86-CDC6207BA74C}"/>
              </a:ext>
            </a:extLst>
          </p:cNvPr>
          <p:cNvSpPr txBox="1"/>
          <p:nvPr/>
        </p:nvSpPr>
        <p:spPr>
          <a:xfrm rot="5400000">
            <a:off x="2315013" y="-256951"/>
            <a:ext cx="351384" cy="4981455"/>
          </a:xfrm>
          <a:prstGeom prst="round2SameRect">
            <a:avLst>
              <a:gd name="adj1" fmla="val 50000"/>
              <a:gd name="adj2" fmla="val 0"/>
            </a:avLst>
          </a:prstGeom>
          <a:solidFill>
            <a:schemeClr val="bg1"/>
          </a:solidFill>
          <a:ln>
            <a:noFill/>
          </a:ln>
          <a:effectLst>
            <a:outerShdw blurRad="105494" dist="38100" algn="l" rotWithShape="0">
              <a:schemeClr val="tx1">
                <a:alpha val="14603"/>
              </a:schemeClr>
            </a:outerShdw>
          </a:effectLst>
        </p:spPr>
        <p:txBody>
          <a:bodyPr vert="vert270" wrap="square" lIns="0" tIns="0" rIns="0" bIns="324000" rtlCol="0" anchor="ctr">
            <a:noAutofit/>
          </a:bodyPr>
          <a:lstStyle/>
          <a:p>
            <a:pPr algn="ctr"/>
            <a:r>
              <a:rPr lang="it-IT" sz="1100" b="1">
                <a:solidFill>
                  <a:schemeClr val="bg1"/>
                </a:solidFill>
                <a:ea typeface="Apis For Office" panose="020B0504010101010104" pitchFamily="34" charset="0"/>
                <a:cs typeface="Apis For Office" panose="020B0504010101010104" pitchFamily="34" charset="0"/>
              </a:rPr>
              <a:t>2026</a:t>
            </a:r>
          </a:p>
        </p:txBody>
      </p:sp>
      <p:sp>
        <p:nvSpPr>
          <p:cNvPr id="7" name="Shape 11">
            <a:extLst>
              <a:ext uri="{FF2B5EF4-FFF2-40B4-BE49-F238E27FC236}">
                <a16:creationId xmlns:a16="http://schemas.microsoft.com/office/drawing/2014/main" id="{11FE2FAC-6866-D046-9B07-771C7A2B7B9C}"/>
              </a:ext>
            </a:extLst>
          </p:cNvPr>
          <p:cNvSpPr/>
          <p:nvPr/>
        </p:nvSpPr>
        <p:spPr>
          <a:xfrm rot="10800000" flipV="1">
            <a:off x="396902" y="3361593"/>
            <a:ext cx="5331600" cy="290899"/>
          </a:xfrm>
          <a:prstGeom prst="roundRect">
            <a:avLst>
              <a:gd name="adj" fmla="val 50000"/>
            </a:avLst>
          </a:prstGeom>
          <a:solidFill>
            <a:srgbClr val="4590C4"/>
          </a:solidFill>
          <a:ln>
            <a:noFill/>
          </a:ln>
        </p:spPr>
        <p:txBody>
          <a:bodyPr anchor="ctr"/>
          <a:lstStyle/>
          <a:p>
            <a:pPr algn="ctr"/>
            <a:r>
              <a:rPr lang="en-GB" sz="1200" b="1" dirty="0">
                <a:solidFill>
                  <a:schemeClr val="bg1"/>
                </a:solidFill>
                <a:cs typeface="Apis For Office" panose="020B0504010101010104" pitchFamily="34" charset="0"/>
              </a:rPr>
              <a:t>AOM</a:t>
            </a:r>
          </a:p>
        </p:txBody>
      </p:sp>
      <p:sp>
        <p:nvSpPr>
          <p:cNvPr id="20" name="Shape 11">
            <a:extLst>
              <a:ext uri="{FF2B5EF4-FFF2-40B4-BE49-F238E27FC236}">
                <a16:creationId xmlns:a16="http://schemas.microsoft.com/office/drawing/2014/main" id="{07E3EB8A-7DD4-D229-5ABE-FE49EE7AD10E}"/>
              </a:ext>
            </a:extLst>
          </p:cNvPr>
          <p:cNvSpPr/>
          <p:nvPr/>
        </p:nvSpPr>
        <p:spPr>
          <a:xfrm rot="10800000" flipV="1">
            <a:off x="6414459" y="3354204"/>
            <a:ext cx="5331600" cy="283503"/>
          </a:xfrm>
          <a:prstGeom prst="roundRect">
            <a:avLst>
              <a:gd name="adj" fmla="val 50000"/>
            </a:avLst>
          </a:prstGeom>
          <a:solidFill>
            <a:srgbClr val="4590C4"/>
          </a:solidFill>
          <a:ln>
            <a:noFill/>
          </a:ln>
        </p:spPr>
        <p:txBody>
          <a:bodyPr anchor="ctr"/>
          <a:lstStyle/>
          <a:p>
            <a:pPr algn="ctr" defTabSz="459348">
              <a:lnSpc>
                <a:spcPct val="90000"/>
              </a:lnSpc>
              <a:defRPr/>
            </a:pPr>
            <a:r>
              <a:rPr lang="en-GB" sz="1200" b="1">
                <a:solidFill>
                  <a:schemeClr val="bg1"/>
                </a:solidFill>
                <a:cs typeface="Apis For Office" panose="020B0504010101010104" pitchFamily="34" charset="0"/>
              </a:rPr>
              <a:t>MBS</a:t>
            </a:r>
          </a:p>
        </p:txBody>
      </p:sp>
      <p:cxnSp>
        <p:nvCxnSpPr>
          <p:cNvPr id="12" name="Straight Connector 201">
            <a:extLst>
              <a:ext uri="{FF2B5EF4-FFF2-40B4-BE49-F238E27FC236}">
                <a16:creationId xmlns:a16="http://schemas.microsoft.com/office/drawing/2014/main" id="{831F918A-9402-E997-D0E3-679BD2053F29}"/>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24" name="TextBox 16">
            <a:extLst>
              <a:ext uri="{FF2B5EF4-FFF2-40B4-BE49-F238E27FC236}">
                <a16:creationId xmlns:a16="http://schemas.microsoft.com/office/drawing/2014/main" id="{BD797968-E6FA-F41A-1860-209B9B0C7187}"/>
              </a:ext>
            </a:extLst>
          </p:cNvPr>
          <p:cNvSpPr txBox="1"/>
          <p:nvPr/>
        </p:nvSpPr>
        <p:spPr>
          <a:xfrm>
            <a:off x="397756" y="2523682"/>
            <a:ext cx="7383688" cy="443263"/>
          </a:xfrm>
          <a:prstGeom prst="rect">
            <a:avLst/>
          </a:prstGeom>
          <a:noFill/>
        </p:spPr>
        <p:txBody>
          <a:bodyPr wrap="square" lIns="0" tIns="0" rIns="0" bIns="0">
            <a:spAutoFit/>
          </a:bodyPr>
          <a:lstStyle/>
          <a:p>
            <a:pPr defTabSz="440894">
              <a:lnSpc>
                <a:spcPct val="107000"/>
              </a:lnSpc>
              <a:spcAft>
                <a:spcPts val="388"/>
              </a:spcAft>
              <a:defRPr/>
            </a:pPr>
            <a:r>
              <a:rPr lang="it-IT" sz="1400" dirty="0">
                <a:solidFill>
                  <a:srgbClr val="001965"/>
                </a:solidFill>
                <a:ea typeface="Apis For Office" panose="020B0504010101010104" pitchFamily="34" charset="0"/>
                <a:cs typeface="Apis For Office" panose="020B0504010101010104" pitchFamily="34" charset="0"/>
              </a:rPr>
              <a:t>Andamento delle </a:t>
            </a:r>
            <a:r>
              <a:rPr lang="it-IT" sz="1400" b="1" dirty="0">
                <a:solidFill>
                  <a:srgbClr val="001965"/>
                </a:solidFill>
                <a:ea typeface="Apis For Office" panose="020B0504010101010104" pitchFamily="34" charset="0"/>
                <a:cs typeface="Apis For Office" panose="020B0504010101010104" pitchFamily="34" charset="0"/>
              </a:rPr>
              <a:t>prescrizioni di AOM</a:t>
            </a:r>
            <a:r>
              <a:rPr lang="it-IT" sz="1400" dirty="0">
                <a:solidFill>
                  <a:srgbClr val="001965"/>
                </a:solidFill>
                <a:ea typeface="Apis For Office" panose="020B0504010101010104" pitchFamily="34" charset="0"/>
                <a:cs typeface="Apis For Office" panose="020B0504010101010104" pitchFamily="34" charset="0"/>
              </a:rPr>
              <a:t>, stratificato per severità dell’obesità</a:t>
            </a:r>
            <a:br>
              <a:rPr lang="it-IT" sz="1400" dirty="0">
                <a:solidFill>
                  <a:srgbClr val="001965"/>
                </a:solidFill>
                <a:ea typeface="Apis For Office" panose="020B0504010101010104" pitchFamily="34" charset="0"/>
                <a:cs typeface="Apis For Office" panose="020B0504010101010104" pitchFamily="34" charset="0"/>
              </a:rPr>
            </a:br>
            <a:r>
              <a:rPr lang="it-IT" sz="1400" dirty="0">
                <a:solidFill>
                  <a:srgbClr val="001965"/>
                </a:solidFill>
                <a:ea typeface="Apis For Office" panose="020B0504010101010104" pitchFamily="34" charset="0"/>
                <a:cs typeface="Apis For Office" panose="020B0504010101010104" pitchFamily="34" charset="0"/>
              </a:rPr>
              <a:t>(BMI ≥40 kg/m² vs &lt;40 kg/m²)</a:t>
            </a:r>
          </a:p>
        </p:txBody>
      </p:sp>
      <p:sp>
        <p:nvSpPr>
          <p:cNvPr id="25" name="CasellaDiTesto 24">
            <a:extLst>
              <a:ext uri="{FF2B5EF4-FFF2-40B4-BE49-F238E27FC236}">
                <a16:creationId xmlns:a16="http://schemas.microsoft.com/office/drawing/2014/main" id="{C325CD01-5D62-C9C8-0CB7-437D4965C6F6}"/>
              </a:ext>
            </a:extLst>
          </p:cNvPr>
          <p:cNvSpPr txBox="1"/>
          <p:nvPr/>
        </p:nvSpPr>
        <p:spPr>
          <a:xfrm rot="5400000">
            <a:off x="326144" y="1735632"/>
            <a:ext cx="343998" cy="996288"/>
          </a:xfrm>
          <a:prstGeom prst="round2SameRect">
            <a:avLst>
              <a:gd name="adj1" fmla="val 50000"/>
              <a:gd name="adj2" fmla="val 0"/>
            </a:avLst>
          </a:prstGeom>
          <a:solidFill>
            <a:srgbClr val="4590C4"/>
          </a:solidFill>
          <a:ln>
            <a:noFill/>
          </a:ln>
        </p:spPr>
        <p:txBody>
          <a:bodyPr vert="vert270" wrap="square" lIns="0" tIns="0" rIns="0" bIns="251999" rtlCol="0" anchor="ctr">
            <a:noAutofit/>
          </a:bodyPr>
          <a:lstStyle/>
          <a:p>
            <a:pPr algn="ctr"/>
            <a:r>
              <a:rPr lang="it-IT" sz="1400" b="1">
                <a:solidFill>
                  <a:schemeClr val="bg1"/>
                </a:solidFill>
                <a:ea typeface="Apis For Office" panose="020B0504010101010104" pitchFamily="34" charset="0"/>
                <a:cs typeface="Apis For Office" panose="020B0504010101010104" pitchFamily="34" charset="0"/>
              </a:rPr>
              <a:t>2026</a:t>
            </a:r>
          </a:p>
        </p:txBody>
      </p:sp>
      <p:sp>
        <p:nvSpPr>
          <p:cNvPr id="26" name="CasellaDiTesto 25">
            <a:extLst>
              <a:ext uri="{FF2B5EF4-FFF2-40B4-BE49-F238E27FC236}">
                <a16:creationId xmlns:a16="http://schemas.microsoft.com/office/drawing/2014/main" id="{75DC98C9-362C-A62D-C286-5C798272C06B}"/>
              </a:ext>
            </a:extLst>
          </p:cNvPr>
          <p:cNvSpPr txBox="1"/>
          <p:nvPr/>
        </p:nvSpPr>
        <p:spPr>
          <a:xfrm>
            <a:off x="1244089" y="2125998"/>
            <a:ext cx="3737344" cy="215556"/>
          </a:xfrm>
          <a:prstGeom prst="rect">
            <a:avLst/>
          </a:prstGeom>
          <a:noFill/>
        </p:spPr>
        <p:txBody>
          <a:bodyPr wrap="square" lIns="0" tIns="0" rIns="0" bIns="0" rtlCol="0" anchor="ctr">
            <a:noAutofit/>
          </a:bodyPr>
          <a:lstStyle/>
          <a:p>
            <a:pPr defTabSz="443290">
              <a:buClr>
                <a:srgbClr val="038FBF"/>
              </a:buClr>
            </a:pPr>
            <a:r>
              <a:rPr lang="en-US" sz="1000" b="1">
                <a:solidFill>
                  <a:srgbClr val="001965"/>
                </a:solidFill>
                <a:latin typeface="+mj-lt"/>
                <a:ea typeface="Apis For Office" panose="020B0504010101010104" pitchFamily="34" charset="0"/>
                <a:cs typeface="Apis For Office" panose="020B0504010101010104" pitchFamily="34" charset="0"/>
              </a:rPr>
              <a:t>Adekunle OA, et al. </a:t>
            </a:r>
            <a:r>
              <a:rPr lang="en-US" sz="1000">
                <a:solidFill>
                  <a:srgbClr val="001965"/>
                </a:solidFill>
                <a:latin typeface="+mj-lt"/>
                <a:ea typeface="Apis For Office" panose="020B0504010101010104" pitchFamily="34" charset="0"/>
                <a:cs typeface="Apis For Office" panose="020B0504010101010104" pitchFamily="34" charset="0"/>
              </a:rPr>
              <a:t>Obesity (Silver Spring). 2026 Feb 25. </a:t>
            </a:r>
            <a:endParaRPr lang="it-IT" sz="1000">
              <a:solidFill>
                <a:srgbClr val="001965"/>
              </a:solidFill>
              <a:latin typeface="+mj-lt"/>
              <a:ea typeface="Apis For Office" panose="020B0504010101010104" pitchFamily="34" charset="0"/>
              <a:cs typeface="Apis For Office" panose="020B0504010101010104" pitchFamily="34" charset="0"/>
            </a:endParaRPr>
          </a:p>
        </p:txBody>
      </p:sp>
      <p:pic>
        <p:nvPicPr>
          <p:cNvPr id="2" name="Immagine 1">
            <a:extLst>
              <a:ext uri="{FF2B5EF4-FFF2-40B4-BE49-F238E27FC236}">
                <a16:creationId xmlns:a16="http://schemas.microsoft.com/office/drawing/2014/main" id="{28FFF996-11C2-8E29-7787-145EA421C5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996287" y="3860022"/>
            <a:ext cx="4542043" cy="1977124"/>
          </a:xfrm>
          <a:prstGeom prst="rect">
            <a:avLst/>
          </a:prstGeom>
          <a:noFill/>
          <a:ln>
            <a:noFill/>
          </a:ln>
        </p:spPr>
      </p:pic>
      <p:pic>
        <p:nvPicPr>
          <p:cNvPr id="3" name="Immagine 2">
            <a:extLst>
              <a:ext uri="{FF2B5EF4-FFF2-40B4-BE49-F238E27FC236}">
                <a16:creationId xmlns:a16="http://schemas.microsoft.com/office/drawing/2014/main" id="{FD690777-B9DA-3F50-D7B7-B2AB910552A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6751659" y="3866855"/>
            <a:ext cx="4510648" cy="1963458"/>
          </a:xfrm>
          <a:prstGeom prst="rect">
            <a:avLst/>
          </a:prstGeom>
          <a:noFill/>
          <a:ln>
            <a:noFill/>
          </a:ln>
        </p:spPr>
      </p:pic>
      <p:sp>
        <p:nvSpPr>
          <p:cNvPr id="10" name="TextBox 10">
            <a:extLst>
              <a:ext uri="{FF2B5EF4-FFF2-40B4-BE49-F238E27FC236}">
                <a16:creationId xmlns:a16="http://schemas.microsoft.com/office/drawing/2014/main" id="{0EACB131-C76F-28CD-4699-45FF46F8ADD7}"/>
              </a:ext>
            </a:extLst>
          </p:cNvPr>
          <p:cNvSpPr txBox="1">
            <a:spLocks noChangeAspect="1"/>
          </p:cNvSpPr>
          <p:nvPr/>
        </p:nvSpPr>
        <p:spPr>
          <a:xfrm rot="10800000">
            <a:off x="-22" y="-2"/>
            <a:ext cx="9836748"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1" name="Segnaposto testo 17">
            <a:extLst>
              <a:ext uri="{FF2B5EF4-FFF2-40B4-BE49-F238E27FC236}">
                <a16:creationId xmlns:a16="http://schemas.microsoft.com/office/drawing/2014/main" id="{29C57D9C-41AF-4563-E05F-64D4114414F7}"/>
              </a:ext>
            </a:extLst>
          </p:cNvPr>
          <p:cNvSpPr>
            <a:spLocks noGrp="1"/>
          </p:cNvSpPr>
          <p:nvPr>
            <p:ph type="body" sz="quarter" idx="10"/>
          </p:nvPr>
        </p:nvSpPr>
        <p:spPr>
          <a:xfrm>
            <a:off x="505459" y="400350"/>
            <a:ext cx="11445536" cy="809877"/>
          </a:xfrm>
        </p:spPr>
        <p:txBody>
          <a:bodyPr wrap="square" lIns="0" tIns="0" rIns="0" bIns="0">
            <a:noAutofit/>
          </a:bodyPr>
          <a:lstStyle/>
          <a:p>
            <a:r>
              <a:rPr lang="it-IT" dirty="0"/>
              <a:t>Terapie farmacologiche per l’obesità (</a:t>
            </a:r>
            <a:r>
              <a:rPr lang="it-IT" dirty="0">
                <a:solidFill>
                  <a:srgbClr val="4590C4"/>
                </a:solidFill>
                <a:latin typeface="+mj-lt"/>
                <a:cs typeface="Apis For Office" panose="020B0504010101010104" pitchFamily="34" charset="0"/>
              </a:rPr>
              <a:t>OMM</a:t>
            </a:r>
            <a:r>
              <a:rPr lang="it-IT" dirty="0"/>
              <a:t>)</a:t>
            </a:r>
          </a:p>
          <a:p>
            <a:r>
              <a:rPr lang="it-IT" dirty="0"/>
              <a:t>e chirurgia metabolica e bariatrica (</a:t>
            </a:r>
            <a:r>
              <a:rPr lang="it-IT" dirty="0">
                <a:solidFill>
                  <a:srgbClr val="4590C4"/>
                </a:solidFill>
                <a:latin typeface="+mj-lt"/>
                <a:cs typeface="Apis For Office" panose="020B0504010101010104" pitchFamily="34" charset="0"/>
              </a:rPr>
              <a:t>MBS</a:t>
            </a:r>
            <a:r>
              <a:rPr lang="it-IT" dirty="0"/>
              <a:t>)</a:t>
            </a:r>
          </a:p>
        </p:txBody>
      </p:sp>
    </p:spTree>
    <p:extLst>
      <p:ext uri="{BB962C8B-B14F-4D97-AF65-F5344CB8AC3E}">
        <p14:creationId xmlns:p14="http://schemas.microsoft.com/office/powerpoint/2010/main" val="128109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71D11-107F-E273-75C4-6411785AD3B1}"/>
            </a:ext>
          </a:extLst>
        </p:cNvPr>
        <p:cNvGrpSpPr/>
        <p:nvPr/>
      </p:nvGrpSpPr>
      <p:grpSpPr>
        <a:xfrm>
          <a:off x="0" y="0"/>
          <a:ext cx="0" cy="0"/>
          <a:chOff x="0" y="0"/>
          <a:chExt cx="0" cy="0"/>
        </a:xfrm>
      </p:grpSpPr>
      <p:sp>
        <p:nvSpPr>
          <p:cNvPr id="32" name="Rettangolo con angoli arrotondati 31">
            <a:extLst>
              <a:ext uri="{FF2B5EF4-FFF2-40B4-BE49-F238E27FC236}">
                <a16:creationId xmlns:a16="http://schemas.microsoft.com/office/drawing/2014/main" id="{04730EE0-84C3-59E4-DBCA-4A6CBB87F487}"/>
              </a:ext>
            </a:extLst>
          </p:cNvPr>
          <p:cNvSpPr/>
          <p:nvPr/>
        </p:nvSpPr>
        <p:spPr>
          <a:xfrm>
            <a:off x="7497199" y="735181"/>
            <a:ext cx="4584156" cy="5515309"/>
          </a:xfrm>
          <a:prstGeom prst="roundRect">
            <a:avLst>
              <a:gd name="adj" fmla="val 5521"/>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grpSp>
        <p:nvGrpSpPr>
          <p:cNvPr id="30" name="Gruppo 29">
            <a:extLst>
              <a:ext uri="{FF2B5EF4-FFF2-40B4-BE49-F238E27FC236}">
                <a16:creationId xmlns:a16="http://schemas.microsoft.com/office/drawing/2014/main" id="{A7A822C4-BB06-9AC7-B2EF-9F8DB8B7AB09}"/>
              </a:ext>
            </a:extLst>
          </p:cNvPr>
          <p:cNvGrpSpPr/>
          <p:nvPr/>
        </p:nvGrpSpPr>
        <p:grpSpPr>
          <a:xfrm>
            <a:off x="361889" y="3142677"/>
            <a:ext cx="6979438" cy="3107812"/>
            <a:chOff x="420983" y="2684100"/>
            <a:chExt cx="10416703" cy="3107812"/>
          </a:xfrm>
        </p:grpSpPr>
        <p:sp>
          <p:nvSpPr>
            <p:cNvPr id="20" name="Rettangolo con angoli arrotondati 19">
              <a:extLst>
                <a:ext uri="{FF2B5EF4-FFF2-40B4-BE49-F238E27FC236}">
                  <a16:creationId xmlns:a16="http://schemas.microsoft.com/office/drawing/2014/main" id="{79FF25CC-9288-DC62-0579-4FEA9224DA58}"/>
                </a:ext>
              </a:extLst>
            </p:cNvPr>
            <p:cNvSpPr/>
            <p:nvPr/>
          </p:nvSpPr>
          <p:spPr>
            <a:xfrm>
              <a:off x="421850" y="2687580"/>
              <a:ext cx="10415835" cy="3104332"/>
            </a:xfrm>
            <a:prstGeom prst="roundRect">
              <a:avLst>
                <a:gd name="adj" fmla="val 10428"/>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24" name="Rettangolo con angoli arrotondati sullo stesso lato 23">
              <a:extLst>
                <a:ext uri="{FF2B5EF4-FFF2-40B4-BE49-F238E27FC236}">
                  <a16:creationId xmlns:a16="http://schemas.microsoft.com/office/drawing/2014/main" id="{CBF3E354-E1E1-9949-375E-341E19EF7D59}"/>
                </a:ext>
              </a:extLst>
            </p:cNvPr>
            <p:cNvSpPr/>
            <p:nvPr/>
          </p:nvSpPr>
          <p:spPr bwMode="auto">
            <a:xfrm rot="5400000">
              <a:off x="5305770" y="-2200685"/>
              <a:ext cx="646261" cy="10415831"/>
            </a:xfrm>
            <a:prstGeom prst="round2SameRect">
              <a:avLst>
                <a:gd name="adj1" fmla="val 50000"/>
                <a:gd name="adj2" fmla="val 50000"/>
              </a:avLst>
            </a:prstGeom>
            <a:gradFill flip="none" rotWithShape="1">
              <a:gsLst>
                <a:gs pos="100000">
                  <a:srgbClr val="89C1EB">
                    <a:alpha val="57151"/>
                  </a:srgbClr>
                </a:gs>
                <a:gs pos="25000">
                  <a:srgbClr val="89C1EB">
                    <a:alpha val="17321"/>
                  </a:srgbClr>
                </a:gs>
              </a:gsLst>
              <a:lin ang="540000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00" kern="0" err="1">
                <a:solidFill>
                  <a:srgbClr val="FFFFFF"/>
                </a:solidFill>
              </a:endParaRPr>
            </a:p>
          </p:txBody>
        </p:sp>
        <p:sp>
          <p:nvSpPr>
            <p:cNvPr id="25" name="Shape 11">
              <a:extLst>
                <a:ext uri="{FF2B5EF4-FFF2-40B4-BE49-F238E27FC236}">
                  <a16:creationId xmlns:a16="http://schemas.microsoft.com/office/drawing/2014/main" id="{624C323D-F40F-CCF9-CE09-E8CDB453FFE8}"/>
                </a:ext>
              </a:extLst>
            </p:cNvPr>
            <p:cNvSpPr/>
            <p:nvPr/>
          </p:nvSpPr>
          <p:spPr>
            <a:xfrm rot="10800000" flipV="1">
              <a:off x="420983" y="2687579"/>
              <a:ext cx="5028937" cy="646260"/>
            </a:xfrm>
            <a:prstGeom prst="roundRect">
              <a:avLst>
                <a:gd name="adj" fmla="val 50000"/>
              </a:avLst>
            </a:prstGeom>
            <a:solidFill>
              <a:srgbClr val="89C1EB"/>
            </a:solidFill>
            <a:ln>
              <a:noFill/>
            </a:ln>
          </p:spPr>
          <p:txBody>
            <a:bodyPr anchor="ctr"/>
            <a:lstStyle/>
            <a:p>
              <a:pPr algn="ctr"/>
              <a:r>
                <a:rPr lang="it-IT" sz="900" b="1" dirty="0">
                  <a:solidFill>
                    <a:srgbClr val="001965"/>
                  </a:solidFill>
                  <a:ea typeface="Apis For Office" panose="020B0504010101010104" pitchFamily="34" charset="0"/>
                  <a:cs typeface="Apis For Office" panose="020B0504010101010104" pitchFamily="34" charset="0"/>
                </a:rPr>
                <a:t>Confronto tra giovani con esposizione </a:t>
              </a:r>
              <a:r>
                <a:rPr lang="it-IT" sz="900" b="1" dirty="0" err="1">
                  <a:solidFill>
                    <a:srgbClr val="001965"/>
                  </a:solidFill>
                  <a:ea typeface="Apis For Office" panose="020B0504010101010104" pitchFamily="34" charset="0"/>
                  <a:cs typeface="Apis For Office" panose="020B0504010101010104" pitchFamily="34" charset="0"/>
                </a:rPr>
                <a:t>perioperatoria</a:t>
              </a:r>
              <a:br>
                <a:rPr lang="it-IT" sz="900" b="1" dirty="0">
                  <a:solidFill>
                    <a:srgbClr val="001965"/>
                  </a:solidFill>
                  <a:ea typeface="Apis For Office" panose="020B0504010101010104" pitchFamily="34" charset="0"/>
                  <a:cs typeface="Apis For Office" panose="020B0504010101010104" pitchFamily="34" charset="0"/>
                </a:rPr>
              </a:br>
              <a:r>
                <a:rPr lang="it-IT" sz="900" b="1" dirty="0">
                  <a:solidFill>
                    <a:srgbClr val="001965"/>
                  </a:solidFill>
                  <a:ea typeface="Apis For Office" panose="020B0504010101010104" pitchFamily="34" charset="0"/>
                  <a:cs typeface="Apis For Office" panose="020B0504010101010104" pitchFamily="34" charset="0"/>
                </a:rPr>
                <a:t>a farmaci anti-obesità (OM) (n=74) e giovani senza</a:t>
              </a:r>
              <a:br>
                <a:rPr lang="it-IT" sz="900" b="1" dirty="0">
                  <a:solidFill>
                    <a:srgbClr val="001965"/>
                  </a:solidFill>
                  <a:ea typeface="Apis For Office" panose="020B0504010101010104" pitchFamily="34" charset="0"/>
                  <a:cs typeface="Apis For Office" panose="020B0504010101010104" pitchFamily="34" charset="0"/>
                </a:rPr>
              </a:br>
              <a:r>
                <a:rPr lang="it-IT" sz="900" b="1" dirty="0">
                  <a:solidFill>
                    <a:srgbClr val="001965"/>
                  </a:solidFill>
                  <a:ea typeface="Apis For Office" panose="020B0504010101010104" pitchFamily="34" charset="0"/>
                  <a:cs typeface="Apis For Office" panose="020B0504010101010104" pitchFamily="34" charset="0"/>
                </a:rPr>
                <a:t>esposizione a OM (n=20)</a:t>
              </a:r>
              <a:endParaRPr lang="it-IT" sz="900" dirty="0">
                <a:solidFill>
                  <a:srgbClr val="001965"/>
                </a:solidFill>
                <a:ea typeface="Apis For Office" panose="020B0504010101010104" pitchFamily="34" charset="0"/>
                <a:cs typeface="Apis For Office" panose="020B0504010101010104" pitchFamily="34" charset="0"/>
              </a:endParaRPr>
            </a:p>
          </p:txBody>
        </p:sp>
        <p:sp>
          <p:nvSpPr>
            <p:cNvPr id="26" name="Shape 11">
              <a:extLst>
                <a:ext uri="{FF2B5EF4-FFF2-40B4-BE49-F238E27FC236}">
                  <a16:creationId xmlns:a16="http://schemas.microsoft.com/office/drawing/2014/main" id="{FC976BFE-7DB9-9389-653C-9DF86DF75E8A}"/>
                </a:ext>
              </a:extLst>
            </p:cNvPr>
            <p:cNvSpPr/>
            <p:nvPr/>
          </p:nvSpPr>
          <p:spPr>
            <a:xfrm rot="10800000" flipV="1">
              <a:off x="5808747" y="2684101"/>
              <a:ext cx="5028939" cy="650895"/>
            </a:xfrm>
            <a:prstGeom prst="roundRect">
              <a:avLst>
                <a:gd name="adj" fmla="val 50000"/>
              </a:avLst>
            </a:prstGeom>
            <a:solidFill>
              <a:srgbClr val="89C1EB"/>
            </a:solidFill>
            <a:ln>
              <a:noFill/>
            </a:ln>
          </p:spPr>
          <p:txBody>
            <a:bodyPr anchor="ctr"/>
            <a:lstStyle/>
            <a:p>
              <a:pPr algn="ctr"/>
              <a:r>
                <a:rPr lang="it-IT" sz="900" b="1" dirty="0">
                  <a:solidFill>
                    <a:srgbClr val="001965"/>
                  </a:solidFill>
                  <a:ea typeface="Apis For Office" panose="020B0504010101010104" pitchFamily="34" charset="0"/>
                  <a:cs typeface="Apis For Office" panose="020B0504010101010104" pitchFamily="34" charset="0"/>
                </a:rPr>
                <a:t>Confronto tra giovani trattati con OM che hanno ottenuto una riduzione del BMI ≥5% prima dell'intervento (high responder, </a:t>
              </a:r>
              <a:r>
                <a:rPr lang="it-IT" sz="900" b="1" dirty="0" err="1">
                  <a:solidFill>
                    <a:srgbClr val="001965"/>
                  </a:solidFill>
                  <a:ea typeface="Apis For Office" panose="020B0504010101010104" pitchFamily="34" charset="0"/>
                  <a:cs typeface="Apis For Office" panose="020B0504010101010104" pitchFamily="34" charset="0"/>
                </a:rPr>
                <a:t>n</a:t>
              </a:r>
              <a:r>
                <a:rPr lang="it-IT" sz="900" b="1" dirty="0">
                  <a:solidFill>
                    <a:srgbClr val="001965"/>
                  </a:solidFill>
                  <a:ea typeface="Apis For Office" panose="020B0504010101010104" pitchFamily="34" charset="0"/>
                  <a:cs typeface="Apis For Office" panose="020B0504010101010104" pitchFamily="34" charset="0"/>
                </a:rPr>
                <a:t>=51) e quelli che non l’hanno ottenuta (low responder, </a:t>
              </a:r>
              <a:r>
                <a:rPr lang="it-IT" sz="900" b="1" dirty="0" err="1">
                  <a:solidFill>
                    <a:srgbClr val="001965"/>
                  </a:solidFill>
                  <a:ea typeface="Apis For Office" panose="020B0504010101010104" pitchFamily="34" charset="0"/>
                  <a:cs typeface="Apis For Office" panose="020B0504010101010104" pitchFamily="34" charset="0"/>
                </a:rPr>
                <a:t>n</a:t>
              </a:r>
              <a:r>
                <a:rPr lang="it-IT" sz="900" b="1" dirty="0">
                  <a:solidFill>
                    <a:srgbClr val="001965"/>
                  </a:solidFill>
                  <a:ea typeface="Apis For Office" panose="020B0504010101010104" pitchFamily="34" charset="0"/>
                  <a:cs typeface="Apis For Office" panose="020B0504010101010104" pitchFamily="34" charset="0"/>
                </a:rPr>
                <a:t>=23).</a:t>
              </a:r>
            </a:p>
          </p:txBody>
        </p:sp>
      </p:grpSp>
      <p:sp>
        <p:nvSpPr>
          <p:cNvPr id="94" name="TextBox 10">
            <a:extLst>
              <a:ext uri="{FF2B5EF4-FFF2-40B4-BE49-F238E27FC236}">
                <a16:creationId xmlns:a16="http://schemas.microsoft.com/office/drawing/2014/main" id="{3FB3E0C4-3B4C-A9B3-962A-7A112B35E285}"/>
              </a:ext>
            </a:extLst>
          </p:cNvPr>
          <p:cNvSpPr txBox="1">
            <a:spLocks noChangeAspect="1"/>
          </p:cNvSpPr>
          <p:nvPr/>
        </p:nvSpPr>
        <p:spPr>
          <a:xfrm rot="10800000">
            <a:off x="-25" y="-6"/>
            <a:ext cx="6880509" cy="1659827"/>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FE910C51-7AF9-46B7-D841-2B2564630D89}"/>
              </a:ext>
            </a:extLst>
          </p:cNvPr>
          <p:cNvSpPr>
            <a:spLocks noGrp="1"/>
          </p:cNvSpPr>
          <p:nvPr>
            <p:ph type="body" sz="quarter" idx="10"/>
          </p:nvPr>
        </p:nvSpPr>
        <p:spPr>
          <a:xfrm>
            <a:off x="505459" y="400350"/>
            <a:ext cx="5327305" cy="1173190"/>
          </a:xfrm>
        </p:spPr>
        <p:txBody>
          <a:bodyPr wrap="square" lIns="0" tIns="0" rIns="0" bIns="0">
            <a:noAutofit/>
          </a:bodyPr>
          <a:lstStyle/>
          <a:p>
            <a:pPr>
              <a:buClr>
                <a:srgbClr val="009EE1"/>
              </a:buClr>
              <a:tabLst>
                <a:tab pos="255822" algn="l"/>
              </a:tabLst>
            </a:pPr>
            <a:r>
              <a:rPr lang="it-IT" dirty="0">
                <a:solidFill>
                  <a:srgbClr val="4590C4"/>
                </a:solidFill>
              </a:rPr>
              <a:t>La fase preoperatoria</a:t>
            </a:r>
            <a:br>
              <a:rPr lang="it-IT" dirty="0"/>
            </a:br>
            <a:r>
              <a:rPr lang="it-IT" sz="2800" dirty="0"/>
              <a:t>un’opportunità per ottimizzare gli </a:t>
            </a:r>
            <a:r>
              <a:rPr lang="it-IT" sz="2800" dirty="0" err="1"/>
              <a:t>outcome</a:t>
            </a:r>
            <a:r>
              <a:rPr lang="it-IT" sz="2800" dirty="0"/>
              <a:t> chirurgici</a:t>
            </a:r>
            <a:endParaRPr lang="it-IT" dirty="0"/>
          </a:p>
          <a:p>
            <a:endParaRPr lang="it-IT" dirty="0"/>
          </a:p>
        </p:txBody>
      </p:sp>
      <p:cxnSp>
        <p:nvCxnSpPr>
          <p:cNvPr id="12" name="Straight Connector 201">
            <a:extLst>
              <a:ext uri="{FF2B5EF4-FFF2-40B4-BE49-F238E27FC236}">
                <a16:creationId xmlns:a16="http://schemas.microsoft.com/office/drawing/2014/main" id="{16858201-6D2E-587C-0D91-22BBD60B729E}"/>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pic>
        <p:nvPicPr>
          <p:cNvPr id="4" name="Immagine 3">
            <a:extLst>
              <a:ext uri="{FF2B5EF4-FFF2-40B4-BE49-F238E27FC236}">
                <a16:creationId xmlns:a16="http://schemas.microsoft.com/office/drawing/2014/main" id="{F7082531-352D-D44A-3495-A9C02BDFF831}"/>
              </a:ext>
            </a:extLst>
          </p:cNvPr>
          <p:cNvPicPr>
            <a:picLocks noChangeAspect="1"/>
          </p:cNvPicPr>
          <p:nvPr/>
        </p:nvPicPr>
        <p:blipFill>
          <a:blip r:embed="rId3">
            <a:extLst>
              <a:ext uri="{28A0092B-C50C-407E-A947-70E740481C1C}">
                <a14:useLocalDpi xmlns:a14="http://schemas.microsoft.com/office/drawing/2010/main" val="0"/>
              </a:ext>
            </a:extLst>
          </a:blip>
          <a:srcRect l="8343" t="7673" b="56294"/>
          <a:stretch>
            <a:fillRect/>
          </a:stretch>
        </p:blipFill>
        <p:spPr bwMode="auto">
          <a:xfrm>
            <a:off x="645925" y="3933490"/>
            <a:ext cx="3209560" cy="1561224"/>
          </a:xfrm>
          <a:prstGeom prst="rect">
            <a:avLst/>
          </a:prstGeom>
          <a:noFill/>
          <a:ln>
            <a:noFill/>
          </a:ln>
        </p:spPr>
      </p:pic>
      <p:pic>
        <p:nvPicPr>
          <p:cNvPr id="5" name="Immagine 4">
            <a:extLst>
              <a:ext uri="{FF2B5EF4-FFF2-40B4-BE49-F238E27FC236}">
                <a16:creationId xmlns:a16="http://schemas.microsoft.com/office/drawing/2014/main" id="{03EBBFC1-4054-E5AD-716E-0508B692266B}"/>
              </a:ext>
            </a:extLst>
          </p:cNvPr>
          <p:cNvPicPr>
            <a:picLocks noChangeAspect="1"/>
          </p:cNvPicPr>
          <p:nvPr/>
        </p:nvPicPr>
        <p:blipFill>
          <a:blip r:embed="rId3">
            <a:extLst>
              <a:ext uri="{28A0092B-C50C-407E-A947-70E740481C1C}">
                <a14:useLocalDpi xmlns:a14="http://schemas.microsoft.com/office/drawing/2010/main" val="0"/>
              </a:ext>
            </a:extLst>
          </a:blip>
          <a:srcRect l="8342" t="7216" r="3310" b="56102"/>
          <a:stretch>
            <a:fillRect/>
          </a:stretch>
        </p:blipFill>
        <p:spPr bwMode="auto">
          <a:xfrm>
            <a:off x="4180382" y="3918211"/>
            <a:ext cx="3093654" cy="1589355"/>
          </a:xfrm>
          <a:prstGeom prst="rect">
            <a:avLst/>
          </a:prstGeom>
          <a:noFill/>
          <a:ln>
            <a:noFill/>
          </a:ln>
        </p:spPr>
      </p:pic>
      <p:sp>
        <p:nvSpPr>
          <p:cNvPr id="11" name="CasellaDiTesto 10">
            <a:extLst>
              <a:ext uri="{FF2B5EF4-FFF2-40B4-BE49-F238E27FC236}">
                <a16:creationId xmlns:a16="http://schemas.microsoft.com/office/drawing/2014/main" id="{FDD4ECA7-7E7A-E6D8-083F-28D095F6F32C}"/>
              </a:ext>
            </a:extLst>
          </p:cNvPr>
          <p:cNvSpPr txBox="1"/>
          <p:nvPr/>
        </p:nvSpPr>
        <p:spPr>
          <a:xfrm>
            <a:off x="7648507" y="612821"/>
            <a:ext cx="4267200" cy="748247"/>
          </a:xfrm>
          <a:prstGeom prst="roundRect">
            <a:avLst>
              <a:gd name="adj" fmla="val 27474"/>
            </a:avLst>
          </a:prstGeom>
          <a:solidFill>
            <a:srgbClr val="89C1EB"/>
          </a:solidFill>
        </p:spPr>
        <p:txBody>
          <a:bodyPr wrap="square" lIns="108000" tIns="0" rIns="0" bIns="0" rtlCol="0" anchor="ctr">
            <a:noAutofit/>
          </a:bodyPr>
          <a:lstStyle/>
          <a:p>
            <a:pPr algn="ctr"/>
            <a:r>
              <a:rPr lang="it-IT" sz="1000" b="1" dirty="0">
                <a:solidFill>
                  <a:srgbClr val="00247E"/>
                </a:solidFill>
                <a:ea typeface="Apis For Office" panose="020B0504010101010104" pitchFamily="34" charset="0"/>
                <a:cs typeface="Apis For Office" panose="020B0504010101010104" pitchFamily="34" charset="0"/>
              </a:rPr>
              <a:t>Variazioni delle misure antropometriche dalla visita chirurgica</a:t>
            </a:r>
            <a:br>
              <a:rPr lang="it-IT" sz="1000" b="1" dirty="0">
                <a:solidFill>
                  <a:srgbClr val="00247E"/>
                </a:solidFill>
                <a:ea typeface="Apis For Office" panose="020B0504010101010104" pitchFamily="34" charset="0"/>
                <a:cs typeface="Apis For Office" panose="020B0504010101010104" pitchFamily="34" charset="0"/>
              </a:rPr>
            </a:br>
            <a:r>
              <a:rPr lang="it-IT" sz="1000" b="1" dirty="0">
                <a:solidFill>
                  <a:srgbClr val="00247E"/>
                </a:solidFill>
                <a:ea typeface="Apis For Office" panose="020B0504010101010104" pitchFamily="34" charset="0"/>
                <a:cs typeface="Apis For Office" panose="020B0504010101010104" pitchFamily="34" charset="0"/>
              </a:rPr>
              <a:t>a 3 e 6 mesi dopo sleeve </a:t>
            </a:r>
            <a:r>
              <a:rPr lang="it-IT" sz="1000" b="1" dirty="0" err="1">
                <a:solidFill>
                  <a:srgbClr val="00247E"/>
                </a:solidFill>
                <a:ea typeface="Apis For Office" panose="020B0504010101010104" pitchFamily="34" charset="0"/>
                <a:cs typeface="Apis For Office" panose="020B0504010101010104" pitchFamily="34" charset="0"/>
              </a:rPr>
              <a:t>gastrectomy</a:t>
            </a:r>
            <a:r>
              <a:rPr lang="it-IT" sz="1000" b="1" dirty="0">
                <a:solidFill>
                  <a:srgbClr val="00247E"/>
                </a:solidFill>
                <a:ea typeface="Apis For Office" panose="020B0504010101010104" pitchFamily="34" charset="0"/>
                <a:cs typeface="Apis For Office" panose="020B0504010101010104" pitchFamily="34" charset="0"/>
              </a:rPr>
              <a:t>, valutate con modelli</a:t>
            </a:r>
            <a:br>
              <a:rPr lang="it-IT" sz="1000" b="1" dirty="0">
                <a:solidFill>
                  <a:srgbClr val="00247E"/>
                </a:solidFill>
                <a:ea typeface="Apis For Office" panose="020B0504010101010104" pitchFamily="34" charset="0"/>
                <a:cs typeface="Apis For Office" panose="020B0504010101010104" pitchFamily="34" charset="0"/>
              </a:rPr>
            </a:br>
            <a:r>
              <a:rPr lang="it-IT" sz="1000" b="1" dirty="0">
                <a:solidFill>
                  <a:srgbClr val="00247E"/>
                </a:solidFill>
                <a:ea typeface="Apis For Office" panose="020B0504010101010104" pitchFamily="34" charset="0"/>
                <a:cs typeface="Apis For Office" panose="020B0504010101010104" pitchFamily="34" charset="0"/>
              </a:rPr>
              <a:t>di regressione lineare multivariata a effetti misti</a:t>
            </a:r>
          </a:p>
        </p:txBody>
      </p:sp>
      <p:sp>
        <p:nvSpPr>
          <p:cNvPr id="13" name="CasellaDiTesto 12">
            <a:extLst>
              <a:ext uri="{FF2B5EF4-FFF2-40B4-BE49-F238E27FC236}">
                <a16:creationId xmlns:a16="http://schemas.microsoft.com/office/drawing/2014/main" id="{979A9964-39C1-E4C3-2E0B-7E5059A15010}"/>
              </a:ext>
            </a:extLst>
          </p:cNvPr>
          <p:cNvSpPr txBox="1"/>
          <p:nvPr/>
        </p:nvSpPr>
        <p:spPr>
          <a:xfrm>
            <a:off x="4327581" y="5570362"/>
            <a:ext cx="3158032" cy="321265"/>
          </a:xfrm>
          <a:prstGeom prst="rect">
            <a:avLst/>
          </a:prstGeom>
          <a:noFill/>
        </p:spPr>
        <p:txBody>
          <a:bodyPr wrap="square" lIns="0" tIns="0" rIns="0" bIns="0" rtlCol="0" anchor="t">
            <a:noAutofit/>
          </a:bodyPr>
          <a:lstStyle/>
          <a:p>
            <a:pPr algn="ctr"/>
            <a:r>
              <a:rPr lang="it-IT" sz="700" err="1">
                <a:solidFill>
                  <a:srgbClr val="001965"/>
                </a:solidFill>
                <a:ea typeface="Apis For Office" panose="020B0504010101010104" pitchFamily="34" charset="0"/>
                <a:cs typeface="Apis For Office" panose="020B0504010101010104" pitchFamily="34" charset="0"/>
              </a:rPr>
              <a:t>Postoperative</a:t>
            </a:r>
            <a:r>
              <a:rPr lang="it-IT" sz="700">
                <a:solidFill>
                  <a:srgbClr val="001965"/>
                </a:solidFill>
                <a:ea typeface="Apis For Office" panose="020B0504010101010104" pitchFamily="34" charset="0"/>
                <a:cs typeface="Apis For Office" panose="020B0504010101010104" pitchFamily="34" charset="0"/>
              </a:rPr>
              <a:t> time, </a:t>
            </a:r>
            <a:r>
              <a:rPr lang="it-IT" sz="700" err="1">
                <a:solidFill>
                  <a:srgbClr val="001965"/>
                </a:solidFill>
                <a:ea typeface="Apis For Office" panose="020B0504010101010104" pitchFamily="34" charset="0"/>
                <a:cs typeface="Apis For Office" panose="020B0504010101010104" pitchFamily="34" charset="0"/>
              </a:rPr>
              <a:t>mo</a:t>
            </a:r>
            <a:endParaRPr lang="it-IT" sz="700">
              <a:solidFill>
                <a:srgbClr val="001965"/>
              </a:solidFill>
              <a:ea typeface="Apis For Office" panose="020B0504010101010104" pitchFamily="34" charset="0"/>
              <a:cs typeface="Apis For Office" panose="020B0504010101010104" pitchFamily="34" charset="0"/>
            </a:endParaRPr>
          </a:p>
        </p:txBody>
      </p:sp>
      <p:sp>
        <p:nvSpPr>
          <p:cNvPr id="14" name="CasellaDiTesto 13">
            <a:extLst>
              <a:ext uri="{FF2B5EF4-FFF2-40B4-BE49-F238E27FC236}">
                <a16:creationId xmlns:a16="http://schemas.microsoft.com/office/drawing/2014/main" id="{8E0D2500-51DD-A264-0620-07CC4F1A00EC}"/>
              </a:ext>
            </a:extLst>
          </p:cNvPr>
          <p:cNvSpPr txBox="1"/>
          <p:nvPr/>
        </p:nvSpPr>
        <p:spPr>
          <a:xfrm>
            <a:off x="828967" y="5570362"/>
            <a:ext cx="3069685" cy="321265"/>
          </a:xfrm>
          <a:prstGeom prst="rect">
            <a:avLst/>
          </a:prstGeom>
          <a:noFill/>
        </p:spPr>
        <p:txBody>
          <a:bodyPr wrap="square" lIns="0" tIns="0" rIns="0" bIns="0" rtlCol="0" anchor="t">
            <a:noAutofit/>
          </a:bodyPr>
          <a:lstStyle/>
          <a:p>
            <a:pPr algn="ctr"/>
            <a:r>
              <a:rPr lang="it-IT" sz="700" err="1">
                <a:solidFill>
                  <a:srgbClr val="001965"/>
                </a:solidFill>
                <a:ea typeface="Apis For Office" panose="020B0504010101010104" pitchFamily="34" charset="0"/>
                <a:cs typeface="Apis For Office" panose="020B0504010101010104" pitchFamily="34" charset="0"/>
              </a:rPr>
              <a:t>Postoperative</a:t>
            </a:r>
            <a:r>
              <a:rPr lang="it-IT" sz="700">
                <a:solidFill>
                  <a:srgbClr val="001965"/>
                </a:solidFill>
                <a:ea typeface="Apis For Office" panose="020B0504010101010104" pitchFamily="34" charset="0"/>
                <a:cs typeface="Apis For Office" panose="020B0504010101010104" pitchFamily="34" charset="0"/>
              </a:rPr>
              <a:t> time, </a:t>
            </a:r>
            <a:r>
              <a:rPr lang="it-IT" sz="700" err="1">
                <a:solidFill>
                  <a:srgbClr val="001965"/>
                </a:solidFill>
                <a:ea typeface="Apis For Office" panose="020B0504010101010104" pitchFamily="34" charset="0"/>
                <a:cs typeface="Apis For Office" panose="020B0504010101010104" pitchFamily="34" charset="0"/>
              </a:rPr>
              <a:t>mo</a:t>
            </a:r>
            <a:endParaRPr lang="it-IT" sz="700">
              <a:solidFill>
                <a:srgbClr val="001965"/>
              </a:solidFill>
              <a:ea typeface="Apis For Office" panose="020B0504010101010104" pitchFamily="34" charset="0"/>
              <a:cs typeface="Apis For Office" panose="020B0504010101010104" pitchFamily="34" charset="0"/>
            </a:endParaRPr>
          </a:p>
        </p:txBody>
      </p:sp>
      <p:sp>
        <p:nvSpPr>
          <p:cNvPr id="15" name="CasellaDiTesto 14">
            <a:extLst>
              <a:ext uri="{FF2B5EF4-FFF2-40B4-BE49-F238E27FC236}">
                <a16:creationId xmlns:a16="http://schemas.microsoft.com/office/drawing/2014/main" id="{7D7DA2DA-9813-B83D-BA1A-D6BB3A9A41FF}"/>
              </a:ext>
            </a:extLst>
          </p:cNvPr>
          <p:cNvSpPr txBox="1"/>
          <p:nvPr/>
        </p:nvSpPr>
        <p:spPr>
          <a:xfrm rot="16200000">
            <a:off x="3338487" y="4499997"/>
            <a:ext cx="1575804" cy="228902"/>
          </a:xfrm>
          <a:prstGeom prst="rect">
            <a:avLst/>
          </a:prstGeom>
          <a:noFill/>
        </p:spPr>
        <p:txBody>
          <a:bodyPr wrap="square" lIns="0" tIns="0" rIns="0" bIns="0" rtlCol="0" anchor="t">
            <a:noAutofit/>
          </a:bodyPr>
          <a:lstStyle/>
          <a:p>
            <a:pPr algn="ctr"/>
            <a:r>
              <a:rPr lang="it-IT" sz="700">
                <a:solidFill>
                  <a:srgbClr val="001965"/>
                </a:solidFill>
                <a:ea typeface="Apis For Office" panose="020B0504010101010104" pitchFamily="34" charset="0"/>
                <a:cs typeface="Apis For Office" panose="020B0504010101010104" pitchFamily="34" charset="0"/>
              </a:rPr>
              <a:t>Change in BMI, %</a:t>
            </a:r>
          </a:p>
        </p:txBody>
      </p:sp>
      <p:sp>
        <p:nvSpPr>
          <p:cNvPr id="16" name="CasellaDiTesto 15">
            <a:extLst>
              <a:ext uri="{FF2B5EF4-FFF2-40B4-BE49-F238E27FC236}">
                <a16:creationId xmlns:a16="http://schemas.microsoft.com/office/drawing/2014/main" id="{A5CB37B9-3AC5-A8FD-84C9-7F5D6753C6C3}"/>
              </a:ext>
            </a:extLst>
          </p:cNvPr>
          <p:cNvSpPr txBox="1"/>
          <p:nvPr/>
        </p:nvSpPr>
        <p:spPr>
          <a:xfrm rot="16200000">
            <a:off x="-213938" y="4499997"/>
            <a:ext cx="1575804" cy="228902"/>
          </a:xfrm>
          <a:prstGeom prst="rect">
            <a:avLst/>
          </a:prstGeom>
          <a:noFill/>
        </p:spPr>
        <p:txBody>
          <a:bodyPr wrap="square" lIns="0" tIns="0" rIns="0" bIns="0" rtlCol="0" anchor="t">
            <a:noAutofit/>
          </a:bodyPr>
          <a:lstStyle/>
          <a:p>
            <a:pPr algn="ctr"/>
            <a:r>
              <a:rPr lang="it-IT" sz="700" dirty="0">
                <a:solidFill>
                  <a:srgbClr val="001965"/>
                </a:solidFill>
                <a:ea typeface="Apis For Office" panose="020B0504010101010104" pitchFamily="34" charset="0"/>
                <a:cs typeface="Apis For Office" panose="020B0504010101010104" pitchFamily="34" charset="0"/>
              </a:rPr>
              <a:t>Change in BMI, %</a:t>
            </a:r>
          </a:p>
        </p:txBody>
      </p:sp>
      <p:pic>
        <p:nvPicPr>
          <p:cNvPr id="17" name="Immagine 16">
            <a:extLst>
              <a:ext uri="{FF2B5EF4-FFF2-40B4-BE49-F238E27FC236}">
                <a16:creationId xmlns:a16="http://schemas.microsoft.com/office/drawing/2014/main" id="{2EF5D72D-C8F0-5F7B-EB2B-0FF77377B8BA}"/>
              </a:ext>
            </a:extLst>
          </p:cNvPr>
          <p:cNvPicPr>
            <a:picLocks noChangeAspect="1"/>
          </p:cNvPicPr>
          <p:nvPr/>
        </p:nvPicPr>
        <p:blipFill>
          <a:blip r:embed="rId3">
            <a:extLst>
              <a:ext uri="{28A0092B-C50C-407E-A947-70E740481C1C}">
                <a14:useLocalDpi xmlns:a14="http://schemas.microsoft.com/office/drawing/2010/main" val="0"/>
              </a:ext>
            </a:extLst>
          </a:blip>
          <a:srcRect l="29077" r="18628" b="97291"/>
          <a:stretch>
            <a:fillRect/>
          </a:stretch>
        </p:blipFill>
        <p:spPr bwMode="auto">
          <a:xfrm>
            <a:off x="1770574" y="5979678"/>
            <a:ext cx="2215764" cy="129737"/>
          </a:xfrm>
          <a:prstGeom prst="rect">
            <a:avLst/>
          </a:prstGeom>
          <a:noFill/>
          <a:ln>
            <a:noFill/>
          </a:ln>
        </p:spPr>
      </p:pic>
      <p:pic>
        <p:nvPicPr>
          <p:cNvPr id="19" name="Immagine 18">
            <a:extLst>
              <a:ext uri="{FF2B5EF4-FFF2-40B4-BE49-F238E27FC236}">
                <a16:creationId xmlns:a16="http://schemas.microsoft.com/office/drawing/2014/main" id="{2C4ECDE0-1A04-C9A6-7699-7E3FE1845F08}"/>
              </a:ext>
            </a:extLst>
          </p:cNvPr>
          <p:cNvPicPr>
            <a:picLocks noChangeAspect="1"/>
          </p:cNvPicPr>
          <p:nvPr/>
        </p:nvPicPr>
        <p:blipFill>
          <a:blip r:embed="rId3">
            <a:extLst>
              <a:ext uri="{28A0092B-C50C-407E-A947-70E740481C1C}">
                <a14:useLocalDpi xmlns:a14="http://schemas.microsoft.com/office/drawing/2010/main" val="0"/>
              </a:ext>
            </a:extLst>
          </a:blip>
          <a:srcRect l="29077" t="2871" r="18628" b="93558"/>
          <a:stretch>
            <a:fillRect/>
          </a:stretch>
        </p:blipFill>
        <p:spPr bwMode="auto">
          <a:xfrm>
            <a:off x="3428300" y="5954808"/>
            <a:ext cx="2215764" cy="171043"/>
          </a:xfrm>
          <a:prstGeom prst="rect">
            <a:avLst/>
          </a:prstGeom>
          <a:noFill/>
          <a:ln>
            <a:noFill/>
          </a:ln>
        </p:spPr>
      </p:pic>
      <p:pic>
        <p:nvPicPr>
          <p:cNvPr id="21" name="Immagine 20">
            <a:extLst>
              <a:ext uri="{FF2B5EF4-FFF2-40B4-BE49-F238E27FC236}">
                <a16:creationId xmlns:a16="http://schemas.microsoft.com/office/drawing/2014/main" id="{4B10B27D-D068-0476-6C58-C26868448744}"/>
              </a:ext>
            </a:extLst>
          </p:cNvPr>
          <p:cNvPicPr>
            <a:picLocks noChangeAspect="1"/>
          </p:cNvPicPr>
          <p:nvPr/>
        </p:nvPicPr>
        <p:blipFill>
          <a:blip r:embed="rId4"/>
          <a:srcRect r="3545"/>
          <a:stretch>
            <a:fillRect/>
          </a:stretch>
        </p:blipFill>
        <p:spPr>
          <a:xfrm>
            <a:off x="7516032" y="1648009"/>
            <a:ext cx="4532150" cy="4306799"/>
          </a:xfrm>
          <a:prstGeom prst="rect">
            <a:avLst/>
          </a:prstGeom>
        </p:spPr>
      </p:pic>
      <p:sp>
        <p:nvSpPr>
          <p:cNvPr id="2" name="CasellaDiTesto 1">
            <a:extLst>
              <a:ext uri="{FF2B5EF4-FFF2-40B4-BE49-F238E27FC236}">
                <a16:creationId xmlns:a16="http://schemas.microsoft.com/office/drawing/2014/main" id="{1BE957F4-A5F5-73F1-4E39-E6BAB4FCCDA0}"/>
              </a:ext>
            </a:extLst>
          </p:cNvPr>
          <p:cNvSpPr txBox="1"/>
          <p:nvPr/>
        </p:nvSpPr>
        <p:spPr>
          <a:xfrm rot="5400000">
            <a:off x="2479213" y="-366845"/>
            <a:ext cx="349200" cy="5201243"/>
          </a:xfrm>
          <a:prstGeom prst="round2SameRect">
            <a:avLst>
              <a:gd name="adj1" fmla="val 50000"/>
              <a:gd name="adj2" fmla="val 0"/>
            </a:avLst>
          </a:prstGeom>
          <a:solidFill>
            <a:schemeClr val="bg1"/>
          </a:solidFill>
          <a:ln>
            <a:noFill/>
          </a:ln>
          <a:effectLst>
            <a:outerShdw blurRad="105494" dist="38100" algn="l" rotWithShape="0">
              <a:schemeClr val="tx1">
                <a:alpha val="14603"/>
              </a:schemeClr>
            </a:outerShdw>
          </a:effectLst>
        </p:spPr>
        <p:txBody>
          <a:bodyPr vert="vert270" wrap="square" lIns="0" tIns="0" rIns="0" bIns="324000" rtlCol="0" anchor="ctr">
            <a:noAutofit/>
          </a:bodyPr>
          <a:lstStyle/>
          <a:p>
            <a:pPr algn="ctr"/>
            <a:r>
              <a:rPr lang="it-IT" sz="1100" b="1">
                <a:solidFill>
                  <a:schemeClr val="bg1"/>
                </a:solidFill>
                <a:ea typeface="Apis For Office" panose="020B0504010101010104" pitchFamily="34" charset="0"/>
                <a:cs typeface="Apis For Office" panose="020B0504010101010104" pitchFamily="34" charset="0"/>
              </a:rPr>
              <a:t>2026</a:t>
            </a:r>
          </a:p>
        </p:txBody>
      </p:sp>
      <p:sp>
        <p:nvSpPr>
          <p:cNvPr id="3" name="CasellaDiTesto 2">
            <a:extLst>
              <a:ext uri="{FF2B5EF4-FFF2-40B4-BE49-F238E27FC236}">
                <a16:creationId xmlns:a16="http://schemas.microsoft.com/office/drawing/2014/main" id="{DFDD62F7-1CC4-2A98-D457-E70A916E7C1E}"/>
              </a:ext>
            </a:extLst>
          </p:cNvPr>
          <p:cNvSpPr txBox="1"/>
          <p:nvPr/>
        </p:nvSpPr>
        <p:spPr>
          <a:xfrm rot="5400000">
            <a:off x="326144" y="1735632"/>
            <a:ext cx="343998" cy="996288"/>
          </a:xfrm>
          <a:prstGeom prst="round2SameRect">
            <a:avLst>
              <a:gd name="adj1" fmla="val 50000"/>
              <a:gd name="adj2" fmla="val 0"/>
            </a:avLst>
          </a:prstGeom>
          <a:solidFill>
            <a:srgbClr val="89C1EB"/>
          </a:solidFill>
          <a:ln>
            <a:noFill/>
          </a:ln>
        </p:spPr>
        <p:txBody>
          <a:bodyPr vert="vert270" wrap="square" lIns="0" tIns="0" rIns="0" bIns="251999" rtlCol="0" anchor="ctr">
            <a:noAutofit/>
          </a:bodyPr>
          <a:lstStyle/>
          <a:p>
            <a:pPr algn="ctr"/>
            <a:r>
              <a:rPr lang="it-IT" sz="1400" b="1">
                <a:solidFill>
                  <a:srgbClr val="001965"/>
                </a:solidFill>
                <a:ea typeface="Apis For Office" panose="020B0504010101010104" pitchFamily="34" charset="0"/>
                <a:cs typeface="Apis For Office" panose="020B0504010101010104" pitchFamily="34" charset="0"/>
              </a:rPr>
              <a:t>2025</a:t>
            </a:r>
          </a:p>
        </p:txBody>
      </p:sp>
      <p:sp>
        <p:nvSpPr>
          <p:cNvPr id="7" name="CasellaDiTesto 6">
            <a:extLst>
              <a:ext uri="{FF2B5EF4-FFF2-40B4-BE49-F238E27FC236}">
                <a16:creationId xmlns:a16="http://schemas.microsoft.com/office/drawing/2014/main" id="{4238F1CF-6A02-3733-8030-3BC50F3A0CE0}"/>
              </a:ext>
            </a:extLst>
          </p:cNvPr>
          <p:cNvSpPr txBox="1"/>
          <p:nvPr/>
        </p:nvSpPr>
        <p:spPr>
          <a:xfrm>
            <a:off x="1244089" y="2125998"/>
            <a:ext cx="3737344" cy="215556"/>
          </a:xfrm>
          <a:prstGeom prst="rect">
            <a:avLst/>
          </a:prstGeom>
          <a:noFill/>
        </p:spPr>
        <p:txBody>
          <a:bodyPr wrap="square" lIns="0" tIns="0" rIns="0" bIns="0" rtlCol="0" anchor="ctr">
            <a:noAutofit/>
          </a:bodyPr>
          <a:lstStyle/>
          <a:p>
            <a:pPr defTabSz="443290">
              <a:buClr>
                <a:srgbClr val="038FBF"/>
              </a:buClr>
            </a:pPr>
            <a:r>
              <a:rPr lang="en-US" sz="1000" b="1" dirty="0">
                <a:solidFill>
                  <a:srgbClr val="001965"/>
                </a:solidFill>
                <a:latin typeface="+mj-lt"/>
                <a:ea typeface="Apis For Office" panose="020B0504010101010104" pitchFamily="34" charset="0"/>
                <a:cs typeface="Apis For Office" panose="020B0504010101010104" pitchFamily="34" charset="0"/>
              </a:rPr>
              <a:t>Vidmar AP, et al. </a:t>
            </a:r>
            <a:r>
              <a:rPr lang="en-US" sz="1000" dirty="0">
                <a:solidFill>
                  <a:srgbClr val="001965"/>
                </a:solidFill>
                <a:latin typeface="+mj-lt"/>
                <a:ea typeface="Apis For Office" panose="020B0504010101010104" pitchFamily="34" charset="0"/>
                <a:cs typeface="Apis For Office" panose="020B0504010101010104" pitchFamily="34" charset="0"/>
              </a:rPr>
              <a:t>Surg </a:t>
            </a:r>
            <a:r>
              <a:rPr lang="en-US" sz="1000" dirty="0" err="1">
                <a:solidFill>
                  <a:srgbClr val="001965"/>
                </a:solidFill>
                <a:latin typeface="+mj-lt"/>
                <a:ea typeface="Apis For Office" panose="020B0504010101010104" pitchFamily="34" charset="0"/>
                <a:cs typeface="Apis For Office" panose="020B0504010101010104" pitchFamily="34" charset="0"/>
              </a:rPr>
              <a:t>Obes</a:t>
            </a:r>
            <a:r>
              <a:rPr lang="en-US" sz="1000" dirty="0">
                <a:solidFill>
                  <a:srgbClr val="001965"/>
                </a:solidFill>
                <a:latin typeface="+mj-lt"/>
                <a:ea typeface="Apis For Office" panose="020B0504010101010104" pitchFamily="34" charset="0"/>
                <a:cs typeface="Apis For Office" panose="020B0504010101010104" pitchFamily="34" charset="0"/>
              </a:rPr>
              <a:t> </a:t>
            </a:r>
            <a:r>
              <a:rPr lang="en-US" sz="1000" dirty="0" err="1">
                <a:solidFill>
                  <a:srgbClr val="001965"/>
                </a:solidFill>
                <a:latin typeface="+mj-lt"/>
                <a:ea typeface="Apis For Office" panose="020B0504010101010104" pitchFamily="34" charset="0"/>
                <a:cs typeface="Apis For Office" panose="020B0504010101010104" pitchFamily="34" charset="0"/>
              </a:rPr>
              <a:t>Relat</a:t>
            </a:r>
            <a:r>
              <a:rPr lang="en-US" sz="1000" dirty="0">
                <a:solidFill>
                  <a:srgbClr val="001965"/>
                </a:solidFill>
                <a:latin typeface="+mj-lt"/>
                <a:ea typeface="Apis For Office" panose="020B0504010101010104" pitchFamily="34" charset="0"/>
                <a:cs typeface="Apis For Office" panose="020B0504010101010104" pitchFamily="34" charset="0"/>
              </a:rPr>
              <a:t> Dis. 2026 Feb;22(2):280-289. </a:t>
            </a:r>
            <a:endParaRPr lang="it-IT" sz="1000" dirty="0">
              <a:solidFill>
                <a:srgbClr val="001965"/>
              </a:solidFill>
              <a:latin typeface="+mj-lt"/>
              <a:ea typeface="Apis For Office" panose="020B0504010101010104" pitchFamily="34" charset="0"/>
              <a:cs typeface="Apis For Office" panose="020B0504010101010104" pitchFamily="34" charset="0"/>
            </a:endParaRPr>
          </a:p>
        </p:txBody>
      </p:sp>
      <p:sp>
        <p:nvSpPr>
          <p:cNvPr id="31" name="TextBox 16">
            <a:extLst>
              <a:ext uri="{FF2B5EF4-FFF2-40B4-BE49-F238E27FC236}">
                <a16:creationId xmlns:a16="http://schemas.microsoft.com/office/drawing/2014/main" id="{5DED47F0-5B42-95F2-3E05-2438C51167E3}"/>
              </a:ext>
            </a:extLst>
          </p:cNvPr>
          <p:cNvSpPr txBox="1"/>
          <p:nvPr/>
        </p:nvSpPr>
        <p:spPr>
          <a:xfrm>
            <a:off x="397756" y="2523682"/>
            <a:ext cx="7383688" cy="380040"/>
          </a:xfrm>
          <a:prstGeom prst="rect">
            <a:avLst/>
          </a:prstGeom>
          <a:noFill/>
        </p:spPr>
        <p:txBody>
          <a:bodyPr wrap="square" lIns="0" tIns="0" rIns="0" bIns="0">
            <a:spAutoFit/>
          </a:bodyPr>
          <a:lstStyle/>
          <a:p>
            <a:pPr defTabSz="440894">
              <a:lnSpc>
                <a:spcPct val="107000"/>
              </a:lnSpc>
              <a:spcAft>
                <a:spcPts val="388"/>
              </a:spcAft>
              <a:defRPr/>
            </a:pPr>
            <a:r>
              <a:rPr lang="it-IT" sz="1200" dirty="0">
                <a:solidFill>
                  <a:srgbClr val="001965"/>
                </a:solidFill>
                <a:ea typeface="Apis For Office" panose="020B0504010101010104" pitchFamily="34" charset="0"/>
                <a:cs typeface="Apis For Office" panose="020B0504010101010104" pitchFamily="34" charset="0"/>
              </a:rPr>
              <a:t>Variazione percentuale dell‘indice di massa corporea (%BMI) a 1, 2, 3 e 6 mesi dopo</a:t>
            </a:r>
            <a:br>
              <a:rPr lang="it-IT" sz="1200" dirty="0">
                <a:solidFill>
                  <a:srgbClr val="001965"/>
                </a:solidFill>
                <a:ea typeface="Apis For Office" panose="020B0504010101010104" pitchFamily="34" charset="0"/>
                <a:cs typeface="Apis For Office" panose="020B0504010101010104" pitchFamily="34" charset="0"/>
              </a:rPr>
            </a:br>
            <a:r>
              <a:rPr lang="it-IT" sz="1200" dirty="0">
                <a:solidFill>
                  <a:srgbClr val="001965"/>
                </a:solidFill>
                <a:ea typeface="Apis For Office" panose="020B0504010101010104" pitchFamily="34" charset="0"/>
                <a:cs typeface="Apis For Office" panose="020B0504010101010104" pitchFamily="34" charset="0"/>
              </a:rPr>
              <a:t>sleeve </a:t>
            </a:r>
            <a:r>
              <a:rPr lang="it-IT" sz="1200" dirty="0" err="1">
                <a:solidFill>
                  <a:srgbClr val="001965"/>
                </a:solidFill>
                <a:ea typeface="Apis For Office" panose="020B0504010101010104" pitchFamily="34" charset="0"/>
                <a:cs typeface="Apis For Office" panose="020B0504010101010104" pitchFamily="34" charset="0"/>
              </a:rPr>
              <a:t>gastrectomy</a:t>
            </a:r>
            <a:r>
              <a:rPr lang="it-IT" sz="1200" dirty="0">
                <a:solidFill>
                  <a:srgbClr val="001965"/>
                </a:solidFill>
                <a:ea typeface="Apis For Office" panose="020B0504010101010104" pitchFamily="34" charset="0"/>
                <a:cs typeface="Apis For Office" panose="020B0504010101010104" pitchFamily="34" charset="0"/>
              </a:rPr>
              <a:t> in pazienti pediatrici trattati tra novembre 2023 e marzo 2025.</a:t>
            </a:r>
          </a:p>
        </p:txBody>
      </p:sp>
    </p:spTree>
    <p:extLst>
      <p:ext uri="{BB962C8B-B14F-4D97-AF65-F5344CB8AC3E}">
        <p14:creationId xmlns:p14="http://schemas.microsoft.com/office/powerpoint/2010/main" val="323460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4744A-7107-FCA1-7EFA-B96D79389DF5}"/>
            </a:ext>
          </a:extLst>
        </p:cNvPr>
        <p:cNvGrpSpPr/>
        <p:nvPr/>
      </p:nvGrpSpPr>
      <p:grpSpPr>
        <a:xfrm>
          <a:off x="0" y="0"/>
          <a:ext cx="0" cy="0"/>
          <a:chOff x="0" y="0"/>
          <a:chExt cx="0" cy="0"/>
        </a:xfrm>
      </p:grpSpPr>
      <p:sp>
        <p:nvSpPr>
          <p:cNvPr id="94" name="TextBox 10">
            <a:extLst>
              <a:ext uri="{FF2B5EF4-FFF2-40B4-BE49-F238E27FC236}">
                <a16:creationId xmlns:a16="http://schemas.microsoft.com/office/drawing/2014/main" id="{DB985660-85C1-E85E-BCB2-36749EC9D111}"/>
              </a:ext>
            </a:extLst>
          </p:cNvPr>
          <p:cNvSpPr txBox="1">
            <a:spLocks noChangeAspect="1"/>
          </p:cNvSpPr>
          <p:nvPr/>
        </p:nvSpPr>
        <p:spPr>
          <a:xfrm rot="10800000">
            <a:off x="-22" y="-4"/>
            <a:ext cx="6295313"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D76B038E-9306-D5DF-1402-5F72B2D5399E}"/>
              </a:ext>
            </a:extLst>
          </p:cNvPr>
          <p:cNvSpPr>
            <a:spLocks noGrp="1"/>
          </p:cNvSpPr>
          <p:nvPr>
            <p:ph type="body" sz="quarter" idx="10"/>
          </p:nvPr>
        </p:nvSpPr>
        <p:spPr>
          <a:xfrm>
            <a:off x="505461" y="400350"/>
            <a:ext cx="6188416" cy="915637"/>
          </a:xfrm>
        </p:spPr>
        <p:txBody>
          <a:bodyPr wrap="square" lIns="0" tIns="0" rIns="0" bIns="0">
            <a:noAutofit/>
          </a:bodyPr>
          <a:lstStyle/>
          <a:p>
            <a:pPr>
              <a:buClr>
                <a:srgbClr val="009EE1"/>
              </a:buClr>
              <a:tabLst>
                <a:tab pos="255822" algn="l"/>
              </a:tabLst>
            </a:pPr>
            <a:r>
              <a:rPr lang="it-IT" dirty="0">
                <a:solidFill>
                  <a:srgbClr val="4590C4"/>
                </a:solidFill>
              </a:rPr>
              <a:t>OMM: </a:t>
            </a:r>
            <a:r>
              <a:rPr lang="it-IT" dirty="0"/>
              <a:t>un’opzione efficace lungo il </a:t>
            </a:r>
            <a:r>
              <a:rPr lang="it-IT" i="1" dirty="0"/>
              <a:t>continuum</a:t>
            </a:r>
            <a:r>
              <a:rPr lang="it-IT" dirty="0"/>
              <a:t> di cura</a:t>
            </a:r>
          </a:p>
          <a:p>
            <a:endParaRPr lang="it-IT" dirty="0"/>
          </a:p>
        </p:txBody>
      </p:sp>
      <p:grpSp>
        <p:nvGrpSpPr>
          <p:cNvPr id="8" name="Gruppo 7">
            <a:extLst>
              <a:ext uri="{FF2B5EF4-FFF2-40B4-BE49-F238E27FC236}">
                <a16:creationId xmlns:a16="http://schemas.microsoft.com/office/drawing/2014/main" id="{A5BFC39F-0ECA-E865-2D5C-7ADB14692033}"/>
              </a:ext>
            </a:extLst>
          </p:cNvPr>
          <p:cNvGrpSpPr/>
          <p:nvPr/>
        </p:nvGrpSpPr>
        <p:grpSpPr>
          <a:xfrm>
            <a:off x="211974" y="2808868"/>
            <a:ext cx="4120893" cy="3208262"/>
            <a:chOff x="323362" y="2741601"/>
            <a:chExt cx="4112191" cy="2682676"/>
          </a:xfrm>
        </p:grpSpPr>
        <p:sp>
          <p:nvSpPr>
            <p:cNvPr id="7" name="Rettangolo con angoli arrotondati 6">
              <a:extLst>
                <a:ext uri="{FF2B5EF4-FFF2-40B4-BE49-F238E27FC236}">
                  <a16:creationId xmlns:a16="http://schemas.microsoft.com/office/drawing/2014/main" id="{1E2C7BF6-8007-D6DA-BF28-E3830E3EBF78}"/>
                </a:ext>
              </a:extLst>
            </p:cNvPr>
            <p:cNvSpPr/>
            <p:nvPr/>
          </p:nvSpPr>
          <p:spPr bwMode="auto">
            <a:xfrm rot="16200000">
              <a:off x="2012169" y="3000894"/>
              <a:ext cx="734576" cy="4112189"/>
            </a:xfrm>
            <a:prstGeom prst="roundRect">
              <a:avLst>
                <a:gd name="adj" fmla="val 18631"/>
              </a:avLst>
            </a:prstGeom>
            <a:gradFill>
              <a:gsLst>
                <a:gs pos="18000">
                  <a:srgbClr val="DCEFF6">
                    <a:alpha val="12000"/>
                  </a:srgbClr>
                </a:gs>
                <a:gs pos="0">
                  <a:schemeClr val="accent6">
                    <a:lumMod val="20000"/>
                    <a:lumOff val="80000"/>
                    <a:alpha val="0"/>
                  </a:schemeClr>
                </a:gs>
                <a:gs pos="65000">
                  <a:srgbClr val="CEE5F7"/>
                </a:gs>
              </a:gsLst>
              <a:lin ang="16200000" scaled="1"/>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800" kern="0" err="1">
                <a:solidFill>
                  <a:srgbClr val="FFFFFF"/>
                </a:solidFill>
              </a:endParaRPr>
            </a:p>
          </p:txBody>
        </p:sp>
        <p:sp>
          <p:nvSpPr>
            <p:cNvPr id="20" name="Rettangolo con angoli arrotondati 19">
              <a:extLst>
                <a:ext uri="{FF2B5EF4-FFF2-40B4-BE49-F238E27FC236}">
                  <a16:creationId xmlns:a16="http://schemas.microsoft.com/office/drawing/2014/main" id="{DDE9BECE-3CE3-33A0-C2D4-7E62223FDF03}"/>
                </a:ext>
              </a:extLst>
            </p:cNvPr>
            <p:cNvSpPr/>
            <p:nvPr/>
          </p:nvSpPr>
          <p:spPr bwMode="auto">
            <a:xfrm rot="16200000">
              <a:off x="1796486" y="1982048"/>
              <a:ext cx="1165946" cy="4112188"/>
            </a:xfrm>
            <a:prstGeom prst="roundRect">
              <a:avLst>
                <a:gd name="adj" fmla="val 13169"/>
              </a:avLst>
            </a:prstGeom>
            <a:gradFill>
              <a:gsLst>
                <a:gs pos="18000">
                  <a:srgbClr val="DCEFF6">
                    <a:alpha val="12000"/>
                  </a:srgbClr>
                </a:gs>
                <a:gs pos="0">
                  <a:schemeClr val="accent6">
                    <a:lumMod val="20000"/>
                    <a:lumOff val="80000"/>
                    <a:alpha val="0"/>
                  </a:schemeClr>
                </a:gs>
                <a:gs pos="65000">
                  <a:srgbClr val="CEE5F7"/>
                </a:gs>
              </a:gsLst>
              <a:lin ang="16200000" scaled="1"/>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800" kern="0" err="1">
                <a:solidFill>
                  <a:srgbClr val="FFFFFF"/>
                </a:solidFill>
              </a:endParaRPr>
            </a:p>
          </p:txBody>
        </p:sp>
        <p:sp>
          <p:nvSpPr>
            <p:cNvPr id="24" name="Rettangolo con angoli arrotondati 23">
              <a:extLst>
                <a:ext uri="{FF2B5EF4-FFF2-40B4-BE49-F238E27FC236}">
                  <a16:creationId xmlns:a16="http://schemas.microsoft.com/office/drawing/2014/main" id="{8EEB8E30-FEDF-D9B3-DAF5-5C8E1049F5F8}"/>
                </a:ext>
              </a:extLst>
            </p:cNvPr>
            <p:cNvSpPr/>
            <p:nvPr/>
          </p:nvSpPr>
          <p:spPr bwMode="auto">
            <a:xfrm rot="16200000">
              <a:off x="2062606" y="1002357"/>
              <a:ext cx="633699" cy="4112187"/>
            </a:xfrm>
            <a:prstGeom prst="roundRect">
              <a:avLst>
                <a:gd name="adj" fmla="val 20249"/>
              </a:avLst>
            </a:prstGeom>
            <a:gradFill>
              <a:gsLst>
                <a:gs pos="18000">
                  <a:srgbClr val="DCEFF6">
                    <a:alpha val="12000"/>
                  </a:srgbClr>
                </a:gs>
                <a:gs pos="0">
                  <a:schemeClr val="accent6">
                    <a:lumMod val="20000"/>
                    <a:lumOff val="80000"/>
                    <a:alpha val="0"/>
                  </a:schemeClr>
                </a:gs>
                <a:gs pos="65000">
                  <a:srgbClr val="CEE5F7"/>
                </a:gs>
              </a:gsLst>
              <a:lin ang="16200000" scaled="1"/>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800" kern="0" err="1">
                <a:solidFill>
                  <a:srgbClr val="001965"/>
                </a:solidFill>
              </a:endParaRPr>
            </a:p>
          </p:txBody>
        </p:sp>
        <p:sp>
          <p:nvSpPr>
            <p:cNvPr id="25" name="TextBox 4">
              <a:extLst>
                <a:ext uri="{FF2B5EF4-FFF2-40B4-BE49-F238E27FC236}">
                  <a16:creationId xmlns:a16="http://schemas.microsoft.com/office/drawing/2014/main" id="{9629A467-C14C-AAC5-209F-34207061D5E5}"/>
                </a:ext>
              </a:extLst>
            </p:cNvPr>
            <p:cNvSpPr txBox="1"/>
            <p:nvPr/>
          </p:nvSpPr>
          <p:spPr>
            <a:xfrm>
              <a:off x="456293" y="2833522"/>
              <a:ext cx="2333870" cy="449854"/>
            </a:xfrm>
            <a:prstGeom prst="rect">
              <a:avLst/>
            </a:prstGeom>
            <a:noFill/>
            <a:ln>
              <a:noFill/>
            </a:ln>
          </p:spPr>
          <p:txBody>
            <a:bodyPr wrap="square" lIns="0" tIns="0" rIns="0" bIns="0" anchor="t">
              <a:noAutofit/>
            </a:bodyPr>
            <a:lstStyle/>
            <a:p>
              <a:pPr>
                <a:lnSpc>
                  <a:spcPct val="120000"/>
                </a:lnSpc>
                <a:defRPr/>
              </a:pPr>
              <a:r>
                <a:rPr lang="it-IT" sz="1000" dirty="0">
                  <a:solidFill>
                    <a:srgbClr val="001965"/>
                  </a:solidFill>
                  <a:ea typeface="Apis For Office" panose="020B0504010101010104" pitchFamily="34" charset="0"/>
                  <a:cs typeface="Apis For Office" panose="020B0504010101010104" pitchFamily="34" charset="0"/>
                </a:rPr>
                <a:t>Lo studio supporta </a:t>
              </a:r>
              <a:r>
                <a:rPr lang="it-IT" sz="1000" b="1" dirty="0">
                  <a:solidFill>
                    <a:srgbClr val="001965"/>
                  </a:solidFill>
                  <a:ea typeface="Apis For Office" panose="020B0504010101010104" pitchFamily="34" charset="0"/>
                  <a:cs typeface="Apis For Office" panose="020B0504010101010104" pitchFamily="34" charset="0"/>
                </a:rPr>
                <a:t>l'efficacia di semaglutide 2,4 mg/settimana </a:t>
              </a:r>
              <a:r>
                <a:rPr lang="it-IT" sz="1000" dirty="0">
                  <a:solidFill>
                    <a:srgbClr val="001965"/>
                  </a:solidFill>
                  <a:ea typeface="Apis For Office" panose="020B0504010101010104" pitchFamily="34" charset="0"/>
                  <a:cs typeface="Apis For Office" panose="020B0504010101010104" pitchFamily="34" charset="0"/>
                </a:rPr>
                <a:t>nei pazienti con </a:t>
              </a:r>
              <a:r>
                <a:rPr lang="it-IT" sz="1000" b="1" dirty="0">
                  <a:solidFill>
                    <a:srgbClr val="001965"/>
                  </a:solidFill>
                  <a:ea typeface="Apis For Office" panose="020B0504010101010104" pitchFamily="34" charset="0"/>
                  <a:cs typeface="Apis For Office" panose="020B0504010101010104" pitchFamily="34" charset="0"/>
                </a:rPr>
                <a:t>pregressa MBS</a:t>
              </a:r>
              <a:endParaRPr lang="en-US" sz="1000" b="1" dirty="0">
                <a:solidFill>
                  <a:srgbClr val="001965"/>
                </a:solidFill>
                <a:ea typeface="Apis For Office" panose="020B0504010101010104" pitchFamily="34" charset="0"/>
                <a:cs typeface="Apis For Office" panose="020B0504010101010104" pitchFamily="34" charset="0"/>
              </a:endParaRPr>
            </a:p>
          </p:txBody>
        </p:sp>
        <p:sp>
          <p:nvSpPr>
            <p:cNvPr id="32" name="TextBox 4">
              <a:extLst>
                <a:ext uri="{FF2B5EF4-FFF2-40B4-BE49-F238E27FC236}">
                  <a16:creationId xmlns:a16="http://schemas.microsoft.com/office/drawing/2014/main" id="{37BC3E29-0FCA-502B-8C66-198DD6F5A25E}"/>
                </a:ext>
              </a:extLst>
            </p:cNvPr>
            <p:cNvSpPr txBox="1"/>
            <p:nvPr/>
          </p:nvSpPr>
          <p:spPr>
            <a:xfrm>
              <a:off x="442946" y="3578641"/>
              <a:ext cx="2865967" cy="873221"/>
            </a:xfrm>
            <a:prstGeom prst="rect">
              <a:avLst/>
            </a:prstGeom>
            <a:noFill/>
            <a:ln>
              <a:noFill/>
            </a:ln>
          </p:spPr>
          <p:txBody>
            <a:bodyPr wrap="square" lIns="0" tIns="0" rIns="0" bIns="0" anchor="t">
              <a:noAutofit/>
            </a:bodyPr>
            <a:lstStyle/>
            <a:p>
              <a:pPr>
                <a:lnSpc>
                  <a:spcPct val="120000"/>
                </a:lnSpc>
                <a:defRPr/>
              </a:pPr>
              <a:r>
                <a:rPr lang="it-IT" sz="1000" dirty="0">
                  <a:solidFill>
                    <a:srgbClr val="001965"/>
                  </a:solidFill>
                  <a:ea typeface="Apis For Office" panose="020B0504010101010104" pitchFamily="34" charset="0"/>
                  <a:cs typeface="Apis For Office" panose="020B0504010101010104" pitchFamily="34" charset="0"/>
                </a:rPr>
                <a:t>Dopo 24 settimane di trattamento con semaglutide, con escalation graduale della dose fino a 2,4 mg/settimana, </a:t>
              </a:r>
              <a:r>
                <a:rPr lang="it-IT" sz="1000" b="1" dirty="0">
                  <a:solidFill>
                    <a:srgbClr val="001965"/>
                  </a:solidFill>
                  <a:ea typeface="Apis For Office" panose="020B0504010101010104" pitchFamily="34" charset="0"/>
                  <a:cs typeface="Apis For Office" panose="020B0504010101010104" pitchFamily="34" charset="0"/>
                </a:rPr>
                <a:t>non è emersa alcuna differenza negli esiti di calo ponderale tra pazienti con e senza pregressa MBS</a:t>
              </a:r>
              <a:r>
                <a:rPr lang="it-IT" sz="1000" dirty="0">
                  <a:solidFill>
                    <a:srgbClr val="001965"/>
                  </a:solidFill>
                  <a:ea typeface="Apis For Office" panose="020B0504010101010104" pitchFamily="34" charset="0"/>
                  <a:cs typeface="Apis For Office" panose="020B0504010101010104" pitchFamily="34" charset="0"/>
                </a:rPr>
                <a:t>, con le due popolazioni comparabili all’inclusione</a:t>
              </a:r>
              <a:endParaRPr lang="en-US" sz="1000" dirty="0">
                <a:solidFill>
                  <a:srgbClr val="001965"/>
                </a:solidFill>
                <a:ea typeface="Apis For Office" panose="020B0504010101010104" pitchFamily="34" charset="0"/>
                <a:cs typeface="Apis For Office" panose="020B0504010101010104" pitchFamily="34" charset="0"/>
              </a:endParaRPr>
            </a:p>
          </p:txBody>
        </p:sp>
        <p:sp>
          <p:nvSpPr>
            <p:cNvPr id="33" name="TextBox 4">
              <a:extLst>
                <a:ext uri="{FF2B5EF4-FFF2-40B4-BE49-F238E27FC236}">
                  <a16:creationId xmlns:a16="http://schemas.microsoft.com/office/drawing/2014/main" id="{3AC2DD21-5DD3-FBC5-C292-B9E7593D3CC6}"/>
                </a:ext>
              </a:extLst>
            </p:cNvPr>
            <p:cNvSpPr txBox="1"/>
            <p:nvPr/>
          </p:nvSpPr>
          <p:spPr>
            <a:xfrm>
              <a:off x="442946" y="4813594"/>
              <a:ext cx="2798907" cy="511900"/>
            </a:xfrm>
            <a:prstGeom prst="rect">
              <a:avLst/>
            </a:prstGeom>
            <a:noFill/>
            <a:ln>
              <a:noFill/>
            </a:ln>
          </p:spPr>
          <p:txBody>
            <a:bodyPr wrap="square" lIns="0" tIns="0" rIns="0" bIns="0" anchor="t">
              <a:noAutofit/>
            </a:bodyPr>
            <a:lstStyle/>
            <a:p>
              <a:pPr>
                <a:lnSpc>
                  <a:spcPct val="120000"/>
                </a:lnSpc>
                <a:defRPr/>
              </a:pPr>
              <a:r>
                <a:rPr lang="it-IT" sz="1000" b="1" dirty="0">
                  <a:solidFill>
                    <a:srgbClr val="001965"/>
                  </a:solidFill>
                  <a:ea typeface="Apis For Office" panose="020B0504010101010104" pitchFamily="34" charset="0"/>
                  <a:cs typeface="Apis For Office" panose="020B0504010101010104" pitchFamily="34" charset="0"/>
                </a:rPr>
                <a:t>Il gruppo con pregressa MBS non ha mostrato un aumento degli effetti indesiderati rispetto al gruppo senza pregressa MBS</a:t>
              </a:r>
              <a:endParaRPr lang="en-US" sz="1000" b="1" dirty="0">
                <a:solidFill>
                  <a:srgbClr val="001965"/>
                </a:solidFill>
                <a:ea typeface="Apis For Office" panose="020B0504010101010104" pitchFamily="34" charset="0"/>
                <a:cs typeface="Apis For Office" panose="020B0504010101010104" pitchFamily="34" charset="0"/>
              </a:endParaRPr>
            </a:p>
          </p:txBody>
        </p:sp>
      </p:grpSp>
      <p:sp>
        <p:nvSpPr>
          <p:cNvPr id="35" name="TextBox 359">
            <a:extLst>
              <a:ext uri="{FF2B5EF4-FFF2-40B4-BE49-F238E27FC236}">
                <a16:creationId xmlns:a16="http://schemas.microsoft.com/office/drawing/2014/main" id="{744332A6-7684-1036-6E04-F52E649FEA45}"/>
              </a:ext>
            </a:extLst>
          </p:cNvPr>
          <p:cNvSpPr txBox="1"/>
          <p:nvPr/>
        </p:nvSpPr>
        <p:spPr>
          <a:xfrm>
            <a:off x="4810301" y="2224439"/>
            <a:ext cx="752430" cy="104516"/>
          </a:xfrm>
          <a:prstGeom prst="rect">
            <a:avLst/>
          </a:prstGeom>
          <a:noFill/>
        </p:spPr>
        <p:txBody>
          <a:bodyPr wrap="square" lIns="0" tIns="0" rIns="0" bIns="0" rtlCol="0">
            <a:spAutoFit/>
          </a:bodyPr>
          <a:lstStyle/>
          <a:p>
            <a:r>
              <a:rPr lang="it-IT" sz="679" b="1">
                <a:solidFill>
                  <a:srgbClr val="00247E"/>
                </a:solidFill>
                <a:ea typeface="Apis For Office" panose="020B0504010101010104" pitchFamily="34" charset="0"/>
                <a:cs typeface="Apis For Office" panose="020B0504010101010104" pitchFamily="34" charset="0"/>
              </a:rPr>
              <a:t>Flowchart</a:t>
            </a:r>
          </a:p>
        </p:txBody>
      </p:sp>
      <p:sp>
        <p:nvSpPr>
          <p:cNvPr id="4" name="CasellaDiTesto 3">
            <a:extLst>
              <a:ext uri="{FF2B5EF4-FFF2-40B4-BE49-F238E27FC236}">
                <a16:creationId xmlns:a16="http://schemas.microsoft.com/office/drawing/2014/main" id="{B87EE606-09AB-54BF-7E1D-9CA7D5BE1C2C}"/>
              </a:ext>
            </a:extLst>
          </p:cNvPr>
          <p:cNvSpPr txBox="1"/>
          <p:nvPr/>
        </p:nvSpPr>
        <p:spPr>
          <a:xfrm rot="5400000">
            <a:off x="2479213" y="-357981"/>
            <a:ext cx="349200" cy="5201243"/>
          </a:xfrm>
          <a:prstGeom prst="round2SameRect">
            <a:avLst>
              <a:gd name="adj1" fmla="val 50000"/>
              <a:gd name="adj2" fmla="val 0"/>
            </a:avLst>
          </a:prstGeom>
          <a:solidFill>
            <a:schemeClr val="bg1"/>
          </a:solidFill>
          <a:ln>
            <a:noFill/>
          </a:ln>
          <a:effectLst>
            <a:outerShdw blurRad="105494" dist="38100" algn="l" rotWithShape="0">
              <a:schemeClr val="tx1">
                <a:alpha val="14603"/>
              </a:schemeClr>
            </a:outerShdw>
          </a:effectLst>
        </p:spPr>
        <p:txBody>
          <a:bodyPr vert="vert270" wrap="square" lIns="0" tIns="0" rIns="0" bIns="324000" rtlCol="0" anchor="ctr">
            <a:noAutofit/>
          </a:bodyPr>
          <a:lstStyle/>
          <a:p>
            <a:pPr algn="ctr"/>
            <a:r>
              <a:rPr lang="it-IT" sz="1100" b="1">
                <a:solidFill>
                  <a:schemeClr val="bg1"/>
                </a:solidFill>
                <a:ea typeface="Apis For Office" panose="020B0504010101010104" pitchFamily="34" charset="0"/>
                <a:cs typeface="Apis For Office" panose="020B0504010101010104" pitchFamily="34" charset="0"/>
              </a:rPr>
              <a:t>2026</a:t>
            </a:r>
          </a:p>
        </p:txBody>
      </p:sp>
      <p:sp>
        <p:nvSpPr>
          <p:cNvPr id="5" name="CasellaDiTesto 4">
            <a:extLst>
              <a:ext uri="{FF2B5EF4-FFF2-40B4-BE49-F238E27FC236}">
                <a16:creationId xmlns:a16="http://schemas.microsoft.com/office/drawing/2014/main" id="{2327F898-C7C5-4238-46C1-36D29D4917AF}"/>
              </a:ext>
            </a:extLst>
          </p:cNvPr>
          <p:cNvSpPr txBox="1"/>
          <p:nvPr/>
        </p:nvSpPr>
        <p:spPr>
          <a:xfrm rot="5400000">
            <a:off x="323087" y="1744040"/>
            <a:ext cx="349200" cy="997200"/>
          </a:xfrm>
          <a:prstGeom prst="round2SameRect">
            <a:avLst>
              <a:gd name="adj1" fmla="val 50000"/>
              <a:gd name="adj2" fmla="val 0"/>
            </a:avLst>
          </a:prstGeom>
          <a:solidFill>
            <a:srgbClr val="CCDEF6"/>
          </a:solidFill>
          <a:ln>
            <a:noFill/>
          </a:ln>
        </p:spPr>
        <p:txBody>
          <a:bodyPr vert="vert270" wrap="square" lIns="0" tIns="0" rIns="0" bIns="251999" rtlCol="0" anchor="ctr">
            <a:noAutofit/>
          </a:bodyPr>
          <a:lstStyle/>
          <a:p>
            <a:pPr algn="ctr"/>
            <a:r>
              <a:rPr lang="it-IT" sz="1400" b="1">
                <a:solidFill>
                  <a:srgbClr val="001965"/>
                </a:solidFill>
                <a:ea typeface="Apis For Office" panose="020B0504010101010104" pitchFamily="34" charset="0"/>
                <a:cs typeface="Apis For Office" panose="020B0504010101010104" pitchFamily="34" charset="0"/>
              </a:rPr>
              <a:t>2023</a:t>
            </a:r>
          </a:p>
        </p:txBody>
      </p:sp>
      <p:sp>
        <p:nvSpPr>
          <p:cNvPr id="6" name="CasellaDiTesto 5">
            <a:extLst>
              <a:ext uri="{FF2B5EF4-FFF2-40B4-BE49-F238E27FC236}">
                <a16:creationId xmlns:a16="http://schemas.microsoft.com/office/drawing/2014/main" id="{74677801-3DDD-AF0A-7447-D366FC572551}"/>
              </a:ext>
            </a:extLst>
          </p:cNvPr>
          <p:cNvSpPr txBox="1"/>
          <p:nvPr/>
        </p:nvSpPr>
        <p:spPr>
          <a:xfrm>
            <a:off x="1244089" y="2134862"/>
            <a:ext cx="3737344" cy="215556"/>
          </a:xfrm>
          <a:prstGeom prst="rect">
            <a:avLst/>
          </a:prstGeom>
          <a:noFill/>
        </p:spPr>
        <p:txBody>
          <a:bodyPr wrap="square" lIns="0" tIns="0" rIns="0" bIns="0" rtlCol="0" anchor="ctr">
            <a:noAutofit/>
          </a:bodyPr>
          <a:lstStyle/>
          <a:p>
            <a:pPr defTabSz="443290">
              <a:buClr>
                <a:srgbClr val="038FBF"/>
              </a:buClr>
            </a:pPr>
            <a:r>
              <a:rPr lang="en-US" sz="1000" b="1">
                <a:solidFill>
                  <a:srgbClr val="001965"/>
                </a:solidFill>
                <a:latin typeface="+mj-lt"/>
                <a:ea typeface="Apis For Office" panose="020B0504010101010104" pitchFamily="34" charset="0"/>
                <a:cs typeface="Apis For Office" panose="020B0504010101010104" pitchFamily="34" charset="0"/>
              </a:rPr>
              <a:t>Bonnet JB, et al. </a:t>
            </a:r>
            <a:r>
              <a:rPr lang="it-IT" sz="1000" err="1">
                <a:solidFill>
                  <a:srgbClr val="001965"/>
                </a:solidFill>
                <a:latin typeface="+mj-lt"/>
                <a:ea typeface="Apis For Office" panose="020B0504010101010104" pitchFamily="34" charset="0"/>
                <a:cs typeface="Apis For Office" panose="020B0504010101010104" pitchFamily="34" charset="0"/>
              </a:rPr>
              <a:t>Obesity</a:t>
            </a:r>
            <a:r>
              <a:rPr lang="it-IT" sz="1000">
                <a:solidFill>
                  <a:srgbClr val="001965"/>
                </a:solidFill>
                <a:latin typeface="+mj-lt"/>
                <a:ea typeface="Apis For Office" panose="020B0504010101010104" pitchFamily="34" charset="0"/>
                <a:cs typeface="Apis For Office" panose="020B0504010101010104" pitchFamily="34" charset="0"/>
              </a:rPr>
              <a:t> (Silver Spring). 2024 Jan;32(1):50-58. </a:t>
            </a:r>
          </a:p>
        </p:txBody>
      </p:sp>
      <p:sp>
        <p:nvSpPr>
          <p:cNvPr id="9" name="Rettangolo con angoli arrotondati 8">
            <a:extLst>
              <a:ext uri="{FF2B5EF4-FFF2-40B4-BE49-F238E27FC236}">
                <a16:creationId xmlns:a16="http://schemas.microsoft.com/office/drawing/2014/main" id="{A08D6FD5-20C7-87CC-EF43-EBEF3D48FC73}"/>
              </a:ext>
            </a:extLst>
          </p:cNvPr>
          <p:cNvSpPr/>
          <p:nvPr/>
        </p:nvSpPr>
        <p:spPr>
          <a:xfrm>
            <a:off x="3355408" y="2808867"/>
            <a:ext cx="3492353" cy="3208263"/>
          </a:xfrm>
          <a:prstGeom prst="roundRect">
            <a:avLst>
              <a:gd name="adj" fmla="val 7029"/>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pic>
        <p:nvPicPr>
          <p:cNvPr id="34" name="Immagine 33">
            <a:extLst>
              <a:ext uri="{FF2B5EF4-FFF2-40B4-BE49-F238E27FC236}">
                <a16:creationId xmlns:a16="http://schemas.microsoft.com/office/drawing/2014/main" id="{A0BCFEFC-CC35-9EFB-9B53-E02EF742EEC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440388" y="2973600"/>
            <a:ext cx="3320659" cy="2716903"/>
          </a:xfrm>
          <a:prstGeom prst="rect">
            <a:avLst/>
          </a:prstGeom>
        </p:spPr>
      </p:pic>
      <p:grpSp>
        <p:nvGrpSpPr>
          <p:cNvPr id="2" name="Gruppo 1">
            <a:extLst>
              <a:ext uri="{FF2B5EF4-FFF2-40B4-BE49-F238E27FC236}">
                <a16:creationId xmlns:a16="http://schemas.microsoft.com/office/drawing/2014/main" id="{751BCF08-52C3-241B-AA15-AE5C831991B8}"/>
              </a:ext>
            </a:extLst>
          </p:cNvPr>
          <p:cNvGrpSpPr/>
          <p:nvPr/>
        </p:nvGrpSpPr>
        <p:grpSpPr>
          <a:xfrm>
            <a:off x="6917499" y="726831"/>
            <a:ext cx="5004943" cy="5290299"/>
            <a:chOff x="7665928" y="1517932"/>
            <a:chExt cx="4256514" cy="4499198"/>
          </a:xfrm>
        </p:grpSpPr>
        <p:sp>
          <p:nvSpPr>
            <p:cNvPr id="13" name="Rettangolo con angoli arrotondati 12">
              <a:extLst>
                <a:ext uri="{FF2B5EF4-FFF2-40B4-BE49-F238E27FC236}">
                  <a16:creationId xmlns:a16="http://schemas.microsoft.com/office/drawing/2014/main" id="{400A79F6-B1B7-A160-7A0B-047047350C32}"/>
                </a:ext>
              </a:extLst>
            </p:cNvPr>
            <p:cNvSpPr/>
            <p:nvPr/>
          </p:nvSpPr>
          <p:spPr>
            <a:xfrm>
              <a:off x="7665928" y="1686792"/>
              <a:ext cx="4256513" cy="4330338"/>
            </a:xfrm>
            <a:prstGeom prst="roundRect">
              <a:avLst>
                <a:gd name="adj" fmla="val 5521"/>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11" name="CasellaDiTesto 10">
              <a:extLst>
                <a:ext uri="{FF2B5EF4-FFF2-40B4-BE49-F238E27FC236}">
                  <a16:creationId xmlns:a16="http://schemas.microsoft.com/office/drawing/2014/main" id="{51E839D6-4F08-A137-3727-88D031F9DC7B}"/>
                </a:ext>
              </a:extLst>
            </p:cNvPr>
            <p:cNvSpPr txBox="1"/>
            <p:nvPr/>
          </p:nvSpPr>
          <p:spPr>
            <a:xfrm>
              <a:off x="7665929" y="3308109"/>
              <a:ext cx="4256513" cy="370309"/>
            </a:xfrm>
            <a:prstGeom prst="roundRect">
              <a:avLst>
                <a:gd name="adj" fmla="val 17991"/>
              </a:avLst>
            </a:prstGeom>
            <a:solidFill>
              <a:srgbClr val="CEE5F7"/>
            </a:solidFill>
          </p:spPr>
          <p:txBody>
            <a:bodyPr wrap="square" lIns="108000" tIns="0" rIns="0" bIns="0" rtlCol="0" anchor="ctr">
              <a:noAutofit/>
            </a:bodyPr>
            <a:lstStyle/>
            <a:p>
              <a:r>
                <a:rPr lang="it-IT" sz="1000" b="1" dirty="0">
                  <a:solidFill>
                    <a:srgbClr val="001965"/>
                  </a:solidFill>
                  <a:ea typeface="Apis For Office" panose="020B0504010101010104" pitchFamily="34" charset="0"/>
                  <a:cs typeface="Apis For Office" panose="020B0504010101010104" pitchFamily="34" charset="0"/>
                </a:rPr>
                <a:t>Soglie di calo ponderale alla settimana 24 dall'inizio del trattamento con semaglutide. Analisi </a:t>
              </a:r>
              <a:r>
                <a:rPr lang="it-IT" sz="1000" b="1" dirty="0" err="1">
                  <a:solidFill>
                    <a:srgbClr val="001965"/>
                  </a:solidFill>
                  <a:ea typeface="Apis For Office" panose="020B0504010101010104" pitchFamily="34" charset="0"/>
                  <a:cs typeface="Apis For Office" panose="020B0504010101010104" pitchFamily="34" charset="0"/>
                </a:rPr>
                <a:t>intention</a:t>
              </a:r>
              <a:r>
                <a:rPr lang="it-IT" sz="1000" b="1" dirty="0">
                  <a:solidFill>
                    <a:srgbClr val="001965"/>
                  </a:solidFill>
                  <a:ea typeface="Apis For Office" panose="020B0504010101010104" pitchFamily="34" charset="0"/>
                  <a:cs typeface="Apis For Office" panose="020B0504010101010104" pitchFamily="34" charset="0"/>
                </a:rPr>
                <a:t>-to-</a:t>
              </a:r>
              <a:r>
                <a:rPr lang="it-IT" sz="1000" b="1" dirty="0" err="1">
                  <a:solidFill>
                    <a:srgbClr val="001965"/>
                  </a:solidFill>
                  <a:ea typeface="Apis For Office" panose="020B0504010101010104" pitchFamily="34" charset="0"/>
                  <a:cs typeface="Apis For Office" panose="020B0504010101010104" pitchFamily="34" charset="0"/>
                </a:rPr>
                <a:t>treat</a:t>
              </a:r>
              <a:r>
                <a:rPr lang="it-IT" sz="1000" b="1" dirty="0">
                  <a:solidFill>
                    <a:srgbClr val="001965"/>
                  </a:solidFill>
                  <a:ea typeface="Apis For Office" panose="020B0504010101010104" pitchFamily="34" charset="0"/>
                  <a:cs typeface="Apis For Office" panose="020B0504010101010104" pitchFamily="34" charset="0"/>
                </a:rPr>
                <a:t> (%)</a:t>
              </a:r>
            </a:p>
          </p:txBody>
        </p:sp>
        <p:sp>
          <p:nvSpPr>
            <p:cNvPr id="26" name="TextBox 359">
              <a:extLst>
                <a:ext uri="{FF2B5EF4-FFF2-40B4-BE49-F238E27FC236}">
                  <a16:creationId xmlns:a16="http://schemas.microsoft.com/office/drawing/2014/main" id="{D1AA5BB3-5ADC-8D02-CB86-D199A8408D51}"/>
                </a:ext>
              </a:extLst>
            </p:cNvPr>
            <p:cNvSpPr txBox="1"/>
            <p:nvPr/>
          </p:nvSpPr>
          <p:spPr>
            <a:xfrm>
              <a:off x="7665929" y="1665371"/>
              <a:ext cx="3260366" cy="104516"/>
            </a:xfrm>
            <a:prstGeom prst="rect">
              <a:avLst/>
            </a:prstGeom>
            <a:noFill/>
          </p:spPr>
          <p:txBody>
            <a:bodyPr wrap="square" lIns="0" tIns="0" rIns="0" bIns="0" rtlCol="0">
              <a:spAutoFit/>
            </a:bodyPr>
            <a:lstStyle/>
            <a:p>
              <a:r>
                <a:rPr lang="it-IT" sz="679" b="1" err="1">
                  <a:solidFill>
                    <a:srgbClr val="001965"/>
                  </a:solidFill>
                  <a:ea typeface="Apis For Office" panose="020B0504010101010104" pitchFamily="34" charset="0"/>
                  <a:cs typeface="Apis For Office" panose="020B0504010101010104" pitchFamily="34" charset="0"/>
                </a:rPr>
                <a:t>Evolution</a:t>
              </a:r>
              <a:r>
                <a:rPr lang="it-IT" sz="679" b="1">
                  <a:solidFill>
                    <a:srgbClr val="001965"/>
                  </a:solidFill>
                  <a:ea typeface="Apis For Office" panose="020B0504010101010104" pitchFamily="34" charset="0"/>
                  <a:cs typeface="Apis For Office" panose="020B0504010101010104" pitchFamily="34" charset="0"/>
                </a:rPr>
                <a:t> of </a:t>
              </a:r>
              <a:r>
                <a:rPr lang="it-IT" sz="679" b="1" err="1">
                  <a:solidFill>
                    <a:srgbClr val="001965"/>
                  </a:solidFill>
                  <a:ea typeface="Apis For Office" panose="020B0504010101010104" pitchFamily="34" charset="0"/>
                  <a:cs typeface="Apis For Office" panose="020B0504010101010104" pitchFamily="34" charset="0"/>
                </a:rPr>
                <a:t>anthropometric</a:t>
              </a:r>
              <a:r>
                <a:rPr lang="it-IT" sz="679" b="1">
                  <a:solidFill>
                    <a:srgbClr val="001965"/>
                  </a:solidFill>
                  <a:ea typeface="Apis For Office" panose="020B0504010101010104" pitchFamily="34" charset="0"/>
                  <a:cs typeface="Apis For Office" panose="020B0504010101010104" pitchFamily="34" charset="0"/>
                </a:rPr>
                <a:t> </a:t>
              </a:r>
              <a:r>
                <a:rPr lang="it-IT" sz="679" b="1" err="1">
                  <a:solidFill>
                    <a:srgbClr val="001965"/>
                  </a:solidFill>
                  <a:ea typeface="Apis For Office" panose="020B0504010101010104" pitchFamily="34" charset="0"/>
                  <a:cs typeface="Apis For Office" panose="020B0504010101010104" pitchFamily="34" charset="0"/>
                </a:rPr>
                <a:t>characteristics</a:t>
              </a:r>
              <a:r>
                <a:rPr lang="it-IT" sz="679" b="1">
                  <a:solidFill>
                    <a:srgbClr val="001965"/>
                  </a:solidFill>
                  <a:ea typeface="Apis For Office" panose="020B0504010101010104" pitchFamily="34" charset="0"/>
                  <a:cs typeface="Apis For Office" panose="020B0504010101010104" pitchFamily="34" charset="0"/>
                </a:rPr>
                <a:t> from baseline to 24 weeks</a:t>
              </a:r>
            </a:p>
          </p:txBody>
        </p:sp>
        <p:pic>
          <p:nvPicPr>
            <p:cNvPr id="39" name="Immagine 38">
              <a:extLst>
                <a:ext uri="{FF2B5EF4-FFF2-40B4-BE49-F238E27FC236}">
                  <a16:creationId xmlns:a16="http://schemas.microsoft.com/office/drawing/2014/main" id="{DBDE950C-8A08-CD54-B04D-5E2D0437408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26984" y="2032206"/>
              <a:ext cx="4125867" cy="998721"/>
            </a:xfrm>
            <a:prstGeom prst="rect">
              <a:avLst/>
            </a:prstGeom>
          </p:spPr>
        </p:pic>
        <p:pic>
          <p:nvPicPr>
            <p:cNvPr id="40" name="Immagine 39">
              <a:extLst>
                <a:ext uri="{FF2B5EF4-FFF2-40B4-BE49-F238E27FC236}">
                  <a16:creationId xmlns:a16="http://schemas.microsoft.com/office/drawing/2014/main" id="{507B1CBC-3DE0-DC79-2733-4B86695B1CD4}"/>
                </a:ext>
              </a:extLst>
            </p:cNvPr>
            <p:cNvPicPr>
              <a:picLocks noChangeAspect="1"/>
            </p:cNvPicPr>
            <p:nvPr/>
          </p:nvPicPr>
          <p:blipFill>
            <a:blip r:embed="rId5">
              <a:extLst>
                <a:ext uri="{28A0092B-C50C-407E-A947-70E740481C1C}">
                  <a14:useLocalDpi xmlns:a14="http://schemas.microsoft.com/office/drawing/2010/main" val="0"/>
                </a:ext>
              </a:extLst>
            </a:blip>
            <a:srcRect t="3171" b="-108"/>
            <a:stretch>
              <a:fillRect/>
            </a:stretch>
          </p:blipFill>
          <p:spPr>
            <a:xfrm>
              <a:off x="7756894" y="3796772"/>
              <a:ext cx="4131733" cy="2002576"/>
            </a:xfrm>
            <a:prstGeom prst="rect">
              <a:avLst/>
            </a:prstGeom>
          </p:spPr>
        </p:pic>
        <p:sp>
          <p:nvSpPr>
            <p:cNvPr id="10" name="CasellaDiTesto 9">
              <a:extLst>
                <a:ext uri="{FF2B5EF4-FFF2-40B4-BE49-F238E27FC236}">
                  <a16:creationId xmlns:a16="http://schemas.microsoft.com/office/drawing/2014/main" id="{30BC2227-3D3B-296D-3394-C1CA634CD1A3}"/>
                </a:ext>
              </a:extLst>
            </p:cNvPr>
            <p:cNvSpPr txBox="1"/>
            <p:nvPr/>
          </p:nvSpPr>
          <p:spPr>
            <a:xfrm>
              <a:off x="7665929" y="1517932"/>
              <a:ext cx="4256513" cy="370309"/>
            </a:xfrm>
            <a:prstGeom prst="roundRect">
              <a:avLst>
                <a:gd name="adj" fmla="val 17991"/>
              </a:avLst>
            </a:prstGeom>
            <a:solidFill>
              <a:srgbClr val="CEE5F7"/>
            </a:solidFill>
          </p:spPr>
          <p:txBody>
            <a:bodyPr wrap="square" lIns="108000" tIns="0" rIns="0" bIns="0" rtlCol="0" anchor="ctr">
              <a:noAutofit/>
            </a:bodyPr>
            <a:lstStyle/>
            <a:p>
              <a:r>
                <a:rPr lang="it-IT" sz="1000" b="1" dirty="0">
                  <a:solidFill>
                    <a:srgbClr val="001965"/>
                  </a:solidFill>
                  <a:ea typeface="Apis For Office" panose="020B0504010101010104" pitchFamily="34" charset="0"/>
                  <a:cs typeface="Apis For Office" panose="020B0504010101010104" pitchFamily="34" charset="0"/>
                </a:rPr>
                <a:t>Evoluzione delle caratteristiche antropometriche dal basale a 24 settimane</a:t>
              </a:r>
            </a:p>
          </p:txBody>
        </p:sp>
      </p:grpSp>
    </p:spTree>
    <p:extLst>
      <p:ext uri="{BB962C8B-B14F-4D97-AF65-F5344CB8AC3E}">
        <p14:creationId xmlns:p14="http://schemas.microsoft.com/office/powerpoint/2010/main" val="364075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BF520-BFBB-E8D1-B443-81EAFA3DDECC}"/>
            </a:ext>
          </a:extLst>
        </p:cNvPr>
        <p:cNvGrpSpPr/>
        <p:nvPr/>
      </p:nvGrpSpPr>
      <p:grpSpPr>
        <a:xfrm>
          <a:off x="0" y="0"/>
          <a:ext cx="0" cy="0"/>
          <a:chOff x="0" y="0"/>
          <a:chExt cx="0" cy="0"/>
        </a:xfrm>
      </p:grpSpPr>
      <p:sp>
        <p:nvSpPr>
          <p:cNvPr id="6" name="Rettangolo con angoli arrotondati 5">
            <a:extLst>
              <a:ext uri="{FF2B5EF4-FFF2-40B4-BE49-F238E27FC236}">
                <a16:creationId xmlns:a16="http://schemas.microsoft.com/office/drawing/2014/main" id="{96C60F14-F820-5013-986B-8EF809619902}"/>
              </a:ext>
            </a:extLst>
          </p:cNvPr>
          <p:cNvSpPr/>
          <p:nvPr/>
        </p:nvSpPr>
        <p:spPr bwMode="auto">
          <a:xfrm rot="16200000">
            <a:off x="3050538" y="614727"/>
            <a:ext cx="2698166" cy="7570032"/>
          </a:xfrm>
          <a:prstGeom prst="roundRect">
            <a:avLst/>
          </a:prstGeom>
          <a:gradFill>
            <a:gsLst>
              <a:gs pos="9000">
                <a:srgbClr val="DCEFF6">
                  <a:alpha val="12000"/>
                </a:srgbClr>
              </a:gs>
              <a:gs pos="0">
                <a:schemeClr val="accent6">
                  <a:lumMod val="20000"/>
                  <a:lumOff val="80000"/>
                  <a:alpha val="0"/>
                </a:schemeClr>
              </a:gs>
              <a:gs pos="77978">
                <a:srgbClr val="9DCCEE">
                  <a:alpha val="69759"/>
                </a:srgbClr>
              </a:gs>
              <a:gs pos="100000">
                <a:srgbClr val="89C1EB"/>
              </a:gs>
            </a:gsLst>
            <a:lin ang="16200000" scaled="1"/>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82" kern="0" err="1">
              <a:solidFill>
                <a:srgbClr val="FFFFFF"/>
              </a:solidFill>
            </a:endParaRPr>
          </a:p>
        </p:txBody>
      </p:sp>
      <p:sp>
        <p:nvSpPr>
          <p:cNvPr id="19" name="Rettangolo con angoli arrotondati 18">
            <a:extLst>
              <a:ext uri="{FF2B5EF4-FFF2-40B4-BE49-F238E27FC236}">
                <a16:creationId xmlns:a16="http://schemas.microsoft.com/office/drawing/2014/main" id="{EB31081B-37B3-A7A9-3142-C5A2470889FF}"/>
              </a:ext>
            </a:extLst>
          </p:cNvPr>
          <p:cNvSpPr/>
          <p:nvPr/>
        </p:nvSpPr>
        <p:spPr>
          <a:xfrm>
            <a:off x="6095999" y="1699572"/>
            <a:ext cx="5586221" cy="2698166"/>
          </a:xfrm>
          <a:prstGeom prst="roundRect">
            <a:avLst>
              <a:gd name="adj" fmla="val 9908"/>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20" name="Rettangolo con angoli arrotondati 19">
            <a:extLst>
              <a:ext uri="{FF2B5EF4-FFF2-40B4-BE49-F238E27FC236}">
                <a16:creationId xmlns:a16="http://schemas.microsoft.com/office/drawing/2014/main" id="{79B01B44-316E-1B23-8556-A8A8BE24DBC7}"/>
              </a:ext>
            </a:extLst>
          </p:cNvPr>
          <p:cNvSpPr/>
          <p:nvPr/>
        </p:nvSpPr>
        <p:spPr>
          <a:xfrm>
            <a:off x="6095999" y="4038208"/>
            <a:ext cx="5586221" cy="2507885"/>
          </a:xfrm>
          <a:prstGeom prst="roundRect">
            <a:avLst>
              <a:gd name="adj" fmla="val 11162"/>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94" name="TextBox 10">
            <a:extLst>
              <a:ext uri="{FF2B5EF4-FFF2-40B4-BE49-F238E27FC236}">
                <a16:creationId xmlns:a16="http://schemas.microsoft.com/office/drawing/2014/main" id="{D87B6403-5C24-87DB-E7BC-5F20995787BD}"/>
              </a:ext>
            </a:extLst>
          </p:cNvPr>
          <p:cNvSpPr txBox="1">
            <a:spLocks noChangeAspect="1"/>
          </p:cNvSpPr>
          <p:nvPr/>
        </p:nvSpPr>
        <p:spPr>
          <a:xfrm rot="10800000">
            <a:off x="-21" y="-1"/>
            <a:ext cx="9188087"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904F2D7A-43AB-D4D8-5E1F-CC2E040F7743}"/>
              </a:ext>
            </a:extLst>
          </p:cNvPr>
          <p:cNvSpPr>
            <a:spLocks noGrp="1"/>
          </p:cNvSpPr>
          <p:nvPr>
            <p:ph type="body" sz="quarter" idx="10"/>
          </p:nvPr>
        </p:nvSpPr>
        <p:spPr>
          <a:xfrm>
            <a:off x="505460" y="400350"/>
            <a:ext cx="8263786" cy="915637"/>
          </a:xfrm>
        </p:spPr>
        <p:txBody>
          <a:bodyPr wrap="square" lIns="0" tIns="0" rIns="0" bIns="0">
            <a:noAutofit/>
          </a:bodyPr>
          <a:lstStyle/>
          <a:p>
            <a:pPr>
              <a:buClr>
                <a:srgbClr val="009EE1"/>
              </a:buClr>
              <a:tabLst>
                <a:tab pos="255822" algn="l"/>
              </a:tabLst>
            </a:pPr>
            <a:r>
              <a:rPr lang="it-IT"/>
              <a:t>La terapia farmacologica può supportare la </a:t>
            </a:r>
            <a:r>
              <a:rPr lang="it-IT">
                <a:solidFill>
                  <a:schemeClr val="bg2"/>
                </a:solidFill>
              </a:rPr>
              <a:t>gestione del peso anche dopo MBS</a:t>
            </a:r>
          </a:p>
          <a:p>
            <a:endParaRPr lang="it-IT"/>
          </a:p>
        </p:txBody>
      </p:sp>
      <p:cxnSp>
        <p:nvCxnSpPr>
          <p:cNvPr id="12" name="Straight Connector 201">
            <a:extLst>
              <a:ext uri="{FF2B5EF4-FFF2-40B4-BE49-F238E27FC236}">
                <a16:creationId xmlns:a16="http://schemas.microsoft.com/office/drawing/2014/main" id="{976F4E70-B675-03B2-39FC-88D4C8BA8CB0}"/>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pic>
        <p:nvPicPr>
          <p:cNvPr id="4" name="Immagine 3">
            <a:extLst>
              <a:ext uri="{FF2B5EF4-FFF2-40B4-BE49-F238E27FC236}">
                <a16:creationId xmlns:a16="http://schemas.microsoft.com/office/drawing/2014/main" id="{652A4814-DEC5-B0E7-B315-B2C190F8C300}"/>
              </a:ext>
            </a:extLst>
          </p:cNvPr>
          <p:cNvPicPr>
            <a:picLocks noChangeAspect="1"/>
          </p:cNvPicPr>
          <p:nvPr/>
        </p:nvPicPr>
        <p:blipFill>
          <a:blip r:embed="rId3"/>
          <a:srcRect t="65357"/>
          <a:stretch>
            <a:fillRect/>
          </a:stretch>
        </p:blipFill>
        <p:spPr>
          <a:xfrm>
            <a:off x="6575051" y="4630824"/>
            <a:ext cx="4562641" cy="1929881"/>
          </a:xfrm>
          <a:prstGeom prst="rect">
            <a:avLst/>
          </a:prstGeom>
        </p:spPr>
      </p:pic>
      <p:pic>
        <p:nvPicPr>
          <p:cNvPr id="5" name="Immagine 4">
            <a:extLst>
              <a:ext uri="{FF2B5EF4-FFF2-40B4-BE49-F238E27FC236}">
                <a16:creationId xmlns:a16="http://schemas.microsoft.com/office/drawing/2014/main" id="{88784905-4D54-06A9-D47B-4DC6CDC83709}"/>
              </a:ext>
            </a:extLst>
          </p:cNvPr>
          <p:cNvPicPr>
            <a:picLocks noChangeAspect="1"/>
          </p:cNvPicPr>
          <p:nvPr/>
        </p:nvPicPr>
        <p:blipFill>
          <a:blip r:embed="rId3"/>
          <a:srcRect b="67798"/>
          <a:stretch>
            <a:fillRect/>
          </a:stretch>
        </p:blipFill>
        <p:spPr>
          <a:xfrm>
            <a:off x="6575051" y="2175734"/>
            <a:ext cx="4562642" cy="1793928"/>
          </a:xfrm>
          <a:prstGeom prst="rect">
            <a:avLst/>
          </a:prstGeom>
        </p:spPr>
      </p:pic>
      <p:sp>
        <p:nvSpPr>
          <p:cNvPr id="13" name="CasellaDiTesto 12">
            <a:extLst>
              <a:ext uri="{FF2B5EF4-FFF2-40B4-BE49-F238E27FC236}">
                <a16:creationId xmlns:a16="http://schemas.microsoft.com/office/drawing/2014/main" id="{C6669F10-7E01-D836-3E9B-F88DA3E091C4}"/>
              </a:ext>
            </a:extLst>
          </p:cNvPr>
          <p:cNvSpPr txBox="1"/>
          <p:nvPr/>
        </p:nvSpPr>
        <p:spPr>
          <a:xfrm>
            <a:off x="1054307" y="3254989"/>
            <a:ext cx="4438681" cy="2285497"/>
          </a:xfrm>
          <a:prstGeom prst="rect">
            <a:avLst/>
          </a:prstGeom>
          <a:noFill/>
        </p:spPr>
        <p:txBody>
          <a:bodyPr wrap="square" lIns="91440" tIns="45720" rIns="91440" bIns="45720" anchor="t">
            <a:spAutoFit/>
          </a:bodyPr>
          <a:lstStyle/>
          <a:p>
            <a:pPr>
              <a:lnSpc>
                <a:spcPct val="107000"/>
              </a:lnSpc>
              <a:spcAft>
                <a:spcPts val="388"/>
              </a:spcAft>
            </a:pPr>
            <a:r>
              <a:rPr lang="it-IT" sz="1400" kern="100" dirty="0">
                <a:solidFill>
                  <a:srgbClr val="00247E"/>
                </a:solidFill>
                <a:ea typeface="Apis For Office" panose="020B0504010101010104" pitchFamily="34" charset="0"/>
                <a:cs typeface="Apis For Office" panose="020B0504010101010104" pitchFamily="34" charset="0"/>
              </a:rPr>
              <a:t>Complessivamente</a:t>
            </a:r>
            <a:r>
              <a:rPr lang="it-IT" sz="1400" b="1" kern="100" dirty="0">
                <a:solidFill>
                  <a:srgbClr val="00247E"/>
                </a:solidFill>
                <a:ea typeface="Apis For Office" panose="020B0504010101010104" pitchFamily="34" charset="0"/>
                <a:cs typeface="Apis For Office" panose="020B0504010101010104" pitchFamily="34" charset="0"/>
              </a:rPr>
              <a:t> sei studi (300 partecipanti) </a:t>
            </a:r>
            <a:r>
              <a:rPr lang="it-IT" sz="1400" kern="100" dirty="0">
                <a:solidFill>
                  <a:srgbClr val="00247E"/>
                </a:solidFill>
                <a:ea typeface="Apis For Office" panose="020B0504010101010104" pitchFamily="34" charset="0"/>
                <a:cs typeface="Apis For Office" panose="020B0504010101010104" pitchFamily="34" charset="0"/>
              </a:rPr>
              <a:t>hanno dimostrato una riduzione ponderale significativa dopo somministrazione di semaglutide successiva a chirurgia metabolica e bariatrica (WMD: −15,730; IC 95%: −22,140, −9,320; p&lt;0,001).</a:t>
            </a:r>
          </a:p>
          <a:p>
            <a:pPr>
              <a:spcAft>
                <a:spcPts val="388"/>
              </a:spcAft>
            </a:pPr>
            <a:endParaRPr lang="it-IT" sz="700" kern="100" dirty="0">
              <a:solidFill>
                <a:srgbClr val="00247E"/>
              </a:solidFill>
              <a:ea typeface="Apis For Office" panose="020B0504010101010104" pitchFamily="34" charset="0"/>
              <a:cs typeface="Apis For Office" panose="020B0504010101010104" pitchFamily="34" charset="0"/>
            </a:endParaRPr>
          </a:p>
          <a:p>
            <a:pPr>
              <a:lnSpc>
                <a:spcPct val="107000"/>
              </a:lnSpc>
              <a:spcAft>
                <a:spcPts val="388"/>
              </a:spcAft>
            </a:pPr>
            <a:r>
              <a:rPr lang="it-IT" b="1" kern="100">
                <a:solidFill>
                  <a:srgbClr val="00247E"/>
                </a:solidFill>
                <a:ea typeface="Apis For Office"/>
                <a:cs typeface="Apis For Office"/>
              </a:rPr>
              <a:t>L’effetto è rimasto forte nell’analisi di sensibilità.</a:t>
            </a:r>
          </a:p>
        </p:txBody>
      </p:sp>
      <p:sp>
        <p:nvSpPr>
          <p:cNvPr id="2" name="CasellaDiTesto 1">
            <a:extLst>
              <a:ext uri="{FF2B5EF4-FFF2-40B4-BE49-F238E27FC236}">
                <a16:creationId xmlns:a16="http://schemas.microsoft.com/office/drawing/2014/main" id="{77674FA6-EFA0-D3E4-B50D-6003822650FE}"/>
              </a:ext>
            </a:extLst>
          </p:cNvPr>
          <p:cNvSpPr txBox="1"/>
          <p:nvPr/>
        </p:nvSpPr>
        <p:spPr>
          <a:xfrm rot="5400000">
            <a:off x="2479213" y="-366845"/>
            <a:ext cx="349200" cy="5201243"/>
          </a:xfrm>
          <a:prstGeom prst="round2SameRect">
            <a:avLst>
              <a:gd name="adj1" fmla="val 50000"/>
              <a:gd name="adj2" fmla="val 0"/>
            </a:avLst>
          </a:prstGeom>
          <a:solidFill>
            <a:schemeClr val="bg1"/>
          </a:solidFill>
          <a:ln>
            <a:noFill/>
          </a:ln>
          <a:effectLst>
            <a:outerShdw blurRad="105494" dist="38100" algn="l" rotWithShape="0">
              <a:schemeClr val="tx1">
                <a:alpha val="14603"/>
              </a:schemeClr>
            </a:outerShdw>
          </a:effectLst>
        </p:spPr>
        <p:txBody>
          <a:bodyPr vert="vert270" wrap="square" lIns="0" tIns="0" rIns="0" bIns="324000" rtlCol="0" anchor="ctr">
            <a:noAutofit/>
          </a:bodyPr>
          <a:lstStyle/>
          <a:p>
            <a:pPr algn="ctr"/>
            <a:r>
              <a:rPr lang="it-IT" sz="1100" b="1">
                <a:solidFill>
                  <a:schemeClr val="bg1"/>
                </a:solidFill>
                <a:ea typeface="Apis For Office" panose="020B0504010101010104" pitchFamily="34" charset="0"/>
                <a:cs typeface="Apis For Office" panose="020B0504010101010104" pitchFamily="34" charset="0"/>
              </a:rPr>
              <a:t>2026</a:t>
            </a:r>
          </a:p>
        </p:txBody>
      </p:sp>
      <p:sp>
        <p:nvSpPr>
          <p:cNvPr id="3" name="CasellaDiTesto 2">
            <a:extLst>
              <a:ext uri="{FF2B5EF4-FFF2-40B4-BE49-F238E27FC236}">
                <a16:creationId xmlns:a16="http://schemas.microsoft.com/office/drawing/2014/main" id="{2D198C3F-3BAA-73F4-25B9-EEB642B3E71F}"/>
              </a:ext>
            </a:extLst>
          </p:cNvPr>
          <p:cNvSpPr txBox="1"/>
          <p:nvPr/>
        </p:nvSpPr>
        <p:spPr>
          <a:xfrm rot="5400000">
            <a:off x="326144" y="1735632"/>
            <a:ext cx="343998" cy="996288"/>
          </a:xfrm>
          <a:prstGeom prst="round2SameRect">
            <a:avLst>
              <a:gd name="adj1" fmla="val 50000"/>
              <a:gd name="adj2" fmla="val 0"/>
            </a:avLst>
          </a:prstGeom>
          <a:solidFill>
            <a:srgbClr val="89C1EB"/>
          </a:solidFill>
          <a:ln>
            <a:noFill/>
          </a:ln>
        </p:spPr>
        <p:txBody>
          <a:bodyPr vert="vert270" wrap="square" lIns="0" tIns="0" rIns="0" bIns="251999" rtlCol="0" anchor="ctr">
            <a:noAutofit/>
          </a:bodyPr>
          <a:lstStyle/>
          <a:p>
            <a:pPr algn="ctr"/>
            <a:r>
              <a:rPr lang="it-IT" sz="1400" b="1">
                <a:solidFill>
                  <a:srgbClr val="001965"/>
                </a:solidFill>
                <a:ea typeface="Apis For Office" panose="020B0504010101010104" pitchFamily="34" charset="0"/>
                <a:cs typeface="Apis For Office" panose="020B0504010101010104" pitchFamily="34" charset="0"/>
              </a:rPr>
              <a:t>2025</a:t>
            </a:r>
          </a:p>
        </p:txBody>
      </p:sp>
      <p:sp>
        <p:nvSpPr>
          <p:cNvPr id="7" name="CasellaDiTesto 6">
            <a:extLst>
              <a:ext uri="{FF2B5EF4-FFF2-40B4-BE49-F238E27FC236}">
                <a16:creationId xmlns:a16="http://schemas.microsoft.com/office/drawing/2014/main" id="{6FA4CEA2-5741-8B45-87CF-7B657F9EE56D}"/>
              </a:ext>
            </a:extLst>
          </p:cNvPr>
          <p:cNvSpPr txBox="1"/>
          <p:nvPr/>
        </p:nvSpPr>
        <p:spPr>
          <a:xfrm>
            <a:off x="1244089" y="2117490"/>
            <a:ext cx="5201244" cy="232572"/>
          </a:xfrm>
          <a:prstGeom prst="rect">
            <a:avLst/>
          </a:prstGeom>
          <a:noFill/>
        </p:spPr>
        <p:txBody>
          <a:bodyPr wrap="square" lIns="0" tIns="0" rIns="0" bIns="0" rtlCol="0" anchor="ctr">
            <a:noAutofit/>
          </a:bodyPr>
          <a:lstStyle/>
          <a:p>
            <a:pPr defTabSz="443290">
              <a:buClr>
                <a:srgbClr val="038FBF"/>
              </a:buClr>
            </a:pPr>
            <a:r>
              <a:rPr lang="en-US" sz="1000" b="1" err="1">
                <a:solidFill>
                  <a:srgbClr val="001965"/>
                </a:solidFill>
                <a:latin typeface="+mj-lt"/>
                <a:ea typeface="Apis For Office" panose="020B0504010101010104" pitchFamily="34" charset="0"/>
                <a:cs typeface="Apis For Office" panose="020B0504010101010104" pitchFamily="34" charset="0"/>
              </a:rPr>
              <a:t>Jamialahamdi</a:t>
            </a:r>
            <a:r>
              <a:rPr lang="en-US" sz="1000" b="1">
                <a:solidFill>
                  <a:srgbClr val="001965"/>
                </a:solidFill>
                <a:latin typeface="+mj-lt"/>
                <a:ea typeface="Apis For Office" panose="020B0504010101010104" pitchFamily="34" charset="0"/>
                <a:cs typeface="Apis For Office" panose="020B0504010101010104" pitchFamily="34" charset="0"/>
              </a:rPr>
              <a:t> T, et al. </a:t>
            </a:r>
            <a:r>
              <a:rPr lang="it-IT" sz="1000">
                <a:solidFill>
                  <a:srgbClr val="001965"/>
                </a:solidFill>
                <a:latin typeface="+mj-lt"/>
                <a:ea typeface="Apis For Office" panose="020B0504010101010104" pitchFamily="34" charset="0"/>
                <a:cs typeface="Apis For Office" panose="020B0504010101010104" pitchFamily="34" charset="0"/>
              </a:rPr>
              <a:t>Obes </a:t>
            </a:r>
            <a:r>
              <a:rPr lang="it-IT" sz="1000" err="1">
                <a:solidFill>
                  <a:srgbClr val="001965"/>
                </a:solidFill>
                <a:latin typeface="+mj-lt"/>
                <a:ea typeface="Apis For Office" panose="020B0504010101010104" pitchFamily="34" charset="0"/>
                <a:cs typeface="Apis For Office" panose="020B0504010101010104" pitchFamily="34" charset="0"/>
              </a:rPr>
              <a:t>Surg</a:t>
            </a:r>
            <a:r>
              <a:rPr lang="it-IT" sz="1000">
                <a:solidFill>
                  <a:srgbClr val="001965"/>
                </a:solidFill>
                <a:latin typeface="+mj-lt"/>
                <a:ea typeface="Apis For Office" panose="020B0504010101010104" pitchFamily="34" charset="0"/>
                <a:cs typeface="Apis For Office" panose="020B0504010101010104" pitchFamily="34" charset="0"/>
              </a:rPr>
              <a:t>. 2025 Jul;35(7):2490-2497. </a:t>
            </a:r>
          </a:p>
        </p:txBody>
      </p:sp>
      <p:sp>
        <p:nvSpPr>
          <p:cNvPr id="21" name="CasellaDiTesto 20">
            <a:extLst>
              <a:ext uri="{FF2B5EF4-FFF2-40B4-BE49-F238E27FC236}">
                <a16:creationId xmlns:a16="http://schemas.microsoft.com/office/drawing/2014/main" id="{BC35291D-09AD-064F-D330-7F7FF7B30420}"/>
              </a:ext>
            </a:extLst>
          </p:cNvPr>
          <p:cNvSpPr txBox="1"/>
          <p:nvPr/>
        </p:nvSpPr>
        <p:spPr>
          <a:xfrm>
            <a:off x="6095998" y="1699253"/>
            <a:ext cx="5586221" cy="461551"/>
          </a:xfrm>
          <a:prstGeom prst="roundRect">
            <a:avLst>
              <a:gd name="adj" fmla="val 26087"/>
            </a:avLst>
          </a:prstGeom>
          <a:solidFill>
            <a:srgbClr val="89C1EB"/>
          </a:solidFill>
        </p:spPr>
        <p:txBody>
          <a:bodyPr wrap="square" lIns="108000" tIns="0" rIns="0" bIns="0" rtlCol="0" anchor="ctr">
            <a:noAutofit/>
          </a:bodyPr>
          <a:lstStyle/>
          <a:p>
            <a:pPr>
              <a:lnSpc>
                <a:spcPct val="107000"/>
              </a:lnSpc>
              <a:spcAft>
                <a:spcPts val="388"/>
              </a:spcAft>
            </a:pPr>
            <a:r>
              <a:rPr lang="it-IT" sz="900" b="1" kern="100" dirty="0">
                <a:solidFill>
                  <a:srgbClr val="00247E"/>
                </a:solidFill>
                <a:ea typeface="Apis For Office" panose="020B0504010101010104" pitchFamily="34" charset="0"/>
                <a:cs typeface="Apis For Office" panose="020B0504010101010104" pitchFamily="34" charset="0"/>
              </a:rPr>
              <a:t>Forest plot della differenza media ponderata e degli intervalli di confidenza al 95% (IC) per l’effetto della somministrazione di semaglutide dopo chirurgia metabolica e bariatrica sul</a:t>
            </a:r>
            <a:br>
              <a:rPr lang="it-IT" sz="900" b="1" kern="100" dirty="0">
                <a:solidFill>
                  <a:srgbClr val="00247E"/>
                </a:solidFill>
                <a:ea typeface="Apis For Office" panose="020B0504010101010104" pitchFamily="34" charset="0"/>
                <a:cs typeface="Apis For Office" panose="020B0504010101010104" pitchFamily="34" charset="0"/>
              </a:rPr>
            </a:br>
            <a:r>
              <a:rPr lang="it-IT" sz="900" b="1" kern="100" dirty="0">
                <a:solidFill>
                  <a:srgbClr val="00247E"/>
                </a:solidFill>
                <a:ea typeface="Apis For Office" panose="020B0504010101010104" pitchFamily="34" charset="0"/>
                <a:cs typeface="Apis For Office" panose="020B0504010101010104" pitchFamily="34" charset="0"/>
              </a:rPr>
              <a:t>calo ponderale</a:t>
            </a:r>
          </a:p>
        </p:txBody>
      </p:sp>
      <p:sp>
        <p:nvSpPr>
          <p:cNvPr id="22" name="CasellaDiTesto 21">
            <a:extLst>
              <a:ext uri="{FF2B5EF4-FFF2-40B4-BE49-F238E27FC236}">
                <a16:creationId xmlns:a16="http://schemas.microsoft.com/office/drawing/2014/main" id="{8C9AE8BC-DC0C-C32F-57C0-8D8326923CF7}"/>
              </a:ext>
            </a:extLst>
          </p:cNvPr>
          <p:cNvSpPr txBox="1"/>
          <p:nvPr/>
        </p:nvSpPr>
        <p:spPr>
          <a:xfrm>
            <a:off x="6095998" y="4038209"/>
            <a:ext cx="5586221" cy="461551"/>
          </a:xfrm>
          <a:prstGeom prst="roundRect">
            <a:avLst>
              <a:gd name="adj" fmla="val 26087"/>
            </a:avLst>
          </a:prstGeom>
          <a:solidFill>
            <a:srgbClr val="89C1EB"/>
          </a:solidFill>
        </p:spPr>
        <p:txBody>
          <a:bodyPr wrap="square" lIns="108000" tIns="0" rIns="0" bIns="0" rtlCol="0" anchor="ctr">
            <a:noAutofit/>
          </a:bodyPr>
          <a:lstStyle/>
          <a:p>
            <a:pPr>
              <a:lnSpc>
                <a:spcPct val="107000"/>
              </a:lnSpc>
              <a:spcAft>
                <a:spcPts val="388"/>
              </a:spcAft>
            </a:pPr>
            <a:r>
              <a:rPr lang="it-IT" sz="900" b="1" kern="100" dirty="0">
                <a:solidFill>
                  <a:srgbClr val="00247E"/>
                </a:solidFill>
                <a:ea typeface="Apis For Office" panose="020B0504010101010104" pitchFamily="34" charset="0"/>
                <a:cs typeface="Apis For Office" panose="020B0504010101010104" pitchFamily="34" charset="0"/>
              </a:rPr>
              <a:t>Analisi di sensibilità </a:t>
            </a:r>
            <a:r>
              <a:rPr lang="it-IT" sz="900" b="1" kern="100" dirty="0" err="1">
                <a:solidFill>
                  <a:srgbClr val="00247E"/>
                </a:solidFill>
                <a:ea typeface="Apis For Office" panose="020B0504010101010104" pitchFamily="34" charset="0"/>
                <a:cs typeface="Apis For Office" panose="020B0504010101010104" pitchFamily="34" charset="0"/>
              </a:rPr>
              <a:t>leave</a:t>
            </a:r>
            <a:r>
              <a:rPr lang="it-IT" sz="900" b="1" kern="100" dirty="0">
                <a:solidFill>
                  <a:srgbClr val="00247E"/>
                </a:solidFill>
                <a:ea typeface="Apis For Office" panose="020B0504010101010104" pitchFamily="34" charset="0"/>
                <a:cs typeface="Apis For Office" panose="020B0504010101010104" pitchFamily="34" charset="0"/>
              </a:rPr>
              <a:t>-one-out per l’effetto della somministrazione di semaglutide dopo chirurgia metabolica e bariatrica sulla riduzione ponderale</a:t>
            </a:r>
          </a:p>
        </p:txBody>
      </p:sp>
    </p:spTree>
    <p:extLst>
      <p:ext uri="{BB962C8B-B14F-4D97-AF65-F5344CB8AC3E}">
        <p14:creationId xmlns:p14="http://schemas.microsoft.com/office/powerpoint/2010/main" val="63230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2597-A1E8-A1B2-BD08-24C4F1A75F0A}"/>
            </a:ext>
          </a:extLst>
        </p:cNvPr>
        <p:cNvGrpSpPr/>
        <p:nvPr/>
      </p:nvGrpSpPr>
      <p:grpSpPr>
        <a:xfrm>
          <a:off x="0" y="0"/>
          <a:ext cx="0" cy="0"/>
          <a:chOff x="0" y="0"/>
          <a:chExt cx="0" cy="0"/>
        </a:xfrm>
      </p:grpSpPr>
      <p:sp>
        <p:nvSpPr>
          <p:cNvPr id="5" name="Rettangolo con angoli arrotondati 4">
            <a:extLst>
              <a:ext uri="{FF2B5EF4-FFF2-40B4-BE49-F238E27FC236}">
                <a16:creationId xmlns:a16="http://schemas.microsoft.com/office/drawing/2014/main" id="{D3AC9018-9A57-CBD0-89F7-C297BE893832}"/>
              </a:ext>
            </a:extLst>
          </p:cNvPr>
          <p:cNvSpPr/>
          <p:nvPr/>
        </p:nvSpPr>
        <p:spPr bwMode="auto">
          <a:xfrm rot="5400000">
            <a:off x="7236669" y="141849"/>
            <a:ext cx="3992110" cy="4907628"/>
          </a:xfrm>
          <a:prstGeom prst="roundRect">
            <a:avLst>
              <a:gd name="adj" fmla="val 5355"/>
            </a:avLst>
          </a:prstGeom>
          <a:gradFill flip="none" rotWithShape="1">
            <a:gsLst>
              <a:gs pos="96000">
                <a:schemeClr val="accent6">
                  <a:lumMod val="90000"/>
                  <a:alpha val="0"/>
                </a:schemeClr>
              </a:gs>
              <a:gs pos="8993">
                <a:srgbClr val="89C1EB">
                  <a:alpha val="57000"/>
                </a:srgbClr>
              </a:gs>
              <a:gs pos="23000">
                <a:srgbClr val="89C1EB">
                  <a:alpha val="42000"/>
                </a:srgbClr>
              </a:gs>
              <a:gs pos="0">
                <a:srgbClr val="89C1EB">
                  <a:alpha val="83478"/>
                </a:srgbClr>
              </a:gs>
            </a:gsLst>
            <a:lin ang="0" scaled="0"/>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82" kern="0" err="1">
              <a:solidFill>
                <a:srgbClr val="FFFFFF"/>
              </a:solidFill>
            </a:endParaRPr>
          </a:p>
        </p:txBody>
      </p:sp>
      <p:sp>
        <p:nvSpPr>
          <p:cNvPr id="94" name="TextBox 10">
            <a:extLst>
              <a:ext uri="{FF2B5EF4-FFF2-40B4-BE49-F238E27FC236}">
                <a16:creationId xmlns:a16="http://schemas.microsoft.com/office/drawing/2014/main" id="{99703D28-43FB-7B57-8512-5900CE775297}"/>
              </a:ext>
            </a:extLst>
          </p:cNvPr>
          <p:cNvSpPr txBox="1">
            <a:spLocks noChangeAspect="1"/>
          </p:cNvSpPr>
          <p:nvPr/>
        </p:nvSpPr>
        <p:spPr>
          <a:xfrm rot="10800000">
            <a:off x="-22" y="-4"/>
            <a:ext cx="6444000" cy="1785687"/>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05AAA5E1-DD1A-DDE0-1F61-CBA002A0F0B9}"/>
              </a:ext>
            </a:extLst>
          </p:cNvPr>
          <p:cNvSpPr>
            <a:spLocks noGrp="1"/>
          </p:cNvSpPr>
          <p:nvPr>
            <p:ph type="body" sz="quarter" idx="10"/>
          </p:nvPr>
        </p:nvSpPr>
        <p:spPr>
          <a:xfrm>
            <a:off x="505461" y="400350"/>
            <a:ext cx="5590540" cy="915637"/>
          </a:xfrm>
        </p:spPr>
        <p:txBody>
          <a:bodyPr wrap="square" lIns="0" tIns="0" rIns="0" bIns="0">
            <a:noAutofit/>
          </a:bodyPr>
          <a:lstStyle/>
          <a:p>
            <a:pPr>
              <a:buClr>
                <a:srgbClr val="009EE1"/>
              </a:buClr>
              <a:tabLst>
                <a:tab pos="255822" algn="l"/>
              </a:tabLst>
            </a:pPr>
            <a:r>
              <a:rPr lang="it-IT" dirty="0">
                <a:solidFill>
                  <a:schemeClr val="bg2"/>
                </a:solidFill>
              </a:rPr>
              <a:t>OMM &amp; MBS</a:t>
            </a:r>
          </a:p>
          <a:p>
            <a:pPr>
              <a:buClr>
                <a:srgbClr val="009EE1"/>
              </a:buClr>
              <a:tabLst>
                <a:tab pos="255822" algn="l"/>
              </a:tabLst>
            </a:pPr>
            <a:r>
              <a:rPr lang="it-IT" sz="2800" dirty="0"/>
              <a:t>strumenti complementari nella gestione </a:t>
            </a:r>
            <a:r>
              <a:rPr lang="it-IT" sz="2800"/>
              <a:t>cronica dell’obesità</a:t>
            </a:r>
            <a:endParaRPr lang="it-IT" sz="2800" dirty="0"/>
          </a:p>
          <a:p>
            <a:endParaRPr lang="it-IT" dirty="0"/>
          </a:p>
        </p:txBody>
      </p:sp>
      <p:cxnSp>
        <p:nvCxnSpPr>
          <p:cNvPr id="12" name="Straight Connector 201">
            <a:extLst>
              <a:ext uri="{FF2B5EF4-FFF2-40B4-BE49-F238E27FC236}">
                <a16:creationId xmlns:a16="http://schemas.microsoft.com/office/drawing/2014/main" id="{E223183F-7B7D-6350-F8E2-A5AD277C73FB}"/>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10BF8B20-BC91-C6AF-7933-0F675B14D239}"/>
              </a:ext>
            </a:extLst>
          </p:cNvPr>
          <p:cNvGrpSpPr/>
          <p:nvPr/>
        </p:nvGrpSpPr>
        <p:grpSpPr>
          <a:xfrm>
            <a:off x="6773861" y="3006788"/>
            <a:ext cx="4912677" cy="3169860"/>
            <a:chOff x="6906496" y="2841196"/>
            <a:chExt cx="4780044" cy="3084280"/>
          </a:xfrm>
        </p:grpSpPr>
        <p:sp>
          <p:nvSpPr>
            <p:cNvPr id="14" name="Rettangolo con angoli arrotondati 13">
              <a:extLst>
                <a:ext uri="{FF2B5EF4-FFF2-40B4-BE49-F238E27FC236}">
                  <a16:creationId xmlns:a16="http://schemas.microsoft.com/office/drawing/2014/main" id="{81CB4A20-F430-3D45-B1B8-FA631A96F71C}"/>
                </a:ext>
              </a:extLst>
            </p:cNvPr>
            <p:cNvSpPr/>
            <p:nvPr/>
          </p:nvSpPr>
          <p:spPr>
            <a:xfrm>
              <a:off x="6906496" y="2841196"/>
              <a:ext cx="4780044" cy="3084280"/>
            </a:xfrm>
            <a:prstGeom prst="roundRect">
              <a:avLst>
                <a:gd name="adj" fmla="val 9908"/>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pic>
          <p:nvPicPr>
            <p:cNvPr id="4" name="Immagine 3">
              <a:extLst>
                <a:ext uri="{FF2B5EF4-FFF2-40B4-BE49-F238E27FC236}">
                  <a16:creationId xmlns:a16="http://schemas.microsoft.com/office/drawing/2014/main" id="{60BA647C-1DF6-DCBC-DA18-06542B217272}"/>
                </a:ext>
              </a:extLst>
            </p:cNvPr>
            <p:cNvPicPr>
              <a:picLocks noChangeAspect="1"/>
            </p:cNvPicPr>
            <p:nvPr/>
          </p:nvPicPr>
          <p:blipFill>
            <a:blip r:embed="rId3"/>
            <a:srcRect l="2312" t="4177" r="6449" b="3304"/>
            <a:stretch>
              <a:fillRect/>
            </a:stretch>
          </p:blipFill>
          <p:spPr>
            <a:xfrm>
              <a:off x="7047397" y="3114686"/>
              <a:ext cx="4498243" cy="2537300"/>
            </a:xfrm>
            <a:prstGeom prst="rect">
              <a:avLst/>
            </a:prstGeom>
          </p:spPr>
        </p:pic>
      </p:grpSp>
      <p:sp>
        <p:nvSpPr>
          <p:cNvPr id="6" name="Rettangolo con due angoli in diagonale arrotondati 5">
            <a:extLst>
              <a:ext uri="{FF2B5EF4-FFF2-40B4-BE49-F238E27FC236}">
                <a16:creationId xmlns:a16="http://schemas.microsoft.com/office/drawing/2014/main" id="{F1595126-495B-3CA3-DEAB-C8A4D3DEB7E0}"/>
              </a:ext>
            </a:extLst>
          </p:cNvPr>
          <p:cNvSpPr/>
          <p:nvPr/>
        </p:nvSpPr>
        <p:spPr bwMode="auto">
          <a:xfrm>
            <a:off x="650271" y="3149101"/>
            <a:ext cx="5223026" cy="2454693"/>
          </a:xfrm>
          <a:prstGeom prst="round2DiagRect">
            <a:avLst>
              <a:gd name="adj1" fmla="val 25827"/>
              <a:gd name="adj2" fmla="val 0"/>
            </a:avLst>
          </a:prstGeom>
          <a:solidFill>
            <a:srgbClr val="F8DCE5"/>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82" kern="0" err="1">
              <a:solidFill>
                <a:srgbClr val="FFFFFF"/>
              </a:solidFill>
            </a:endParaRPr>
          </a:p>
        </p:txBody>
      </p:sp>
      <p:sp>
        <p:nvSpPr>
          <p:cNvPr id="7" name="TextBox 4">
            <a:extLst>
              <a:ext uri="{FF2B5EF4-FFF2-40B4-BE49-F238E27FC236}">
                <a16:creationId xmlns:a16="http://schemas.microsoft.com/office/drawing/2014/main" id="{87804FE1-3406-E20A-E1A7-E66E13B15C25}"/>
              </a:ext>
            </a:extLst>
          </p:cNvPr>
          <p:cNvSpPr txBox="1"/>
          <p:nvPr/>
        </p:nvSpPr>
        <p:spPr>
          <a:xfrm>
            <a:off x="1122197" y="3538947"/>
            <a:ext cx="4357067" cy="1675001"/>
          </a:xfrm>
          <a:prstGeom prst="rect">
            <a:avLst/>
          </a:prstGeom>
          <a:noFill/>
          <a:ln>
            <a:noFill/>
          </a:ln>
        </p:spPr>
        <p:txBody>
          <a:bodyPr wrap="square" lIns="0" tIns="0" rIns="0" bIns="0" anchor="t">
            <a:noAutofit/>
          </a:bodyPr>
          <a:lstStyle/>
          <a:p>
            <a:r>
              <a:rPr lang="it-IT" sz="1400" dirty="0">
                <a:solidFill>
                  <a:srgbClr val="001965"/>
                </a:solidFill>
                <a:ea typeface="Apis For Office"/>
                <a:cs typeface="Apis For Office"/>
              </a:rPr>
              <a:t>Il trattamento dell’obesità dovrebbe seguire i principi della gestione delle </a:t>
            </a:r>
            <a:r>
              <a:rPr lang="it-IT" sz="1400" b="1" dirty="0">
                <a:solidFill>
                  <a:srgbClr val="001965"/>
                </a:solidFill>
                <a:ea typeface="Apis For Office"/>
                <a:cs typeface="Apis For Office"/>
              </a:rPr>
              <a:t>malattie croniche</a:t>
            </a:r>
            <a:r>
              <a:rPr lang="it-IT" sz="1400" dirty="0">
                <a:solidFill>
                  <a:srgbClr val="001965"/>
                </a:solidFill>
                <a:ea typeface="Apis For Office"/>
                <a:cs typeface="Apis For Office"/>
              </a:rPr>
              <a:t>, che implicano la </a:t>
            </a:r>
            <a:r>
              <a:rPr lang="it-IT" sz="1400" b="1" dirty="0">
                <a:solidFill>
                  <a:srgbClr val="001965"/>
                </a:solidFill>
                <a:ea typeface="Apis For Office"/>
                <a:cs typeface="Apis For Office"/>
              </a:rPr>
              <a:t>combinazione di più approcci terapeutici </a:t>
            </a:r>
            <a:r>
              <a:rPr lang="it-IT" sz="1400" dirty="0">
                <a:solidFill>
                  <a:srgbClr val="001965"/>
                </a:solidFill>
                <a:ea typeface="Apis For Office"/>
                <a:cs typeface="Apis For Office"/>
              </a:rPr>
              <a:t>potenzialmente sinergici o additivi quando gli </a:t>
            </a:r>
            <a:r>
              <a:rPr lang="it-IT" sz="1400" b="1" dirty="0">
                <a:solidFill>
                  <a:srgbClr val="001965"/>
                </a:solidFill>
                <a:ea typeface="Apis For Office"/>
                <a:cs typeface="Apis For Office"/>
              </a:rPr>
              <a:t>obiettivi terapeutici </a:t>
            </a:r>
            <a:r>
              <a:rPr lang="it-IT" sz="1400" dirty="0">
                <a:solidFill>
                  <a:srgbClr val="001965"/>
                </a:solidFill>
                <a:ea typeface="Apis For Office"/>
                <a:cs typeface="Apis For Office"/>
              </a:rPr>
              <a:t>non vengono raggiunti o quando la</a:t>
            </a:r>
            <a:r>
              <a:rPr lang="it-IT" sz="1400" b="1" dirty="0">
                <a:solidFill>
                  <a:srgbClr val="001965"/>
                </a:solidFill>
                <a:ea typeface="Apis For Office"/>
                <a:cs typeface="Apis For Office"/>
              </a:rPr>
              <a:t> malattia progredisce</a:t>
            </a:r>
            <a:r>
              <a:rPr lang="it-IT" sz="1400" dirty="0">
                <a:solidFill>
                  <a:srgbClr val="001965"/>
                </a:solidFill>
                <a:ea typeface="Apis For Office"/>
                <a:cs typeface="Apis For Office"/>
              </a:rPr>
              <a:t>, ricorrendo a opzioni cliniche o chirurgiche, </a:t>
            </a:r>
            <a:r>
              <a:rPr lang="it-IT" sz="1400" b="1" dirty="0">
                <a:solidFill>
                  <a:srgbClr val="001965"/>
                </a:solidFill>
                <a:ea typeface="Apis For Office"/>
                <a:cs typeface="Apis For Office"/>
              </a:rPr>
              <a:t>senza che ciò implichi un fallimento o una gerarchia</a:t>
            </a:r>
            <a:r>
              <a:rPr lang="it-IT" sz="1400" dirty="0">
                <a:solidFill>
                  <a:srgbClr val="001965"/>
                </a:solidFill>
                <a:ea typeface="Apis For Office"/>
                <a:cs typeface="Apis For Office"/>
              </a:rPr>
              <a:t>.</a:t>
            </a:r>
          </a:p>
          <a:p>
            <a:pPr>
              <a:lnSpc>
                <a:spcPct val="120000"/>
              </a:lnSpc>
              <a:defRPr/>
            </a:pPr>
            <a:endParaRPr lang="it-IT" sz="1000" b="1" dirty="0">
              <a:solidFill>
                <a:srgbClr val="001965"/>
              </a:solidFill>
              <a:ea typeface="Apis For Office" panose="020B0504010101010104" pitchFamily="34" charset="0"/>
              <a:cs typeface="Apis For Office" panose="020B0504010101010104" pitchFamily="34" charset="0"/>
            </a:endParaRPr>
          </a:p>
        </p:txBody>
      </p:sp>
      <p:sp>
        <p:nvSpPr>
          <p:cNvPr id="8" name="TextBox 4">
            <a:extLst>
              <a:ext uri="{FF2B5EF4-FFF2-40B4-BE49-F238E27FC236}">
                <a16:creationId xmlns:a16="http://schemas.microsoft.com/office/drawing/2014/main" id="{DEBA169D-B461-960A-EB0B-B930BACB2550}"/>
              </a:ext>
            </a:extLst>
          </p:cNvPr>
          <p:cNvSpPr txBox="1"/>
          <p:nvPr/>
        </p:nvSpPr>
        <p:spPr>
          <a:xfrm>
            <a:off x="7043487" y="846943"/>
            <a:ext cx="4498242" cy="2302158"/>
          </a:xfrm>
          <a:prstGeom prst="rect">
            <a:avLst/>
          </a:prstGeom>
          <a:noFill/>
          <a:ln>
            <a:noFill/>
          </a:ln>
        </p:spPr>
        <p:txBody>
          <a:bodyPr wrap="square" lIns="0" tIns="0" rIns="0" bIns="0" anchor="t">
            <a:noAutofit/>
          </a:bodyPr>
          <a:lstStyle/>
          <a:p>
            <a:r>
              <a:rPr lang="it-IT" sz="1050" dirty="0">
                <a:solidFill>
                  <a:srgbClr val="001965"/>
                </a:solidFill>
                <a:ea typeface="Apis For Office" panose="020B0504010101010104" pitchFamily="34" charset="0"/>
                <a:cs typeface="Apis For Office" panose="020B0504010101010104" pitchFamily="34" charset="0"/>
              </a:rPr>
              <a:t>La risposta al trattamento varia considerevolmente sia dopo MBS sia con le OMM, principalmente a causa dell’eterogeneità della malattia.</a:t>
            </a:r>
          </a:p>
          <a:p>
            <a:endParaRPr lang="it-IT" sz="1050" dirty="0">
              <a:solidFill>
                <a:srgbClr val="001965"/>
              </a:solidFill>
              <a:ea typeface="Apis For Office" panose="020B0504010101010104" pitchFamily="34" charset="0"/>
              <a:cs typeface="Apis For Office" panose="020B0504010101010104" pitchFamily="34" charset="0"/>
            </a:endParaRPr>
          </a:p>
          <a:p>
            <a:r>
              <a:rPr lang="it-IT" sz="1050" dirty="0">
                <a:solidFill>
                  <a:srgbClr val="001965"/>
                </a:solidFill>
                <a:ea typeface="Apis For Office" panose="020B0504010101010104" pitchFamily="34" charset="0"/>
                <a:cs typeface="Apis For Office" panose="020B0504010101010104" pitchFamily="34" charset="0"/>
              </a:rPr>
              <a:t>La persistenza dell’obesità e il relativo carico legato all’eccesso di adiposità possono permanere dopo il trattamento attivo a causa di:</a:t>
            </a:r>
            <a:endParaRPr lang="en-US" sz="1050" dirty="0">
              <a:solidFill>
                <a:srgbClr val="001965"/>
              </a:solidFill>
              <a:ea typeface="Apis For Office" panose="020B0504010101010104" pitchFamily="34" charset="0"/>
              <a:cs typeface="Apis For Office" panose="020B0504010101010104" pitchFamily="34" charset="0"/>
            </a:endParaRPr>
          </a:p>
          <a:p>
            <a:endParaRPr lang="en-US" sz="1050" dirty="0">
              <a:solidFill>
                <a:srgbClr val="002060"/>
              </a:solidFill>
              <a:ea typeface="Apis For Office" panose="020B0504010101010104" pitchFamily="34" charset="0"/>
              <a:cs typeface="Apis For Office" panose="020B0504010101010104" pitchFamily="34" charset="0"/>
            </a:endParaRPr>
          </a:p>
          <a:p>
            <a:pPr marL="138532" indent="-138532">
              <a:spcAft>
                <a:spcPts val="291"/>
              </a:spcAft>
              <a:buFont typeface="Arial" panose="020B0604020202020204" pitchFamily="34" charset="0"/>
              <a:buChar char="•"/>
            </a:pPr>
            <a:r>
              <a:rPr lang="en-US" sz="1050" b="1" dirty="0" err="1">
                <a:solidFill>
                  <a:srgbClr val="002060"/>
                </a:solidFill>
                <a:ea typeface="Apis For Office" panose="020B0504010101010104" pitchFamily="34" charset="0"/>
                <a:cs typeface="Apis For Office" panose="020B0504010101010104" pitchFamily="34" charset="0"/>
              </a:rPr>
              <a:t>risposta</a:t>
            </a:r>
            <a:r>
              <a:rPr lang="en-US" sz="1050" b="1" dirty="0">
                <a:solidFill>
                  <a:srgbClr val="002060"/>
                </a:solidFill>
                <a:ea typeface="Apis For Office" panose="020B0504010101010104" pitchFamily="34" charset="0"/>
                <a:cs typeface="Apis For Office" panose="020B0504010101010104" pitchFamily="34" charset="0"/>
              </a:rPr>
              <a:t> </a:t>
            </a:r>
            <a:r>
              <a:rPr lang="en-US" sz="1050" b="1" dirty="0" err="1">
                <a:solidFill>
                  <a:srgbClr val="002060"/>
                </a:solidFill>
                <a:ea typeface="Apis For Office" panose="020B0504010101010104" pitchFamily="34" charset="0"/>
                <a:cs typeface="Apis For Office" panose="020B0504010101010104" pitchFamily="34" charset="0"/>
              </a:rPr>
              <a:t>clinica</a:t>
            </a:r>
            <a:r>
              <a:rPr lang="en-US" sz="1050" b="1" dirty="0">
                <a:solidFill>
                  <a:srgbClr val="002060"/>
                </a:solidFill>
                <a:ea typeface="Apis For Office" panose="020B0504010101010104" pitchFamily="34" charset="0"/>
                <a:cs typeface="Apis For Office" panose="020B0504010101010104" pitchFamily="34" charset="0"/>
              </a:rPr>
              <a:t> </a:t>
            </a:r>
            <a:r>
              <a:rPr lang="en-US" sz="1050" b="1" dirty="0" err="1">
                <a:solidFill>
                  <a:srgbClr val="002060"/>
                </a:solidFill>
                <a:ea typeface="Apis For Office" panose="020B0504010101010104" pitchFamily="34" charset="0"/>
                <a:cs typeface="Apis For Office" panose="020B0504010101010104" pitchFamily="34" charset="0"/>
              </a:rPr>
              <a:t>iniziale</a:t>
            </a:r>
            <a:r>
              <a:rPr lang="en-US" sz="1050" b="1" dirty="0">
                <a:solidFill>
                  <a:srgbClr val="002060"/>
                </a:solidFill>
                <a:ea typeface="Apis For Office" panose="020B0504010101010104" pitchFamily="34" charset="0"/>
                <a:cs typeface="Apis For Office" panose="020B0504010101010104" pitchFamily="34" charset="0"/>
              </a:rPr>
              <a:t> </a:t>
            </a:r>
            <a:r>
              <a:rPr lang="en-US" sz="1050" b="1" dirty="0" err="1">
                <a:solidFill>
                  <a:srgbClr val="002060"/>
                </a:solidFill>
                <a:ea typeface="Apis For Office" panose="020B0504010101010104" pitchFamily="34" charset="0"/>
                <a:cs typeface="Apis For Office" panose="020B0504010101010104" pitchFamily="34" charset="0"/>
              </a:rPr>
              <a:t>subottimale</a:t>
            </a:r>
            <a:endParaRPr lang="en-US" sz="1050" b="1" dirty="0">
              <a:solidFill>
                <a:srgbClr val="002060"/>
              </a:solidFill>
              <a:ea typeface="Apis For Office" panose="020B0504010101010104" pitchFamily="34" charset="0"/>
              <a:cs typeface="Apis For Office" panose="020B0504010101010104" pitchFamily="34" charset="0"/>
            </a:endParaRPr>
          </a:p>
          <a:p>
            <a:pPr marL="138113" indent="-138113">
              <a:spcAft>
                <a:spcPts val="291"/>
              </a:spcAft>
              <a:buFont typeface="Arial" panose="020B0604020202020204" pitchFamily="34" charset="0"/>
              <a:buChar char="•"/>
              <a:tabLst>
                <a:tab pos="3902075" algn="l"/>
              </a:tabLst>
            </a:pPr>
            <a:r>
              <a:rPr lang="it-IT" sz="1050" b="1" dirty="0">
                <a:solidFill>
                  <a:srgbClr val="002060"/>
                </a:solidFill>
                <a:ea typeface="Apis For Office" panose="020B0504010101010104" pitchFamily="34" charset="0"/>
                <a:cs typeface="Apis For Office" panose="020B0504010101010104" pitchFamily="34" charset="0"/>
              </a:rPr>
              <a:t>BMI basale elevato nonostante un buon esito clinico</a:t>
            </a:r>
            <a:br>
              <a:rPr lang="it-IT" sz="1050" b="1" dirty="0">
                <a:solidFill>
                  <a:srgbClr val="002060"/>
                </a:solidFill>
                <a:ea typeface="Apis For Office" panose="020B0504010101010104" pitchFamily="34" charset="0"/>
                <a:cs typeface="Apis For Office" panose="020B0504010101010104" pitchFamily="34" charset="0"/>
              </a:rPr>
            </a:br>
            <a:r>
              <a:rPr lang="it-IT" sz="1050" b="1" dirty="0">
                <a:solidFill>
                  <a:srgbClr val="002060"/>
                </a:solidFill>
                <a:ea typeface="Apis For Office" panose="020B0504010101010104" pitchFamily="34" charset="0"/>
                <a:cs typeface="Apis For Office" panose="020B0504010101010104" pitchFamily="34" charset="0"/>
              </a:rPr>
              <a:t>con entrambi gli approcci</a:t>
            </a:r>
          </a:p>
          <a:p>
            <a:pPr marL="138532" indent="-138532">
              <a:spcAft>
                <a:spcPts val="291"/>
              </a:spcAft>
              <a:buFont typeface="Arial" panose="020B0604020202020204" pitchFamily="34" charset="0"/>
              <a:buChar char="•"/>
            </a:pPr>
            <a:r>
              <a:rPr lang="it-IT" sz="1050" b="1" dirty="0">
                <a:solidFill>
                  <a:srgbClr val="002060"/>
                </a:solidFill>
                <a:ea typeface="Apis For Office" panose="020B0504010101010104" pitchFamily="34" charset="0"/>
                <a:cs typeface="Apis For Office" panose="020B0504010101010104" pitchFamily="34" charset="0"/>
              </a:rPr>
              <a:t>recupero ponderale durante il follow-up dopo una</a:t>
            </a:r>
            <a:br>
              <a:rPr lang="it-IT" sz="1050" b="1" dirty="0">
                <a:solidFill>
                  <a:srgbClr val="002060"/>
                </a:solidFill>
                <a:ea typeface="Apis For Office" panose="020B0504010101010104" pitchFamily="34" charset="0"/>
                <a:cs typeface="Apis For Office" panose="020B0504010101010104" pitchFamily="34" charset="0"/>
              </a:rPr>
            </a:br>
            <a:r>
              <a:rPr lang="it-IT" sz="1050" b="1" dirty="0">
                <a:solidFill>
                  <a:srgbClr val="002060"/>
                </a:solidFill>
                <a:ea typeface="Apis For Office" panose="020B0504010101010104" pitchFamily="34" charset="0"/>
                <a:cs typeface="Apis For Office" panose="020B0504010101010104" pitchFamily="34" charset="0"/>
              </a:rPr>
              <a:t>buona risposta iniziale</a:t>
            </a:r>
            <a:endParaRPr lang="en-US" sz="1050" b="1" dirty="0">
              <a:solidFill>
                <a:srgbClr val="002060"/>
              </a:solidFill>
              <a:ea typeface="Apis For Office" panose="020B0504010101010104" pitchFamily="34" charset="0"/>
              <a:cs typeface="Apis For Office" panose="020B0504010101010104" pitchFamily="34" charset="0"/>
            </a:endParaRPr>
          </a:p>
        </p:txBody>
      </p:sp>
      <p:sp>
        <p:nvSpPr>
          <p:cNvPr id="10" name="CasellaDiTesto 9">
            <a:extLst>
              <a:ext uri="{FF2B5EF4-FFF2-40B4-BE49-F238E27FC236}">
                <a16:creationId xmlns:a16="http://schemas.microsoft.com/office/drawing/2014/main" id="{4714ED7F-E51A-0DD4-A3F2-BA6C82951350}"/>
              </a:ext>
            </a:extLst>
          </p:cNvPr>
          <p:cNvSpPr txBox="1"/>
          <p:nvPr/>
        </p:nvSpPr>
        <p:spPr>
          <a:xfrm rot="5400000">
            <a:off x="2997803" y="-934224"/>
            <a:ext cx="349200" cy="6336000"/>
          </a:xfrm>
          <a:prstGeom prst="round2SameRect">
            <a:avLst>
              <a:gd name="adj1" fmla="val 50000"/>
              <a:gd name="adj2" fmla="val 0"/>
            </a:avLst>
          </a:prstGeom>
          <a:solidFill>
            <a:schemeClr val="bg1"/>
          </a:solidFill>
          <a:ln>
            <a:noFill/>
          </a:ln>
          <a:effectLst>
            <a:outerShdw blurRad="105494" dist="38100" algn="l" rotWithShape="0">
              <a:schemeClr val="tx1">
                <a:alpha val="14603"/>
              </a:schemeClr>
            </a:outerShdw>
          </a:effectLst>
        </p:spPr>
        <p:txBody>
          <a:bodyPr vert="vert270" wrap="square" lIns="0" tIns="0" rIns="0" bIns="324000" rtlCol="0" anchor="ctr">
            <a:noAutofit/>
          </a:bodyPr>
          <a:lstStyle/>
          <a:p>
            <a:pPr algn="ctr"/>
            <a:r>
              <a:rPr lang="it-IT" sz="1100" b="1">
                <a:solidFill>
                  <a:schemeClr val="bg1"/>
                </a:solidFill>
                <a:ea typeface="Apis For Office" panose="020B0504010101010104" pitchFamily="34" charset="0"/>
                <a:cs typeface="Apis For Office" panose="020B0504010101010104" pitchFamily="34" charset="0"/>
              </a:rPr>
              <a:t>2026</a:t>
            </a:r>
          </a:p>
        </p:txBody>
      </p:sp>
      <p:sp>
        <p:nvSpPr>
          <p:cNvPr id="11" name="CasellaDiTesto 10">
            <a:extLst>
              <a:ext uri="{FF2B5EF4-FFF2-40B4-BE49-F238E27FC236}">
                <a16:creationId xmlns:a16="http://schemas.microsoft.com/office/drawing/2014/main" id="{ACF32EB3-0F96-F4E5-42DC-CADF24469D70}"/>
              </a:ext>
            </a:extLst>
          </p:cNvPr>
          <p:cNvSpPr txBox="1"/>
          <p:nvPr/>
        </p:nvSpPr>
        <p:spPr>
          <a:xfrm rot="5400000">
            <a:off x="326144" y="1735632"/>
            <a:ext cx="343998" cy="996288"/>
          </a:xfrm>
          <a:prstGeom prst="round2SameRect">
            <a:avLst>
              <a:gd name="adj1" fmla="val 50000"/>
              <a:gd name="adj2" fmla="val 0"/>
            </a:avLst>
          </a:prstGeom>
          <a:solidFill>
            <a:srgbClr val="89C1EB"/>
          </a:solidFill>
          <a:ln>
            <a:noFill/>
          </a:ln>
        </p:spPr>
        <p:txBody>
          <a:bodyPr vert="vert270" wrap="square" lIns="0" tIns="0" rIns="0" bIns="251999" rtlCol="0" anchor="ctr">
            <a:noAutofit/>
          </a:bodyPr>
          <a:lstStyle/>
          <a:p>
            <a:pPr algn="ctr"/>
            <a:r>
              <a:rPr lang="it-IT" sz="1400" b="1">
                <a:solidFill>
                  <a:srgbClr val="001965"/>
                </a:solidFill>
                <a:ea typeface="Apis For Office" panose="020B0504010101010104" pitchFamily="34" charset="0"/>
                <a:cs typeface="Apis For Office" panose="020B0504010101010104" pitchFamily="34" charset="0"/>
              </a:rPr>
              <a:t>2025</a:t>
            </a:r>
          </a:p>
        </p:txBody>
      </p:sp>
      <p:sp>
        <p:nvSpPr>
          <p:cNvPr id="13" name="CasellaDiTesto 12">
            <a:extLst>
              <a:ext uri="{FF2B5EF4-FFF2-40B4-BE49-F238E27FC236}">
                <a16:creationId xmlns:a16="http://schemas.microsoft.com/office/drawing/2014/main" id="{3C4534CE-03B2-A44D-37DC-91BD77F3B896}"/>
              </a:ext>
            </a:extLst>
          </p:cNvPr>
          <p:cNvSpPr txBox="1"/>
          <p:nvPr/>
        </p:nvSpPr>
        <p:spPr>
          <a:xfrm>
            <a:off x="1244089" y="2117490"/>
            <a:ext cx="5201244" cy="232572"/>
          </a:xfrm>
          <a:prstGeom prst="rect">
            <a:avLst/>
          </a:prstGeom>
          <a:noFill/>
        </p:spPr>
        <p:txBody>
          <a:bodyPr wrap="square" lIns="0" tIns="0" rIns="0" bIns="0" rtlCol="0" anchor="ctr">
            <a:noAutofit/>
          </a:bodyPr>
          <a:lstStyle/>
          <a:p>
            <a:pPr defTabSz="443290">
              <a:buClr>
                <a:srgbClr val="038FBF"/>
              </a:buClr>
            </a:pPr>
            <a:r>
              <a:rPr lang="en-US" sz="1000" b="1">
                <a:solidFill>
                  <a:srgbClr val="001965"/>
                </a:solidFill>
                <a:latin typeface="+mj-lt"/>
                <a:ea typeface="Apis For Office" panose="020B0504010101010104" pitchFamily="34" charset="0"/>
                <a:cs typeface="Apis For Office" panose="020B0504010101010104" pitchFamily="34" charset="0"/>
              </a:rPr>
              <a:t>Cohen RV, et al. </a:t>
            </a:r>
            <a:r>
              <a:rPr lang="it-IT" sz="1000">
                <a:solidFill>
                  <a:srgbClr val="001965"/>
                </a:solidFill>
                <a:latin typeface="+mj-lt"/>
                <a:ea typeface="Apis For Office" panose="020B0504010101010104" pitchFamily="34" charset="0"/>
                <a:cs typeface="Apis For Office" panose="020B0504010101010104" pitchFamily="34" charset="0"/>
              </a:rPr>
              <a:t>Lancet </a:t>
            </a:r>
            <a:r>
              <a:rPr lang="it-IT" sz="1000" err="1">
                <a:solidFill>
                  <a:srgbClr val="001965"/>
                </a:solidFill>
                <a:latin typeface="+mj-lt"/>
                <a:ea typeface="Apis For Office" panose="020B0504010101010104" pitchFamily="34" charset="0"/>
                <a:cs typeface="Apis For Office" panose="020B0504010101010104" pitchFamily="34" charset="0"/>
              </a:rPr>
              <a:t>Diabetes</a:t>
            </a:r>
            <a:r>
              <a:rPr lang="it-IT" sz="1000">
                <a:solidFill>
                  <a:srgbClr val="001965"/>
                </a:solidFill>
                <a:latin typeface="+mj-lt"/>
                <a:ea typeface="Apis For Office" panose="020B0504010101010104" pitchFamily="34" charset="0"/>
                <a:cs typeface="Apis For Office" panose="020B0504010101010104" pitchFamily="34" charset="0"/>
              </a:rPr>
              <a:t> </a:t>
            </a:r>
            <a:r>
              <a:rPr lang="it-IT" sz="1000" err="1">
                <a:solidFill>
                  <a:srgbClr val="001965"/>
                </a:solidFill>
                <a:latin typeface="+mj-lt"/>
                <a:ea typeface="Apis For Office" panose="020B0504010101010104" pitchFamily="34" charset="0"/>
                <a:cs typeface="Apis For Office" panose="020B0504010101010104" pitchFamily="34" charset="0"/>
              </a:rPr>
              <a:t>Endocrinol</a:t>
            </a:r>
            <a:r>
              <a:rPr lang="it-IT" sz="1000">
                <a:solidFill>
                  <a:srgbClr val="001965"/>
                </a:solidFill>
                <a:latin typeface="+mj-lt"/>
                <a:ea typeface="Apis For Office" panose="020B0504010101010104" pitchFamily="34" charset="0"/>
                <a:cs typeface="Apis For Office" panose="020B0504010101010104" pitchFamily="34" charset="0"/>
              </a:rPr>
              <a:t>. 2025 Jul 22:S2213-8587(25)00198-6.</a:t>
            </a:r>
          </a:p>
        </p:txBody>
      </p:sp>
      <p:sp>
        <p:nvSpPr>
          <p:cNvPr id="2" name="Segnaposto testo 5">
            <a:extLst>
              <a:ext uri="{FF2B5EF4-FFF2-40B4-BE49-F238E27FC236}">
                <a16:creationId xmlns:a16="http://schemas.microsoft.com/office/drawing/2014/main" id="{74DD5071-DA7D-3825-5096-4ABBA63DF77F}"/>
              </a:ext>
            </a:extLst>
          </p:cNvPr>
          <p:cNvSpPr>
            <a:spLocks noGrp="1"/>
          </p:cNvSpPr>
          <p:nvPr>
            <p:ph type="body" sz="quarter" idx="11"/>
          </p:nvPr>
        </p:nvSpPr>
        <p:spPr>
          <a:xfrm>
            <a:off x="507023" y="6084276"/>
            <a:ext cx="11438792" cy="510849"/>
          </a:xfrm>
        </p:spPr>
        <p:txBody>
          <a:bodyPr/>
          <a:lstStyle/>
          <a:p>
            <a:r>
              <a:rPr lang="it-IT" dirty="0">
                <a:solidFill>
                  <a:srgbClr val="FFFFFF">
                    <a:lumMod val="50000"/>
                  </a:srgbClr>
                </a:solidFill>
                <a:cs typeface="Apis For Office" panose="020B0504010101010104" pitchFamily="34" charset="0"/>
              </a:rPr>
              <a:t>OMM,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Management </a:t>
            </a:r>
            <a:r>
              <a:rPr lang="it-IT" dirty="0" err="1">
                <a:solidFill>
                  <a:srgbClr val="FFFFFF">
                    <a:lumMod val="50000"/>
                  </a:srgbClr>
                </a:solidFill>
                <a:cs typeface="Apis For Office" panose="020B0504010101010104" pitchFamily="34" charset="0"/>
              </a:rPr>
              <a:t>Medications</a:t>
            </a:r>
            <a:r>
              <a:rPr lang="it-IT" dirty="0">
                <a:solidFill>
                  <a:srgbClr val="FFFFFF">
                    <a:lumMod val="50000"/>
                  </a:srgbClr>
                </a:solidFill>
                <a:cs typeface="Apis For Office" panose="020B0504010101010104" pitchFamily="34" charset="0"/>
              </a:rPr>
              <a:t>; MBS,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and </a:t>
            </a:r>
            <a:r>
              <a:rPr lang="it-IT" dirty="0" err="1">
                <a:solidFill>
                  <a:srgbClr val="FFFFFF">
                    <a:lumMod val="50000"/>
                  </a:srgbClr>
                </a:solidFill>
                <a:cs typeface="Apis For Office" panose="020B0504010101010104" pitchFamily="34" charset="0"/>
              </a:rPr>
              <a:t>Bariatric</a:t>
            </a:r>
            <a:r>
              <a:rPr lang="it-IT" dirty="0">
                <a:solidFill>
                  <a:srgbClr val="FFFFFF">
                    <a:lumMod val="50000"/>
                  </a:srgbClr>
                </a:solidFill>
                <a:cs typeface="Apis For Office" panose="020B0504010101010104" pitchFamily="34" charset="0"/>
              </a:rPr>
              <a:t> Surgery; </a:t>
            </a:r>
            <a:r>
              <a:rPr lang="en-GB" dirty="0"/>
              <a:t>BMI, </a:t>
            </a:r>
            <a:r>
              <a:rPr lang="en-GB" dirty="0" err="1"/>
              <a:t>indice</a:t>
            </a:r>
            <a:r>
              <a:rPr lang="en-GB" dirty="0"/>
              <a:t> di </a:t>
            </a:r>
            <a:r>
              <a:rPr lang="en-GB" dirty="0" err="1"/>
              <a:t>massa</a:t>
            </a:r>
            <a:r>
              <a:rPr lang="en-GB" dirty="0"/>
              <a:t> </a:t>
            </a:r>
            <a:r>
              <a:rPr lang="en-GB" dirty="0" err="1"/>
              <a:t>corporea</a:t>
            </a:r>
            <a:r>
              <a:rPr lang="en-GB" dirty="0"/>
              <a:t>.</a:t>
            </a:r>
            <a:r>
              <a:rPr lang="it-IT" dirty="0">
                <a:solidFill>
                  <a:srgbClr val="FFFFFF">
                    <a:lumMod val="50000"/>
                  </a:srgbClr>
                </a:solidFill>
                <a:cs typeface="Apis For Office" panose="020B0504010101010104" pitchFamily="34" charset="0"/>
              </a:rPr>
              <a:t> </a:t>
            </a:r>
          </a:p>
        </p:txBody>
      </p:sp>
    </p:spTree>
    <p:extLst>
      <p:ext uri="{BB962C8B-B14F-4D97-AF65-F5344CB8AC3E}">
        <p14:creationId xmlns:p14="http://schemas.microsoft.com/office/powerpoint/2010/main" val="158028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19CD0-20B2-6C2D-9C00-A60698452FC6}"/>
            </a:ext>
          </a:extLst>
        </p:cNvPr>
        <p:cNvGrpSpPr/>
        <p:nvPr/>
      </p:nvGrpSpPr>
      <p:grpSpPr>
        <a:xfrm>
          <a:off x="0" y="0"/>
          <a:ext cx="0" cy="0"/>
          <a:chOff x="0" y="0"/>
          <a:chExt cx="0" cy="0"/>
        </a:xfrm>
      </p:grpSpPr>
      <p:sp>
        <p:nvSpPr>
          <p:cNvPr id="23" name="Elemento grafico 1">
            <a:extLst>
              <a:ext uri="{FF2B5EF4-FFF2-40B4-BE49-F238E27FC236}">
                <a16:creationId xmlns:a16="http://schemas.microsoft.com/office/drawing/2014/main" id="{5F858279-4B09-D612-11A7-994A4604BDCB}"/>
              </a:ext>
            </a:extLst>
          </p:cNvPr>
          <p:cNvSpPr/>
          <p:nvPr/>
        </p:nvSpPr>
        <p:spPr>
          <a:xfrm flipH="1">
            <a:off x="7809870" y="0"/>
            <a:ext cx="4382126" cy="6858000"/>
          </a:xfrm>
          <a:custGeom>
            <a:avLst/>
            <a:gdLst>
              <a:gd name="csX0" fmla="*/ 3044231 w 3696294"/>
              <a:gd name="csY0" fmla="*/ 0 h 6827459"/>
              <a:gd name="csX1" fmla="*/ 3693308 w 3696294"/>
              <a:gd name="csY1" fmla="*/ 5822884 h 6827459"/>
              <a:gd name="csX2" fmla="*/ 3288962 w 3696294"/>
              <a:gd name="csY2" fmla="*/ 6348255 h 6827459"/>
              <a:gd name="csX3" fmla="*/ 0 w 3696294"/>
              <a:gd name="csY3" fmla="*/ 6827459 h 6827459"/>
              <a:gd name="csX4" fmla="*/ 0 w 3696294"/>
              <a:gd name="csY4" fmla="*/ 0 h 6827459"/>
              <a:gd name="csX5" fmla="*/ 3044231 w 3696294"/>
              <a:gd name="csY5" fmla="*/ 0 h 6827459"/>
              <a:gd name="csX0" fmla="*/ 3044231 w 3696294"/>
              <a:gd name="csY0" fmla="*/ 0 h 6827459"/>
              <a:gd name="csX1" fmla="*/ 3693308 w 3696294"/>
              <a:gd name="csY1" fmla="*/ 5822884 h 6827459"/>
              <a:gd name="csX2" fmla="*/ 3288962 w 3696294"/>
              <a:gd name="csY2" fmla="*/ 6348255 h 6827459"/>
              <a:gd name="csX3" fmla="*/ 0 w 3696294"/>
              <a:gd name="csY3" fmla="*/ 6827459 h 6827459"/>
              <a:gd name="csX4" fmla="*/ 0 w 3696294"/>
              <a:gd name="csY4" fmla="*/ 575733 h 6827459"/>
              <a:gd name="csX5" fmla="*/ 3044231 w 3696294"/>
              <a:gd name="csY5" fmla="*/ 0 h 6827459"/>
              <a:gd name="csX0" fmla="*/ 3111964 w 3696294"/>
              <a:gd name="csY0" fmla="*/ 0 h 6251726"/>
              <a:gd name="csX1" fmla="*/ 3693308 w 3696294"/>
              <a:gd name="csY1" fmla="*/ 5247151 h 6251726"/>
              <a:gd name="csX2" fmla="*/ 3288962 w 3696294"/>
              <a:gd name="csY2" fmla="*/ 5772522 h 6251726"/>
              <a:gd name="csX3" fmla="*/ 0 w 3696294"/>
              <a:gd name="csY3" fmla="*/ 6251726 h 6251726"/>
              <a:gd name="csX4" fmla="*/ 0 w 3696294"/>
              <a:gd name="csY4" fmla="*/ 0 h 6251726"/>
              <a:gd name="csX5" fmla="*/ 3111964 w 3696294"/>
              <a:gd name="csY5" fmla="*/ 0 h 6251726"/>
            </a:gdLst>
            <a:ahLst/>
            <a:cxnLst>
              <a:cxn ang="0">
                <a:pos x="csX0" y="csY0"/>
              </a:cxn>
              <a:cxn ang="0">
                <a:pos x="csX1" y="csY1"/>
              </a:cxn>
              <a:cxn ang="0">
                <a:pos x="csX2" y="csY2"/>
              </a:cxn>
              <a:cxn ang="0">
                <a:pos x="csX3" y="csY3"/>
              </a:cxn>
              <a:cxn ang="0">
                <a:pos x="csX4" y="csY4"/>
              </a:cxn>
              <a:cxn ang="0">
                <a:pos x="csX5" y="csY5"/>
              </a:cxn>
            </a:cxnLst>
            <a:rect l="l" t="t" r="r" b="b"/>
            <a:pathLst>
              <a:path w="3696294" h="6251726">
                <a:moveTo>
                  <a:pt x="3111964" y="0"/>
                </a:moveTo>
                <a:lnTo>
                  <a:pt x="3693308" y="5247151"/>
                </a:lnTo>
                <a:cubicBezTo>
                  <a:pt x="3721833" y="5503051"/>
                  <a:pt x="3542915" y="5735521"/>
                  <a:pt x="3288962" y="5772522"/>
                </a:cubicBezTo>
                <a:lnTo>
                  <a:pt x="0" y="6251726"/>
                </a:lnTo>
                <a:lnTo>
                  <a:pt x="0" y="0"/>
                </a:lnTo>
                <a:lnTo>
                  <a:pt x="3111964" y="0"/>
                </a:lnTo>
                <a:close/>
              </a:path>
            </a:pathLst>
          </a:custGeom>
          <a:solidFill>
            <a:srgbClr val="D8EAF8"/>
          </a:solidFill>
          <a:ln w="12581" cap="flat">
            <a:noFill/>
            <a:prstDash val="solid"/>
            <a:miter/>
          </a:ln>
        </p:spPr>
        <p:txBody>
          <a:bodyPr/>
          <a:lstStyle/>
          <a:p>
            <a:endParaRPr lang="it-IT"/>
          </a:p>
        </p:txBody>
      </p:sp>
      <p:sp>
        <p:nvSpPr>
          <p:cNvPr id="14" name="Rettangolo con angoli arrotondati 13">
            <a:extLst>
              <a:ext uri="{FF2B5EF4-FFF2-40B4-BE49-F238E27FC236}">
                <a16:creationId xmlns:a16="http://schemas.microsoft.com/office/drawing/2014/main" id="{C6BFDD33-A87D-8173-8262-8942900C0564}"/>
              </a:ext>
            </a:extLst>
          </p:cNvPr>
          <p:cNvSpPr/>
          <p:nvPr/>
        </p:nvSpPr>
        <p:spPr bwMode="auto">
          <a:xfrm>
            <a:off x="784171" y="3854077"/>
            <a:ext cx="6925142" cy="1498483"/>
          </a:xfrm>
          <a:prstGeom prst="roundRect">
            <a:avLst>
              <a:gd name="adj" fmla="val 50000"/>
            </a:avLst>
          </a:prstGeom>
          <a:gradFill flip="none" rotWithShape="1">
            <a:gsLst>
              <a:gs pos="80000">
                <a:schemeClr val="accent6">
                  <a:lumMod val="90000"/>
                  <a:alpha val="0"/>
                </a:schemeClr>
              </a:gs>
              <a:gs pos="55000">
                <a:schemeClr val="bg2">
                  <a:alpha val="13661"/>
                </a:schemeClr>
              </a:gs>
              <a:gs pos="19000">
                <a:schemeClr val="bg2">
                  <a:alpha val="28000"/>
                </a:schemeClr>
              </a:gs>
            </a:gsLst>
            <a:lin ang="0" scaled="0"/>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82" kern="0" err="1">
              <a:solidFill>
                <a:srgbClr val="FFFFFF"/>
              </a:solidFill>
            </a:endParaRPr>
          </a:p>
        </p:txBody>
      </p:sp>
      <p:sp>
        <p:nvSpPr>
          <p:cNvPr id="10" name="Rettangolo con due angoli in diagonale arrotondati 9">
            <a:extLst>
              <a:ext uri="{FF2B5EF4-FFF2-40B4-BE49-F238E27FC236}">
                <a16:creationId xmlns:a16="http://schemas.microsoft.com/office/drawing/2014/main" id="{FA982BBB-104B-7260-BB85-C5E5B83C0377}"/>
              </a:ext>
            </a:extLst>
          </p:cNvPr>
          <p:cNvSpPr/>
          <p:nvPr/>
        </p:nvSpPr>
        <p:spPr bwMode="auto">
          <a:xfrm>
            <a:off x="6734237" y="1653332"/>
            <a:ext cx="4840465" cy="3934947"/>
          </a:xfrm>
          <a:prstGeom prst="round2DiagRect">
            <a:avLst>
              <a:gd name="adj1" fmla="val 25827"/>
              <a:gd name="adj2" fmla="val 0"/>
            </a:avLst>
          </a:prstGeom>
          <a:solidFill>
            <a:srgbClr val="F8DCE5"/>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82" kern="0" err="1">
              <a:solidFill>
                <a:srgbClr val="FFFFFF"/>
              </a:solidFill>
            </a:endParaRPr>
          </a:p>
        </p:txBody>
      </p:sp>
      <p:sp>
        <p:nvSpPr>
          <p:cNvPr id="2" name="TextBox 10">
            <a:extLst>
              <a:ext uri="{FF2B5EF4-FFF2-40B4-BE49-F238E27FC236}">
                <a16:creationId xmlns:a16="http://schemas.microsoft.com/office/drawing/2014/main" id="{AC2F94E1-A1F4-BDAA-98B4-A96968D4EC35}"/>
              </a:ext>
            </a:extLst>
          </p:cNvPr>
          <p:cNvSpPr txBox="1">
            <a:spLocks noChangeAspect="1"/>
          </p:cNvSpPr>
          <p:nvPr/>
        </p:nvSpPr>
        <p:spPr>
          <a:xfrm rot="10800000">
            <a:off x="-3016" y="-8"/>
            <a:ext cx="7712328" cy="131599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cxnSp>
        <p:nvCxnSpPr>
          <p:cNvPr id="12" name="Straight Connector 201">
            <a:extLst>
              <a:ext uri="{FF2B5EF4-FFF2-40B4-BE49-F238E27FC236}">
                <a16:creationId xmlns:a16="http://schemas.microsoft.com/office/drawing/2014/main" id="{CADCEE6F-0116-CC70-DB85-A0491D9C91DC}"/>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4" name="Rettangolo con angoli arrotondati 3">
            <a:extLst>
              <a:ext uri="{FF2B5EF4-FFF2-40B4-BE49-F238E27FC236}">
                <a16:creationId xmlns:a16="http://schemas.microsoft.com/office/drawing/2014/main" id="{AF392A4D-E46C-FEF3-9CD7-65C580A00792}"/>
              </a:ext>
            </a:extLst>
          </p:cNvPr>
          <p:cNvSpPr/>
          <p:nvPr/>
        </p:nvSpPr>
        <p:spPr bwMode="auto">
          <a:xfrm>
            <a:off x="689858" y="2099590"/>
            <a:ext cx="6925142" cy="1521216"/>
          </a:xfrm>
          <a:prstGeom prst="roundRect">
            <a:avLst>
              <a:gd name="adj" fmla="val 50000"/>
            </a:avLst>
          </a:prstGeom>
          <a:gradFill flip="none" rotWithShape="1">
            <a:gsLst>
              <a:gs pos="80000">
                <a:schemeClr val="accent6">
                  <a:lumMod val="90000"/>
                  <a:alpha val="0"/>
                </a:schemeClr>
              </a:gs>
              <a:gs pos="0">
                <a:schemeClr val="accent4">
                  <a:lumMod val="75000"/>
                  <a:alpha val="50032"/>
                </a:schemeClr>
              </a:gs>
            </a:gsLst>
            <a:lin ang="0" scaled="0"/>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82" kern="0" err="1">
              <a:solidFill>
                <a:srgbClr val="FFFFFF"/>
              </a:solidFill>
            </a:endParaRPr>
          </a:p>
        </p:txBody>
      </p:sp>
      <p:sp>
        <p:nvSpPr>
          <p:cNvPr id="6" name="object 5">
            <a:extLst>
              <a:ext uri="{FF2B5EF4-FFF2-40B4-BE49-F238E27FC236}">
                <a16:creationId xmlns:a16="http://schemas.microsoft.com/office/drawing/2014/main" id="{832F09B8-1B98-F371-E7EF-7BF80016C9BC}"/>
              </a:ext>
            </a:extLst>
          </p:cNvPr>
          <p:cNvSpPr txBox="1"/>
          <p:nvPr/>
        </p:nvSpPr>
        <p:spPr>
          <a:xfrm>
            <a:off x="7123664" y="3283385"/>
            <a:ext cx="4218721" cy="1502322"/>
          </a:xfrm>
          <a:prstGeom prst="rect">
            <a:avLst/>
          </a:prstGeom>
        </p:spPr>
        <p:txBody>
          <a:bodyPr vert="horz" wrap="square" lIns="0" tIns="6465" rIns="0" bIns="0" rtlCol="0">
            <a:spAutoFit/>
          </a:bodyPr>
          <a:lstStyle/>
          <a:p>
            <a:pPr algn="ctr" defTabSz="651561">
              <a:lnSpc>
                <a:spcPct val="90000"/>
              </a:lnSpc>
              <a:spcBef>
                <a:spcPct val="0"/>
              </a:spcBef>
            </a:pPr>
            <a:r>
              <a:rPr lang="en-GB" sz="5400" b="1" dirty="0" err="1">
                <a:solidFill>
                  <a:schemeClr val="accent1"/>
                </a:solidFill>
                <a:ea typeface="Apis For Office" panose="020B0504010101010104" pitchFamily="34" charset="0"/>
                <a:cs typeface="Apis For Office" panose="020B0504010101010104" pitchFamily="34" charset="0"/>
              </a:rPr>
              <a:t>Integrazione</a:t>
            </a:r>
            <a:r>
              <a:rPr lang="en-GB" sz="5400" b="1" dirty="0">
                <a:solidFill>
                  <a:schemeClr val="accent1"/>
                </a:solidFill>
                <a:ea typeface="Apis For Office" panose="020B0504010101010104" pitchFamily="34" charset="0"/>
                <a:cs typeface="Apis For Office" panose="020B0504010101010104" pitchFamily="34" charset="0"/>
              </a:rPr>
              <a:t> </a:t>
            </a:r>
            <a:r>
              <a:rPr lang="en-GB" sz="5400" b="1" dirty="0" err="1">
                <a:solidFill>
                  <a:schemeClr val="accent1"/>
                </a:solidFill>
                <a:ea typeface="Apis For Office" panose="020B0504010101010104" pitchFamily="34" charset="0"/>
                <a:cs typeface="Apis For Office" panose="020B0504010101010104" pitchFamily="34" charset="0"/>
              </a:rPr>
              <a:t>precoce</a:t>
            </a:r>
            <a:endParaRPr lang="en-GB" sz="5400" b="1" dirty="0">
              <a:solidFill>
                <a:schemeClr val="accent1"/>
              </a:solidFill>
              <a:ea typeface="Apis For Office" panose="020B0504010101010104" pitchFamily="34" charset="0"/>
              <a:cs typeface="Apis For Office" panose="020B0504010101010104" pitchFamily="34" charset="0"/>
            </a:endParaRPr>
          </a:p>
        </p:txBody>
      </p:sp>
      <p:sp>
        <p:nvSpPr>
          <p:cNvPr id="7" name="Titolo 1">
            <a:extLst>
              <a:ext uri="{FF2B5EF4-FFF2-40B4-BE49-F238E27FC236}">
                <a16:creationId xmlns:a16="http://schemas.microsoft.com/office/drawing/2014/main" id="{026B9748-D896-2B0A-AC8B-31C4FB300108}"/>
              </a:ext>
            </a:extLst>
          </p:cNvPr>
          <p:cNvSpPr txBox="1">
            <a:spLocks/>
          </p:cNvSpPr>
          <p:nvPr/>
        </p:nvSpPr>
        <p:spPr>
          <a:xfrm>
            <a:off x="1260884" y="2220205"/>
            <a:ext cx="5337078" cy="1158452"/>
          </a:xfrm>
          <a:prstGeom prst="rect">
            <a:avLst/>
          </a:prstGeom>
        </p:spPr>
        <p:txBody>
          <a:bodyPr anchor="t"/>
          <a:lstStyle>
            <a:lvl1pPr algn="l" defTabSz="1343978" rtl="0" eaLnBrk="1" latinLnBrk="0" hangingPunct="1">
              <a:lnSpc>
                <a:spcPct val="100000"/>
              </a:lnSpc>
              <a:spcBef>
                <a:spcPct val="0"/>
              </a:spcBef>
              <a:buNone/>
              <a:defRPr lang="en-GB" sz="2933" b="1" kern="1200" dirty="0">
                <a:solidFill>
                  <a:srgbClr val="137E96"/>
                </a:solidFill>
                <a:latin typeface="+mj-lt"/>
                <a:ea typeface="+mj-ea"/>
                <a:cs typeface="Poppins" panose="00000500000000000000" pitchFamily="2" charset="0"/>
              </a:defRPr>
            </a:lvl1pPr>
          </a:lstStyle>
          <a:p>
            <a:pPr marL="18471" defTabSz="443272">
              <a:spcBef>
                <a:spcPts val="0"/>
              </a:spcBef>
              <a:defRPr/>
            </a:pPr>
            <a:r>
              <a:rPr lang="en-GB" sz="3200" dirty="0">
                <a:solidFill>
                  <a:srgbClr val="001965"/>
                </a:solidFill>
                <a:latin typeface="+mn-lt"/>
                <a:ea typeface="Apis For Office" panose="020B0504010101010104" pitchFamily="34" charset="0"/>
                <a:cs typeface="Apis For Office" panose="020B0504010101010104" pitchFamily="34" charset="0"/>
              </a:rPr>
              <a:t>Pre-MBS:</a:t>
            </a:r>
            <a:br>
              <a:rPr lang="en-GB" sz="2327" b="0" dirty="0">
                <a:solidFill>
                  <a:schemeClr val="bg1"/>
                </a:solidFill>
                <a:latin typeface="+mn-lt"/>
                <a:ea typeface="Apis For Office" panose="020B0504010101010104" pitchFamily="34" charset="0"/>
                <a:cs typeface="Apis For Office" panose="020B0504010101010104" pitchFamily="34" charset="0"/>
              </a:rPr>
            </a:br>
            <a:r>
              <a:rPr lang="en-GB" sz="1939" b="0" dirty="0" err="1">
                <a:solidFill>
                  <a:srgbClr val="001965"/>
                </a:solidFill>
                <a:latin typeface="+mn-lt"/>
                <a:ea typeface="Apis For Office" panose="020B0504010101010104" pitchFamily="34" charset="0"/>
                <a:cs typeface="Apis For Office" panose="020B0504010101010104" pitchFamily="34" charset="0"/>
              </a:rPr>
              <a:t>ridurre</a:t>
            </a:r>
            <a:r>
              <a:rPr lang="en-GB" sz="1939" b="0" dirty="0">
                <a:solidFill>
                  <a:srgbClr val="001965"/>
                </a:solidFill>
                <a:latin typeface="+mn-lt"/>
                <a:ea typeface="Apis For Office" panose="020B0504010101010104" pitchFamily="34" charset="0"/>
                <a:cs typeface="Apis For Office" panose="020B0504010101010104" pitchFamily="34" charset="0"/>
              </a:rPr>
              <a:t> il </a:t>
            </a:r>
            <a:r>
              <a:rPr lang="en-GB" sz="1939" b="0" dirty="0" err="1">
                <a:solidFill>
                  <a:srgbClr val="001965"/>
                </a:solidFill>
                <a:latin typeface="+mn-lt"/>
                <a:ea typeface="Apis For Office" panose="020B0504010101010104" pitchFamily="34" charset="0"/>
                <a:cs typeface="Apis For Office" panose="020B0504010101010104" pitchFamily="34" charset="0"/>
              </a:rPr>
              <a:t>rischio</a:t>
            </a:r>
            <a:r>
              <a:rPr lang="en-GB" sz="1939" b="0" dirty="0">
                <a:solidFill>
                  <a:srgbClr val="001965"/>
                </a:solidFill>
                <a:latin typeface="+mn-lt"/>
                <a:ea typeface="Apis For Office" panose="020B0504010101010104" pitchFamily="34" charset="0"/>
                <a:cs typeface="Apis For Office" panose="020B0504010101010104" pitchFamily="34" charset="0"/>
              </a:rPr>
              <a:t> </a:t>
            </a:r>
            <a:r>
              <a:rPr lang="en-GB" sz="1939" b="0" dirty="0" err="1">
                <a:solidFill>
                  <a:srgbClr val="001965"/>
                </a:solidFill>
                <a:latin typeface="+mn-lt"/>
                <a:ea typeface="Apis For Office" panose="020B0504010101010104" pitchFamily="34" charset="0"/>
                <a:cs typeface="Apis For Office" panose="020B0504010101010104" pitchFamily="34" charset="0"/>
              </a:rPr>
              <a:t>chirurgico</a:t>
            </a:r>
            <a:endParaRPr lang="en-GB" sz="1939" b="0" dirty="0">
              <a:solidFill>
                <a:srgbClr val="001965"/>
              </a:solidFill>
              <a:latin typeface="+mn-lt"/>
              <a:ea typeface="Apis For Office" panose="020B0504010101010104" pitchFamily="34" charset="0"/>
              <a:cs typeface="Apis For Office" panose="020B0504010101010104" pitchFamily="34" charset="0"/>
            </a:endParaRPr>
          </a:p>
          <a:p>
            <a:pPr marL="18471" defTabSz="443272">
              <a:spcBef>
                <a:spcPts val="0"/>
              </a:spcBef>
              <a:defRPr/>
            </a:pPr>
            <a:r>
              <a:rPr lang="en-GB" sz="1939" b="0" dirty="0" err="1">
                <a:solidFill>
                  <a:srgbClr val="001965"/>
                </a:solidFill>
                <a:latin typeface="+mn-lt"/>
                <a:ea typeface="Apis For Office" panose="020B0504010101010104" pitchFamily="34" charset="0"/>
                <a:cs typeface="Apis For Office" panose="020B0504010101010104" pitchFamily="34" charset="0"/>
              </a:rPr>
              <a:t>potenziare</a:t>
            </a:r>
            <a:r>
              <a:rPr lang="en-GB" sz="1939" b="0" dirty="0">
                <a:solidFill>
                  <a:srgbClr val="001965"/>
                </a:solidFill>
                <a:latin typeface="+mn-lt"/>
                <a:ea typeface="Apis For Office" panose="020B0504010101010104" pitchFamily="34" charset="0"/>
                <a:cs typeface="Apis For Office" panose="020B0504010101010104" pitchFamily="34" charset="0"/>
              </a:rPr>
              <a:t> </a:t>
            </a:r>
            <a:r>
              <a:rPr lang="en-GB" sz="1939" b="0" dirty="0" err="1">
                <a:solidFill>
                  <a:srgbClr val="001965"/>
                </a:solidFill>
                <a:latin typeface="+mn-lt"/>
                <a:ea typeface="Apis For Office" panose="020B0504010101010104" pitchFamily="34" charset="0"/>
                <a:cs typeface="Apis For Office" panose="020B0504010101010104" pitchFamily="34" charset="0"/>
              </a:rPr>
              <a:t>gli</a:t>
            </a:r>
            <a:r>
              <a:rPr lang="en-GB" sz="1939" b="0" dirty="0">
                <a:solidFill>
                  <a:srgbClr val="001965"/>
                </a:solidFill>
                <a:latin typeface="+mn-lt"/>
                <a:ea typeface="Apis For Office" panose="020B0504010101010104" pitchFamily="34" charset="0"/>
                <a:cs typeface="Apis For Office" panose="020B0504010101010104" pitchFamily="34" charset="0"/>
              </a:rPr>
              <a:t> </a:t>
            </a:r>
            <a:r>
              <a:rPr lang="en-GB" sz="1939" b="0" dirty="0" err="1">
                <a:solidFill>
                  <a:srgbClr val="001965"/>
                </a:solidFill>
                <a:latin typeface="+mn-lt"/>
                <a:ea typeface="Apis For Office" panose="020B0504010101010104" pitchFamily="34" charset="0"/>
                <a:cs typeface="Apis For Office" panose="020B0504010101010104" pitchFamily="34" charset="0"/>
              </a:rPr>
              <a:t>esiti</a:t>
            </a:r>
            <a:r>
              <a:rPr lang="en-GB" sz="1939" b="0" dirty="0">
                <a:solidFill>
                  <a:srgbClr val="001965"/>
                </a:solidFill>
                <a:latin typeface="+mn-lt"/>
                <a:ea typeface="Apis For Office" panose="020B0504010101010104" pitchFamily="34" charset="0"/>
                <a:cs typeface="Apis For Office" panose="020B0504010101010104" pitchFamily="34" charset="0"/>
              </a:rPr>
              <a:t> post-MBS</a:t>
            </a:r>
          </a:p>
        </p:txBody>
      </p:sp>
      <p:sp>
        <p:nvSpPr>
          <p:cNvPr id="13" name="Segnaposto testo 12">
            <a:extLst>
              <a:ext uri="{FF2B5EF4-FFF2-40B4-BE49-F238E27FC236}">
                <a16:creationId xmlns:a16="http://schemas.microsoft.com/office/drawing/2014/main" id="{06ABBCB7-37D5-B6E2-2084-F755B0BD8A9D}"/>
              </a:ext>
            </a:extLst>
          </p:cNvPr>
          <p:cNvSpPr>
            <a:spLocks noGrp="1"/>
          </p:cNvSpPr>
          <p:nvPr>
            <p:ph type="body" sz="quarter" idx="10"/>
          </p:nvPr>
        </p:nvSpPr>
        <p:spPr>
          <a:xfrm>
            <a:off x="843978" y="400350"/>
            <a:ext cx="7300562" cy="915637"/>
          </a:xfrm>
        </p:spPr>
        <p:txBody>
          <a:bodyPr/>
          <a:lstStyle/>
          <a:p>
            <a:r>
              <a:rPr lang="it-IT" sz="4800" dirty="0"/>
              <a:t>Approccio combinato</a:t>
            </a:r>
          </a:p>
        </p:txBody>
      </p:sp>
      <p:sp>
        <p:nvSpPr>
          <p:cNvPr id="16" name="CasellaDiTesto 15">
            <a:extLst>
              <a:ext uri="{FF2B5EF4-FFF2-40B4-BE49-F238E27FC236}">
                <a16:creationId xmlns:a16="http://schemas.microsoft.com/office/drawing/2014/main" id="{58A77E5C-30EA-AF07-02DA-CF0CE822E966}"/>
              </a:ext>
            </a:extLst>
          </p:cNvPr>
          <p:cNvSpPr txBox="1"/>
          <p:nvPr/>
        </p:nvSpPr>
        <p:spPr>
          <a:xfrm>
            <a:off x="1260884" y="3926209"/>
            <a:ext cx="6093500" cy="1354217"/>
          </a:xfrm>
          <a:prstGeom prst="rect">
            <a:avLst/>
          </a:prstGeom>
          <a:noFill/>
        </p:spPr>
        <p:txBody>
          <a:bodyPr wrap="square">
            <a:spAutoFit/>
          </a:bodyPr>
          <a:lstStyle/>
          <a:p>
            <a:pPr marL="18471" defTabSz="443272">
              <a:spcBef>
                <a:spcPts val="0"/>
              </a:spcBef>
              <a:defRPr/>
            </a:pPr>
            <a:r>
              <a:rPr lang="en-GB" sz="2800" b="1" dirty="0">
                <a:solidFill>
                  <a:schemeClr val="bg2"/>
                </a:solidFill>
                <a:latin typeface="+mn-lt"/>
                <a:ea typeface="Apis For Office" panose="020B0504010101010104" pitchFamily="34" charset="0"/>
                <a:cs typeface="Apis For Office" panose="020B0504010101010104" pitchFamily="34" charset="0"/>
              </a:rPr>
              <a:t>Post-MBS:</a:t>
            </a:r>
            <a:br>
              <a:rPr lang="en-GB" sz="2000" b="0" dirty="0">
                <a:solidFill>
                  <a:schemeClr val="bg1"/>
                </a:solidFill>
                <a:latin typeface="+mn-lt"/>
                <a:ea typeface="Apis For Office" panose="020B0504010101010104" pitchFamily="34" charset="0"/>
                <a:cs typeface="Apis For Office" panose="020B0504010101010104" pitchFamily="34" charset="0"/>
              </a:rPr>
            </a:br>
            <a:r>
              <a:rPr lang="en-GB" dirty="0" err="1">
                <a:solidFill>
                  <a:srgbClr val="001965"/>
                </a:solidFill>
                <a:ea typeface="Apis For Office" panose="020B0504010101010104" pitchFamily="34" charset="0"/>
                <a:cs typeface="Apis For Office" panose="020B0504010101010104" pitchFamily="34" charset="0"/>
              </a:rPr>
              <a:t>massimizzare</a:t>
            </a:r>
            <a:r>
              <a:rPr lang="en-GB" dirty="0">
                <a:solidFill>
                  <a:srgbClr val="001965"/>
                </a:solidFill>
                <a:ea typeface="Apis For Office" panose="020B0504010101010104" pitchFamily="34" charset="0"/>
                <a:cs typeface="Apis For Office" panose="020B0504010101010104" pitchFamily="34" charset="0"/>
              </a:rPr>
              <a:t> il calo </a:t>
            </a:r>
            <a:r>
              <a:rPr lang="en-GB" dirty="0" err="1">
                <a:solidFill>
                  <a:srgbClr val="001965"/>
                </a:solidFill>
                <a:ea typeface="Apis For Office" panose="020B0504010101010104" pitchFamily="34" charset="0"/>
                <a:cs typeface="Apis For Office" panose="020B0504010101010104" pitchFamily="34" charset="0"/>
              </a:rPr>
              <a:t>ponderale</a:t>
            </a:r>
            <a:endParaRPr lang="en-GB" sz="1800" b="0" dirty="0">
              <a:solidFill>
                <a:srgbClr val="001965"/>
              </a:solidFill>
              <a:latin typeface="+mn-lt"/>
              <a:ea typeface="Apis For Office" panose="020B0504010101010104" pitchFamily="34" charset="0"/>
              <a:cs typeface="Apis For Office" panose="020B0504010101010104" pitchFamily="34" charset="0"/>
            </a:endParaRPr>
          </a:p>
          <a:p>
            <a:pPr marL="18471" defTabSz="443272">
              <a:spcBef>
                <a:spcPts val="0"/>
              </a:spcBef>
              <a:defRPr/>
            </a:pPr>
            <a:r>
              <a:rPr lang="en-GB" dirty="0">
                <a:solidFill>
                  <a:srgbClr val="001965"/>
                </a:solidFill>
                <a:ea typeface="Apis For Office" panose="020B0504010101010104" pitchFamily="34" charset="0"/>
                <a:cs typeface="Apis For Office" panose="020B0504010101010104" pitchFamily="34" charset="0"/>
              </a:rPr>
              <a:t>m</a:t>
            </a:r>
            <a:r>
              <a:rPr lang="it-IT" dirty="0" err="1">
                <a:solidFill>
                  <a:srgbClr val="001965"/>
                </a:solidFill>
                <a:ea typeface="Apis For Office" panose="020B0504010101010104" pitchFamily="34" charset="0"/>
                <a:cs typeface="Apis For Office" panose="020B0504010101010104" pitchFamily="34" charset="0"/>
              </a:rPr>
              <a:t>inimizzare</a:t>
            </a:r>
            <a:r>
              <a:rPr lang="it-IT" dirty="0">
                <a:solidFill>
                  <a:srgbClr val="001965"/>
                </a:solidFill>
                <a:ea typeface="Apis For Office" panose="020B0504010101010104" pitchFamily="34" charset="0"/>
                <a:cs typeface="Apis For Office" panose="020B0504010101010104" pitchFamily="34" charset="0"/>
              </a:rPr>
              <a:t> il recupero ponderale</a:t>
            </a:r>
            <a:endParaRPr lang="en-GB" dirty="0">
              <a:solidFill>
                <a:srgbClr val="001965"/>
              </a:solidFill>
              <a:ea typeface="Apis For Office" panose="020B0504010101010104" pitchFamily="34" charset="0"/>
              <a:cs typeface="Apis For Office" panose="020B0504010101010104" pitchFamily="34" charset="0"/>
            </a:endParaRPr>
          </a:p>
          <a:p>
            <a:pPr marL="18471" defTabSz="443272">
              <a:spcBef>
                <a:spcPts val="0"/>
              </a:spcBef>
              <a:defRPr/>
            </a:pPr>
            <a:r>
              <a:rPr lang="en-GB" dirty="0" err="1">
                <a:solidFill>
                  <a:srgbClr val="001965"/>
                </a:solidFill>
                <a:ea typeface="Apis For Office" panose="020B0504010101010104" pitchFamily="34" charset="0"/>
                <a:cs typeface="Apis For Office" panose="020B0504010101010104" pitchFamily="34" charset="0"/>
              </a:rPr>
              <a:t>trattare</a:t>
            </a:r>
            <a:r>
              <a:rPr lang="en-GB" dirty="0">
                <a:solidFill>
                  <a:srgbClr val="001965"/>
                </a:solidFill>
                <a:ea typeface="Apis For Office" panose="020B0504010101010104" pitchFamily="34" charset="0"/>
                <a:cs typeface="Apis For Office" panose="020B0504010101010104" pitchFamily="34" charset="0"/>
              </a:rPr>
              <a:t> il </a:t>
            </a:r>
            <a:r>
              <a:rPr lang="en-GB" dirty="0" err="1">
                <a:solidFill>
                  <a:srgbClr val="001965"/>
                </a:solidFill>
                <a:ea typeface="Apis For Office" panose="020B0504010101010104" pitchFamily="34" charset="0"/>
                <a:cs typeface="Apis For Office" panose="020B0504010101010104" pitchFamily="34" charset="0"/>
              </a:rPr>
              <a:t>recupero</a:t>
            </a:r>
            <a:r>
              <a:rPr lang="en-GB" dirty="0">
                <a:solidFill>
                  <a:srgbClr val="001965"/>
                </a:solidFill>
                <a:ea typeface="Apis For Office" panose="020B0504010101010104" pitchFamily="34" charset="0"/>
                <a:cs typeface="Apis For Office" panose="020B0504010101010104" pitchFamily="34" charset="0"/>
              </a:rPr>
              <a:t> </a:t>
            </a:r>
            <a:r>
              <a:rPr lang="en-GB" dirty="0" err="1">
                <a:solidFill>
                  <a:srgbClr val="001965"/>
                </a:solidFill>
                <a:ea typeface="Apis For Office" panose="020B0504010101010104" pitchFamily="34" charset="0"/>
                <a:cs typeface="Apis For Office" panose="020B0504010101010104" pitchFamily="34" charset="0"/>
              </a:rPr>
              <a:t>ponderale</a:t>
            </a:r>
            <a:endParaRPr lang="en-US" sz="2000" b="0" dirty="0">
              <a:solidFill>
                <a:srgbClr val="001965"/>
              </a:solidFill>
              <a:latin typeface="+mn-lt"/>
              <a:ea typeface="Apis For Office" panose="020B0504010101010104" pitchFamily="34" charset="0"/>
              <a:cs typeface="Apis For Office" panose="020B0504010101010104" pitchFamily="34" charset="0"/>
            </a:endParaRPr>
          </a:p>
        </p:txBody>
      </p:sp>
      <p:grpSp>
        <p:nvGrpSpPr>
          <p:cNvPr id="19" name="Elemento grafico 17">
            <a:extLst>
              <a:ext uri="{FF2B5EF4-FFF2-40B4-BE49-F238E27FC236}">
                <a16:creationId xmlns:a16="http://schemas.microsoft.com/office/drawing/2014/main" id="{8ED2F9A9-0D2A-6683-A731-CF81EA07F791}"/>
              </a:ext>
            </a:extLst>
          </p:cNvPr>
          <p:cNvGrpSpPr/>
          <p:nvPr/>
        </p:nvGrpSpPr>
        <p:grpSpPr>
          <a:xfrm>
            <a:off x="5220586" y="3031655"/>
            <a:ext cx="1677056" cy="1389801"/>
            <a:chOff x="4340477" y="2889221"/>
            <a:chExt cx="2628516" cy="1577110"/>
          </a:xfrm>
          <a:gradFill>
            <a:gsLst>
              <a:gs pos="91000">
                <a:schemeClr val="bg2"/>
              </a:gs>
              <a:gs pos="19000">
                <a:srgbClr val="001965"/>
              </a:gs>
            </a:gsLst>
            <a:lin ang="0" scaled="0"/>
          </a:gradFill>
        </p:grpSpPr>
        <p:sp>
          <p:nvSpPr>
            <p:cNvPr id="20" name="Figura a mano libera 19">
              <a:extLst>
                <a:ext uri="{FF2B5EF4-FFF2-40B4-BE49-F238E27FC236}">
                  <a16:creationId xmlns:a16="http://schemas.microsoft.com/office/drawing/2014/main" id="{AD93447B-BFB2-6816-BDEA-9DAEC7A3562F}"/>
                </a:ext>
              </a:extLst>
            </p:cNvPr>
            <p:cNvSpPr/>
            <p:nvPr/>
          </p:nvSpPr>
          <p:spPr>
            <a:xfrm>
              <a:off x="4340477" y="2889221"/>
              <a:ext cx="2628516" cy="919980"/>
            </a:xfrm>
            <a:custGeom>
              <a:avLst/>
              <a:gdLst>
                <a:gd name="csX0" fmla="*/ 2497091 w 2628516"/>
                <a:gd name="csY0" fmla="*/ 919981 h 919980"/>
                <a:gd name="csX1" fmla="*/ 1655966 w 2628516"/>
                <a:gd name="csY1" fmla="*/ 919981 h 919980"/>
                <a:gd name="csX2" fmla="*/ 1235403 w 2628516"/>
                <a:gd name="csY2" fmla="*/ 814840 h 919980"/>
                <a:gd name="csX3" fmla="*/ 906838 w 2628516"/>
                <a:gd name="csY3" fmla="*/ 525703 h 919980"/>
                <a:gd name="csX4" fmla="*/ 381135 w 2628516"/>
                <a:gd name="csY4" fmla="*/ 262852 h 919980"/>
                <a:gd name="csX5" fmla="*/ 131426 w 2628516"/>
                <a:gd name="csY5" fmla="*/ 262852 h 919980"/>
                <a:gd name="csX6" fmla="*/ 0 w 2628516"/>
                <a:gd name="csY6" fmla="*/ 131426 h 919980"/>
                <a:gd name="csX7" fmla="*/ 131426 w 2628516"/>
                <a:gd name="csY7" fmla="*/ 0 h 919980"/>
                <a:gd name="csX8" fmla="*/ 381135 w 2628516"/>
                <a:gd name="csY8" fmla="*/ 0 h 919980"/>
                <a:gd name="csX9" fmla="*/ 1117120 w 2628516"/>
                <a:gd name="csY9" fmla="*/ 381135 h 919980"/>
                <a:gd name="csX10" fmla="*/ 1340544 w 2628516"/>
                <a:gd name="csY10" fmla="*/ 578274 h 919980"/>
                <a:gd name="csX11" fmla="*/ 1629680 w 2628516"/>
                <a:gd name="csY11" fmla="*/ 643987 h 919980"/>
                <a:gd name="csX12" fmla="*/ 2497091 w 2628516"/>
                <a:gd name="csY12" fmla="*/ 643987 h 919980"/>
                <a:gd name="csX13" fmla="*/ 2628517 w 2628516"/>
                <a:gd name="csY13" fmla="*/ 775412 h 919980"/>
                <a:gd name="csX14" fmla="*/ 2497091 w 2628516"/>
                <a:gd name="csY14" fmla="*/ 919981 h 919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28516" h="919980">
                  <a:moveTo>
                    <a:pt x="2497091" y="919981"/>
                  </a:moveTo>
                  <a:lnTo>
                    <a:pt x="1655966" y="919981"/>
                  </a:lnTo>
                  <a:cubicBezTo>
                    <a:pt x="1511397" y="919981"/>
                    <a:pt x="1366829" y="880553"/>
                    <a:pt x="1235403" y="814840"/>
                  </a:cubicBezTo>
                  <a:cubicBezTo>
                    <a:pt x="1103977" y="749127"/>
                    <a:pt x="998836" y="643987"/>
                    <a:pt x="906838" y="525703"/>
                  </a:cubicBezTo>
                  <a:cubicBezTo>
                    <a:pt x="788555" y="367992"/>
                    <a:pt x="591416" y="262852"/>
                    <a:pt x="381135" y="262852"/>
                  </a:cubicBezTo>
                  <a:lnTo>
                    <a:pt x="131426" y="262852"/>
                  </a:lnTo>
                  <a:cubicBezTo>
                    <a:pt x="52570" y="262852"/>
                    <a:pt x="0" y="210281"/>
                    <a:pt x="0" y="131426"/>
                  </a:cubicBezTo>
                  <a:cubicBezTo>
                    <a:pt x="0" y="52570"/>
                    <a:pt x="52570" y="0"/>
                    <a:pt x="131426" y="0"/>
                  </a:cubicBezTo>
                  <a:lnTo>
                    <a:pt x="381135" y="0"/>
                  </a:lnTo>
                  <a:cubicBezTo>
                    <a:pt x="670272" y="0"/>
                    <a:pt x="946266" y="144568"/>
                    <a:pt x="1117120" y="381135"/>
                  </a:cubicBezTo>
                  <a:cubicBezTo>
                    <a:pt x="1169690" y="459990"/>
                    <a:pt x="1248545" y="538846"/>
                    <a:pt x="1340544" y="578274"/>
                  </a:cubicBezTo>
                  <a:cubicBezTo>
                    <a:pt x="1432542" y="630844"/>
                    <a:pt x="1537682" y="643987"/>
                    <a:pt x="1629680" y="643987"/>
                  </a:cubicBezTo>
                  <a:lnTo>
                    <a:pt x="2497091" y="643987"/>
                  </a:lnTo>
                  <a:cubicBezTo>
                    <a:pt x="2575947" y="643987"/>
                    <a:pt x="2628517" y="696557"/>
                    <a:pt x="2628517" y="775412"/>
                  </a:cubicBezTo>
                  <a:cubicBezTo>
                    <a:pt x="2628517" y="854268"/>
                    <a:pt x="2575947" y="919981"/>
                    <a:pt x="2497091" y="919981"/>
                  </a:cubicBezTo>
                  <a:close/>
                </a:path>
              </a:pathLst>
            </a:custGeom>
            <a:gradFill>
              <a:gsLst>
                <a:gs pos="91000">
                  <a:schemeClr val="bg2">
                    <a:alpha val="20497"/>
                  </a:schemeClr>
                </a:gs>
                <a:gs pos="19000">
                  <a:srgbClr val="001965"/>
                </a:gs>
              </a:gsLst>
              <a:lin ang="0" scaled="0"/>
            </a:gradFill>
            <a:ln w="131366" cap="flat">
              <a:noFill/>
              <a:prstDash val="solid"/>
              <a:miter/>
            </a:ln>
          </p:spPr>
          <p:txBody>
            <a:bodyPr/>
            <a:lstStyle/>
            <a:p>
              <a:endParaRPr lang="it-IT"/>
            </a:p>
          </p:txBody>
        </p:sp>
        <p:sp>
          <p:nvSpPr>
            <p:cNvPr id="21" name="Figura a mano libera 20">
              <a:extLst>
                <a:ext uri="{FF2B5EF4-FFF2-40B4-BE49-F238E27FC236}">
                  <a16:creationId xmlns:a16="http://schemas.microsoft.com/office/drawing/2014/main" id="{6A700023-41D0-9825-C5E6-6E97AC9FC0D1}"/>
                </a:ext>
              </a:extLst>
            </p:cNvPr>
            <p:cNvSpPr/>
            <p:nvPr/>
          </p:nvSpPr>
          <p:spPr>
            <a:xfrm>
              <a:off x="4340477" y="3546350"/>
              <a:ext cx="2497090" cy="919980"/>
            </a:xfrm>
            <a:custGeom>
              <a:avLst/>
              <a:gdLst>
                <a:gd name="csX0" fmla="*/ 394278 w 2497090"/>
                <a:gd name="csY0" fmla="*/ 919981 h 919980"/>
                <a:gd name="csX1" fmla="*/ 131426 w 2497090"/>
                <a:gd name="csY1" fmla="*/ 919981 h 919980"/>
                <a:gd name="csX2" fmla="*/ 0 w 2497090"/>
                <a:gd name="csY2" fmla="*/ 788555 h 919980"/>
                <a:gd name="csX3" fmla="*/ 131426 w 2497090"/>
                <a:gd name="csY3" fmla="*/ 657129 h 919980"/>
                <a:gd name="csX4" fmla="*/ 394278 w 2497090"/>
                <a:gd name="csY4" fmla="*/ 657129 h 919980"/>
                <a:gd name="csX5" fmla="*/ 683414 w 2497090"/>
                <a:gd name="csY5" fmla="*/ 591416 h 919980"/>
                <a:gd name="csX6" fmla="*/ 906838 w 2497090"/>
                <a:gd name="csY6" fmla="*/ 394278 h 919980"/>
                <a:gd name="csX7" fmla="*/ 1235403 w 2497090"/>
                <a:gd name="csY7" fmla="*/ 105141 h 919980"/>
                <a:gd name="csX8" fmla="*/ 1655966 w 2497090"/>
                <a:gd name="csY8" fmla="*/ 0 h 919980"/>
                <a:gd name="csX9" fmla="*/ 2365665 w 2497090"/>
                <a:gd name="csY9" fmla="*/ 0 h 919980"/>
                <a:gd name="csX10" fmla="*/ 2497091 w 2497090"/>
                <a:gd name="csY10" fmla="*/ 131426 h 919980"/>
                <a:gd name="csX11" fmla="*/ 2365665 w 2497090"/>
                <a:gd name="csY11" fmla="*/ 262852 h 919980"/>
                <a:gd name="csX12" fmla="*/ 1642823 w 2497090"/>
                <a:gd name="csY12" fmla="*/ 262852 h 919980"/>
                <a:gd name="csX13" fmla="*/ 1353686 w 2497090"/>
                <a:gd name="csY13" fmla="*/ 328565 h 919980"/>
                <a:gd name="csX14" fmla="*/ 1130262 w 2497090"/>
                <a:gd name="csY14" fmla="*/ 525703 h 919980"/>
                <a:gd name="csX15" fmla="*/ 801698 w 2497090"/>
                <a:gd name="csY15" fmla="*/ 814840 h 919980"/>
                <a:gd name="csX16" fmla="*/ 394278 w 2497090"/>
                <a:gd name="csY16" fmla="*/ 919981 h 919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497090" h="919980">
                  <a:moveTo>
                    <a:pt x="394278" y="919981"/>
                  </a:moveTo>
                  <a:lnTo>
                    <a:pt x="131426" y="919981"/>
                  </a:lnTo>
                  <a:cubicBezTo>
                    <a:pt x="52570" y="919981"/>
                    <a:pt x="0" y="867411"/>
                    <a:pt x="0" y="788555"/>
                  </a:cubicBezTo>
                  <a:cubicBezTo>
                    <a:pt x="0" y="709699"/>
                    <a:pt x="52570" y="657129"/>
                    <a:pt x="131426" y="657129"/>
                  </a:cubicBezTo>
                  <a:lnTo>
                    <a:pt x="394278" y="657129"/>
                  </a:lnTo>
                  <a:cubicBezTo>
                    <a:pt x="499418" y="657129"/>
                    <a:pt x="604559" y="630844"/>
                    <a:pt x="683414" y="591416"/>
                  </a:cubicBezTo>
                  <a:cubicBezTo>
                    <a:pt x="775412" y="538846"/>
                    <a:pt x="854268" y="473133"/>
                    <a:pt x="906838" y="394278"/>
                  </a:cubicBezTo>
                  <a:cubicBezTo>
                    <a:pt x="985694" y="275994"/>
                    <a:pt x="1103977" y="183996"/>
                    <a:pt x="1235403" y="105141"/>
                  </a:cubicBezTo>
                  <a:cubicBezTo>
                    <a:pt x="1366829" y="39428"/>
                    <a:pt x="1511397" y="0"/>
                    <a:pt x="1655966" y="0"/>
                  </a:cubicBezTo>
                  <a:lnTo>
                    <a:pt x="2365665" y="0"/>
                  </a:lnTo>
                  <a:cubicBezTo>
                    <a:pt x="2444521" y="0"/>
                    <a:pt x="2497091" y="52570"/>
                    <a:pt x="2497091" y="131426"/>
                  </a:cubicBezTo>
                  <a:cubicBezTo>
                    <a:pt x="2497091" y="210281"/>
                    <a:pt x="2444521" y="262852"/>
                    <a:pt x="2365665" y="262852"/>
                  </a:cubicBezTo>
                  <a:lnTo>
                    <a:pt x="1642823" y="262852"/>
                  </a:lnTo>
                  <a:cubicBezTo>
                    <a:pt x="1537682" y="262852"/>
                    <a:pt x="1432542" y="289137"/>
                    <a:pt x="1353686" y="328565"/>
                  </a:cubicBezTo>
                  <a:cubicBezTo>
                    <a:pt x="1261688" y="381135"/>
                    <a:pt x="1182833" y="446848"/>
                    <a:pt x="1130262" y="525703"/>
                  </a:cubicBezTo>
                  <a:cubicBezTo>
                    <a:pt x="1051407" y="643987"/>
                    <a:pt x="933123" y="735985"/>
                    <a:pt x="801698" y="814840"/>
                  </a:cubicBezTo>
                  <a:cubicBezTo>
                    <a:pt x="670272" y="880553"/>
                    <a:pt x="525703" y="919981"/>
                    <a:pt x="394278" y="919981"/>
                  </a:cubicBezTo>
                  <a:close/>
                </a:path>
              </a:pathLst>
            </a:custGeom>
            <a:gradFill>
              <a:gsLst>
                <a:gs pos="17000">
                  <a:schemeClr val="bg2"/>
                </a:gs>
                <a:gs pos="78000">
                  <a:schemeClr val="bg2">
                    <a:alpha val="20497"/>
                  </a:schemeClr>
                </a:gs>
              </a:gsLst>
              <a:lin ang="0" scaled="0"/>
            </a:gradFill>
            <a:ln w="131366" cap="flat">
              <a:noFill/>
              <a:prstDash val="solid"/>
              <a:miter/>
            </a:ln>
          </p:spPr>
          <p:txBody>
            <a:bodyPr/>
            <a:lstStyle/>
            <a:p>
              <a:endParaRPr lang="it-IT"/>
            </a:p>
          </p:txBody>
        </p:sp>
        <p:sp>
          <p:nvSpPr>
            <p:cNvPr id="22" name="Figura a mano libera 21">
              <a:extLst>
                <a:ext uri="{FF2B5EF4-FFF2-40B4-BE49-F238E27FC236}">
                  <a16:creationId xmlns:a16="http://schemas.microsoft.com/office/drawing/2014/main" id="{6C85061E-1F93-75DF-8744-FD596E8594BF}"/>
                </a:ext>
              </a:extLst>
            </p:cNvPr>
            <p:cNvSpPr/>
            <p:nvPr/>
          </p:nvSpPr>
          <p:spPr>
            <a:xfrm>
              <a:off x="6311865" y="3152072"/>
              <a:ext cx="657129" cy="1051406"/>
            </a:xfrm>
            <a:custGeom>
              <a:avLst/>
              <a:gdLst>
                <a:gd name="csX0" fmla="*/ 131426 w 657129"/>
                <a:gd name="csY0" fmla="*/ 1051407 h 1051406"/>
                <a:gd name="csX1" fmla="*/ 39428 w 657129"/>
                <a:gd name="csY1" fmla="*/ 1011979 h 1051406"/>
                <a:gd name="csX2" fmla="*/ 39428 w 657129"/>
                <a:gd name="csY2" fmla="*/ 827983 h 1051406"/>
                <a:gd name="csX3" fmla="*/ 341707 w 657129"/>
                <a:gd name="csY3" fmla="*/ 525703 h 1051406"/>
                <a:gd name="csX4" fmla="*/ 39428 w 657129"/>
                <a:gd name="csY4" fmla="*/ 223424 h 1051406"/>
                <a:gd name="csX5" fmla="*/ 39428 w 657129"/>
                <a:gd name="csY5" fmla="*/ 39428 h 1051406"/>
                <a:gd name="csX6" fmla="*/ 223424 w 657129"/>
                <a:gd name="csY6" fmla="*/ 39428 h 1051406"/>
                <a:gd name="csX7" fmla="*/ 617702 w 657129"/>
                <a:gd name="csY7" fmla="*/ 433705 h 1051406"/>
                <a:gd name="csX8" fmla="*/ 617702 w 657129"/>
                <a:gd name="csY8" fmla="*/ 617701 h 1051406"/>
                <a:gd name="csX9" fmla="*/ 223424 w 657129"/>
                <a:gd name="csY9" fmla="*/ 1011979 h 1051406"/>
                <a:gd name="csX10" fmla="*/ 131426 w 657129"/>
                <a:gd name="csY10" fmla="*/ 1051407 h 10514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57129" h="1051406">
                  <a:moveTo>
                    <a:pt x="131426" y="1051407"/>
                  </a:moveTo>
                  <a:cubicBezTo>
                    <a:pt x="91998" y="1051407"/>
                    <a:pt x="65713" y="1038264"/>
                    <a:pt x="39428" y="1011979"/>
                  </a:cubicBezTo>
                  <a:cubicBezTo>
                    <a:pt x="-13143" y="959409"/>
                    <a:pt x="-13143" y="880553"/>
                    <a:pt x="39428" y="827983"/>
                  </a:cubicBezTo>
                  <a:lnTo>
                    <a:pt x="341707" y="525703"/>
                  </a:lnTo>
                  <a:lnTo>
                    <a:pt x="39428" y="223424"/>
                  </a:lnTo>
                  <a:cubicBezTo>
                    <a:pt x="-13143" y="170854"/>
                    <a:pt x="-13143" y="91998"/>
                    <a:pt x="39428" y="39428"/>
                  </a:cubicBezTo>
                  <a:cubicBezTo>
                    <a:pt x="91998" y="-13143"/>
                    <a:pt x="170854" y="-13143"/>
                    <a:pt x="223424" y="39428"/>
                  </a:cubicBezTo>
                  <a:lnTo>
                    <a:pt x="617702" y="433705"/>
                  </a:lnTo>
                  <a:cubicBezTo>
                    <a:pt x="670272" y="486276"/>
                    <a:pt x="670272" y="565131"/>
                    <a:pt x="617702" y="617701"/>
                  </a:cubicBezTo>
                  <a:lnTo>
                    <a:pt x="223424" y="1011979"/>
                  </a:lnTo>
                  <a:cubicBezTo>
                    <a:pt x="197139" y="1038264"/>
                    <a:pt x="170854" y="1051407"/>
                    <a:pt x="131426" y="1051407"/>
                  </a:cubicBezTo>
                  <a:close/>
                </a:path>
              </a:pathLst>
            </a:custGeom>
            <a:gradFill flip="none" rotWithShape="1">
              <a:gsLst>
                <a:gs pos="17000">
                  <a:schemeClr val="bg2"/>
                </a:gs>
                <a:gs pos="78000">
                  <a:srgbClr val="001965"/>
                </a:gs>
              </a:gsLst>
              <a:lin ang="16200000" scaled="1"/>
              <a:tileRect/>
            </a:gradFill>
            <a:ln w="131366" cap="flat">
              <a:noFill/>
              <a:prstDash val="solid"/>
              <a:miter/>
            </a:ln>
          </p:spPr>
          <p:txBody>
            <a:bodyPr/>
            <a:lstStyle/>
            <a:p>
              <a:endParaRPr lang="it-IT"/>
            </a:p>
          </p:txBody>
        </p:sp>
      </p:grpSp>
      <p:sp>
        <p:nvSpPr>
          <p:cNvPr id="5" name="CasellaDiTesto 4">
            <a:extLst>
              <a:ext uri="{FF2B5EF4-FFF2-40B4-BE49-F238E27FC236}">
                <a16:creationId xmlns:a16="http://schemas.microsoft.com/office/drawing/2014/main" id="{0395493E-208C-3224-C576-352135128DC4}"/>
              </a:ext>
            </a:extLst>
          </p:cNvPr>
          <p:cNvSpPr txBox="1"/>
          <p:nvPr/>
        </p:nvSpPr>
        <p:spPr>
          <a:xfrm>
            <a:off x="8186026" y="1326240"/>
            <a:ext cx="3759904" cy="1365247"/>
          </a:xfrm>
          <a:prstGeom prst="roundRect">
            <a:avLst>
              <a:gd name="adj" fmla="val 50000"/>
            </a:avLst>
          </a:prstGeom>
          <a:solidFill>
            <a:schemeClr val="tx2"/>
          </a:solidFill>
        </p:spPr>
        <p:txBody>
          <a:bodyPr wrap="square" lIns="0" tIns="0" rIns="0" bIns="0" anchor="ctr">
            <a:noAutofit/>
          </a:bodyPr>
          <a:lstStyle/>
          <a:p>
            <a:pPr marL="0" marR="0" lvl="0" indent="0" algn="ctr" defTabSz="651561" rtl="0" eaLnBrk="1" fontAlgn="auto" latinLnBrk="0" hangingPunct="1">
              <a:spcBef>
                <a:spcPct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Century Gothic" panose="020F0302020204030204"/>
                <a:ea typeface="Apis For Office" panose="020B0504010101010104" pitchFamily="34" charset="0"/>
                <a:cs typeface="Apis For Office" panose="020B0504010101010104" pitchFamily="34" charset="0"/>
              </a:rPr>
              <a:t>The earlier</a:t>
            </a:r>
          </a:p>
          <a:p>
            <a:pPr marL="0" marR="0" lvl="0" indent="0" algn="ctr" defTabSz="651561" rtl="0" eaLnBrk="1" fontAlgn="auto" latinLnBrk="0" hangingPunct="1">
              <a:spcBef>
                <a:spcPct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Century Gothic" panose="020F0302020204030204"/>
                <a:ea typeface="Apis For Office" panose="020B0504010101010104" pitchFamily="34" charset="0"/>
                <a:cs typeface="Apis For Office" panose="020B0504010101010104" pitchFamily="34" charset="0"/>
              </a:rPr>
              <a:t>the better</a:t>
            </a:r>
            <a:endParaRPr lang="it-IT" dirty="0">
              <a:solidFill>
                <a:schemeClr val="bg1"/>
              </a:solidFill>
            </a:endParaRPr>
          </a:p>
        </p:txBody>
      </p:sp>
      <p:sp>
        <p:nvSpPr>
          <p:cNvPr id="3" name="Segnaposto testo 5">
            <a:extLst>
              <a:ext uri="{FF2B5EF4-FFF2-40B4-BE49-F238E27FC236}">
                <a16:creationId xmlns:a16="http://schemas.microsoft.com/office/drawing/2014/main" id="{D606E020-BBA7-58DD-EB81-4B1CD0C1F42F}"/>
              </a:ext>
            </a:extLst>
          </p:cNvPr>
          <p:cNvSpPr>
            <a:spLocks noGrp="1"/>
          </p:cNvSpPr>
          <p:nvPr>
            <p:ph type="body" sz="quarter" idx="11"/>
          </p:nvPr>
        </p:nvSpPr>
        <p:spPr>
          <a:xfrm>
            <a:off x="507023" y="6084276"/>
            <a:ext cx="11438792" cy="510849"/>
          </a:xfrm>
        </p:spPr>
        <p:txBody>
          <a:bodyPr/>
          <a:lstStyle/>
          <a:p>
            <a:br>
              <a:rPr lang="it-IT" dirty="0">
                <a:solidFill>
                  <a:srgbClr val="FFFFFF">
                    <a:lumMod val="50000"/>
                  </a:srgbClr>
                </a:solidFill>
                <a:cs typeface="Apis For Office" panose="020B0504010101010104" pitchFamily="34" charset="0"/>
              </a:rPr>
            </a:br>
            <a:r>
              <a:rPr lang="it-IT" dirty="0">
                <a:solidFill>
                  <a:srgbClr val="FFFFFF">
                    <a:lumMod val="50000"/>
                  </a:srgbClr>
                </a:solidFill>
                <a:cs typeface="Apis For Office" panose="020B0504010101010104" pitchFamily="34" charset="0"/>
              </a:rPr>
              <a:t>MBS,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and </a:t>
            </a:r>
            <a:r>
              <a:rPr lang="it-IT" dirty="0" err="1">
                <a:solidFill>
                  <a:srgbClr val="FFFFFF">
                    <a:lumMod val="50000"/>
                  </a:srgbClr>
                </a:solidFill>
                <a:cs typeface="Apis For Office" panose="020B0504010101010104" pitchFamily="34" charset="0"/>
              </a:rPr>
              <a:t>Bariatric</a:t>
            </a:r>
            <a:r>
              <a:rPr lang="it-IT" dirty="0">
                <a:solidFill>
                  <a:srgbClr val="FFFFFF">
                    <a:lumMod val="50000"/>
                  </a:srgbClr>
                </a:solidFill>
                <a:cs typeface="Apis For Office" panose="020B0504010101010104" pitchFamily="34" charset="0"/>
              </a:rPr>
              <a:t> Surgery </a:t>
            </a:r>
          </a:p>
        </p:txBody>
      </p:sp>
    </p:spTree>
    <p:extLst>
      <p:ext uri="{BB962C8B-B14F-4D97-AF65-F5344CB8AC3E}">
        <p14:creationId xmlns:p14="http://schemas.microsoft.com/office/powerpoint/2010/main" val="4255366908"/>
      </p:ext>
    </p:extLst>
  </p:cSld>
  <p:clrMapOvr>
    <a:masterClrMapping/>
  </p:clrMapOvr>
  <mc:AlternateContent xmlns:mc="http://schemas.openxmlformats.org/markup-compatibility/2006" xmlns:p14="http://schemas.microsoft.com/office/powerpoint/2010/main">
    <mc:Choice Requires="p14">
      <p:transition spd="slow" p14:dur="175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0E20C-092C-4D3F-980E-2AF7264606AB}"/>
            </a:ext>
          </a:extLst>
        </p:cNvPr>
        <p:cNvGrpSpPr/>
        <p:nvPr/>
      </p:nvGrpSpPr>
      <p:grpSpPr>
        <a:xfrm>
          <a:off x="0" y="0"/>
          <a:ext cx="0" cy="0"/>
          <a:chOff x="0" y="0"/>
          <a:chExt cx="0" cy="0"/>
        </a:xfrm>
      </p:grpSpPr>
      <p:sp>
        <p:nvSpPr>
          <p:cNvPr id="5" name="Rettangolo con angoli arrotondati 4">
            <a:extLst>
              <a:ext uri="{FF2B5EF4-FFF2-40B4-BE49-F238E27FC236}">
                <a16:creationId xmlns:a16="http://schemas.microsoft.com/office/drawing/2014/main" id="{3FA2718A-303B-162A-7218-FD7D0BC428DC}"/>
              </a:ext>
            </a:extLst>
          </p:cNvPr>
          <p:cNvSpPr/>
          <p:nvPr/>
        </p:nvSpPr>
        <p:spPr bwMode="auto">
          <a:xfrm>
            <a:off x="921681" y="819632"/>
            <a:ext cx="10428448" cy="2443397"/>
          </a:xfrm>
          <a:prstGeom prst="roundRect">
            <a:avLst/>
          </a:prstGeom>
          <a:gradFill flip="none" rotWithShape="1">
            <a:gsLst>
              <a:gs pos="80000">
                <a:schemeClr val="accent6">
                  <a:lumMod val="90000"/>
                  <a:alpha val="0"/>
                </a:schemeClr>
              </a:gs>
              <a:gs pos="50000">
                <a:srgbClr val="CEE5F7">
                  <a:alpha val="18000"/>
                </a:srgbClr>
              </a:gs>
              <a:gs pos="18000">
                <a:srgbClr val="CEE5F7"/>
              </a:gs>
            </a:gsLst>
            <a:lin ang="0" scaled="0"/>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82" kern="0" err="1">
              <a:solidFill>
                <a:srgbClr val="FFFFFF"/>
              </a:solidFill>
            </a:endParaRPr>
          </a:p>
        </p:txBody>
      </p:sp>
      <p:sp>
        <p:nvSpPr>
          <p:cNvPr id="7" name="Rettangolo con angoli arrotondati 6">
            <a:extLst>
              <a:ext uri="{FF2B5EF4-FFF2-40B4-BE49-F238E27FC236}">
                <a16:creationId xmlns:a16="http://schemas.microsoft.com/office/drawing/2014/main" id="{005733C0-694E-CA56-E919-168F8B024986}"/>
              </a:ext>
            </a:extLst>
          </p:cNvPr>
          <p:cNvSpPr/>
          <p:nvPr/>
        </p:nvSpPr>
        <p:spPr bwMode="auto">
          <a:xfrm>
            <a:off x="881776" y="3454125"/>
            <a:ext cx="10428448" cy="2443397"/>
          </a:xfrm>
          <a:prstGeom prst="roundRect">
            <a:avLst/>
          </a:prstGeom>
          <a:gradFill flip="none" rotWithShape="1">
            <a:gsLst>
              <a:gs pos="80000">
                <a:schemeClr val="accent6">
                  <a:lumMod val="90000"/>
                  <a:alpha val="0"/>
                </a:schemeClr>
              </a:gs>
              <a:gs pos="50000">
                <a:srgbClr val="CEE5F7">
                  <a:alpha val="18000"/>
                </a:srgbClr>
              </a:gs>
              <a:gs pos="18000">
                <a:srgbClr val="CEE5F7"/>
              </a:gs>
            </a:gsLst>
            <a:lin ang="0" scaled="0"/>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4909" tIns="34909" rIns="34909" bIns="34909" numCol="1" spcCol="0" rtlCol="0" fromWordArt="0" anchor="t" anchorCtr="0" forceAA="0" compatLnSpc="1">
            <a:prstTxWarp prst="textNoShape">
              <a:avLst/>
            </a:prstTxWarp>
            <a:noAutofit/>
          </a:bodyPr>
          <a:lstStyle/>
          <a:p>
            <a:pPr marL="87737" indent="-87737" algn="ctr" eaLnBrk="0" hangingPunct="0">
              <a:buClr>
                <a:schemeClr val="bg1"/>
              </a:buClr>
              <a:buFont typeface="Arial" pitchFamily="34" charset="0"/>
              <a:buChar char="–"/>
            </a:pPr>
            <a:endParaRPr lang="en-GB" sz="582" kern="0" err="1">
              <a:solidFill>
                <a:srgbClr val="FFFFFF"/>
              </a:solidFill>
            </a:endParaRPr>
          </a:p>
        </p:txBody>
      </p:sp>
      <p:sp>
        <p:nvSpPr>
          <p:cNvPr id="2" name="Rettangolo con angoli arrotondati 1">
            <a:extLst>
              <a:ext uri="{FF2B5EF4-FFF2-40B4-BE49-F238E27FC236}">
                <a16:creationId xmlns:a16="http://schemas.microsoft.com/office/drawing/2014/main" id="{CBA2876F-023D-7D3F-8490-5AC5FBFC08B1}"/>
              </a:ext>
            </a:extLst>
          </p:cNvPr>
          <p:cNvSpPr/>
          <p:nvPr/>
        </p:nvSpPr>
        <p:spPr>
          <a:xfrm>
            <a:off x="6397547" y="136605"/>
            <a:ext cx="4872772" cy="6568041"/>
          </a:xfrm>
          <a:prstGeom prst="roundRect">
            <a:avLst>
              <a:gd name="adj" fmla="val 744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cxnSp>
        <p:nvCxnSpPr>
          <p:cNvPr id="12" name="Straight Connector 201">
            <a:extLst>
              <a:ext uri="{FF2B5EF4-FFF2-40B4-BE49-F238E27FC236}">
                <a16:creationId xmlns:a16="http://schemas.microsoft.com/office/drawing/2014/main" id="{A0927CDA-970A-CF05-5B64-FB3E341DA42D}"/>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6" name="Titolo 1">
            <a:extLst>
              <a:ext uri="{FF2B5EF4-FFF2-40B4-BE49-F238E27FC236}">
                <a16:creationId xmlns:a16="http://schemas.microsoft.com/office/drawing/2014/main" id="{E185865C-5255-85F5-EA04-C4A755227198}"/>
              </a:ext>
            </a:extLst>
          </p:cNvPr>
          <p:cNvSpPr txBox="1">
            <a:spLocks/>
          </p:cNvSpPr>
          <p:nvPr/>
        </p:nvSpPr>
        <p:spPr>
          <a:xfrm>
            <a:off x="1540852" y="1582336"/>
            <a:ext cx="4193126" cy="939255"/>
          </a:xfrm>
          <a:prstGeom prst="rect">
            <a:avLst/>
          </a:prstGeom>
        </p:spPr>
        <p:txBody>
          <a:bodyPr anchor="ctr"/>
          <a:lstStyle>
            <a:lvl1pPr algn="l" defTabSz="1343978" rtl="0" eaLnBrk="1" latinLnBrk="0" hangingPunct="1">
              <a:lnSpc>
                <a:spcPct val="100000"/>
              </a:lnSpc>
              <a:spcBef>
                <a:spcPct val="0"/>
              </a:spcBef>
              <a:buNone/>
              <a:defRPr lang="en-GB" sz="2933" b="1" kern="1200" dirty="0">
                <a:solidFill>
                  <a:srgbClr val="137E96"/>
                </a:solidFill>
                <a:latin typeface="+mj-lt"/>
                <a:ea typeface="+mj-ea"/>
                <a:cs typeface="Poppins" panose="00000500000000000000" pitchFamily="2" charset="0"/>
              </a:defRPr>
            </a:lvl1pPr>
          </a:lstStyle>
          <a:p>
            <a:pPr marR="397739">
              <a:lnSpc>
                <a:spcPct val="90000"/>
              </a:lnSpc>
              <a:buClr>
                <a:srgbClr val="009EE1"/>
              </a:buClr>
              <a:tabLst>
                <a:tab pos="116982" algn="l"/>
              </a:tabLst>
            </a:pPr>
            <a:r>
              <a:rPr lang="it-IT" sz="2000" dirty="0">
                <a:solidFill>
                  <a:srgbClr val="001965"/>
                </a:solidFill>
                <a:latin typeface="+mn-lt"/>
                <a:ea typeface="Apis For Office" panose="020B0504010101010104" pitchFamily="34" charset="0"/>
                <a:cs typeface="Apis For Office" panose="020B0504010101010104" pitchFamily="34" charset="0"/>
              </a:rPr>
              <a:t>Tutte le </a:t>
            </a:r>
            <a:r>
              <a:rPr lang="it-IT" sz="2000" dirty="0">
                <a:solidFill>
                  <a:schemeClr val="bg2"/>
                </a:solidFill>
                <a:latin typeface="+mn-lt"/>
                <a:ea typeface="Apis For Office" panose="020B0504010101010104" pitchFamily="34" charset="0"/>
                <a:cs typeface="Apis For Office" panose="020B0504010101010104" pitchFamily="34" charset="0"/>
              </a:rPr>
              <a:t>modalità di trattamento per la gestione del peso sono necessarie e hanno un ruolo </a:t>
            </a:r>
            <a:r>
              <a:rPr lang="it-IT" sz="2000">
                <a:solidFill>
                  <a:schemeClr val="bg2"/>
                </a:solidFill>
                <a:latin typeface="+mn-lt"/>
                <a:ea typeface="Apis For Office" panose="020B0504010101010104" pitchFamily="34" charset="0"/>
                <a:cs typeface="Apis For Office" panose="020B0504010101010104" pitchFamily="34" charset="0"/>
              </a:rPr>
              <a:t>importante nell’algoritmo </a:t>
            </a:r>
            <a:r>
              <a:rPr lang="it-IT" sz="2000" dirty="0">
                <a:solidFill>
                  <a:schemeClr val="bg2"/>
                </a:solidFill>
                <a:latin typeface="+mn-lt"/>
                <a:ea typeface="Apis For Office" panose="020B0504010101010104" pitchFamily="34" charset="0"/>
                <a:cs typeface="Apis For Office" panose="020B0504010101010104" pitchFamily="34" charset="0"/>
              </a:rPr>
              <a:t>terapeutico </a:t>
            </a:r>
            <a:r>
              <a:rPr lang="it-IT" sz="2000" dirty="0">
                <a:solidFill>
                  <a:srgbClr val="001965"/>
                </a:solidFill>
                <a:latin typeface="+mn-lt"/>
                <a:ea typeface="Apis For Office" panose="020B0504010101010104" pitchFamily="34" charset="0"/>
                <a:cs typeface="Apis For Office" panose="020B0504010101010104" pitchFamily="34" charset="0"/>
              </a:rPr>
              <a:t>del paziente con obesità</a:t>
            </a:r>
            <a:endParaRPr lang="en-US" sz="2000" dirty="0">
              <a:solidFill>
                <a:srgbClr val="001965"/>
              </a:solidFill>
              <a:latin typeface="+mn-lt"/>
              <a:ea typeface="Apis For Office" panose="020B0504010101010104" pitchFamily="34" charset="0"/>
              <a:cs typeface="Apis For Office" panose="020B0504010101010104" pitchFamily="34" charset="0"/>
            </a:endParaRPr>
          </a:p>
        </p:txBody>
      </p:sp>
      <p:sp>
        <p:nvSpPr>
          <p:cNvPr id="8" name="Titolo 1">
            <a:extLst>
              <a:ext uri="{FF2B5EF4-FFF2-40B4-BE49-F238E27FC236}">
                <a16:creationId xmlns:a16="http://schemas.microsoft.com/office/drawing/2014/main" id="{76CC2A27-C618-3954-9FB3-DF3BA99EAF67}"/>
              </a:ext>
            </a:extLst>
          </p:cNvPr>
          <p:cNvSpPr txBox="1">
            <a:spLocks/>
          </p:cNvSpPr>
          <p:nvPr/>
        </p:nvSpPr>
        <p:spPr>
          <a:xfrm>
            <a:off x="1569401" y="4206196"/>
            <a:ext cx="3931989" cy="939255"/>
          </a:xfrm>
          <a:prstGeom prst="rect">
            <a:avLst/>
          </a:prstGeom>
        </p:spPr>
        <p:txBody>
          <a:bodyPr anchor="ctr"/>
          <a:lstStyle>
            <a:lvl1pPr algn="l" defTabSz="1343978" rtl="0" eaLnBrk="1" latinLnBrk="0" hangingPunct="1">
              <a:lnSpc>
                <a:spcPct val="100000"/>
              </a:lnSpc>
              <a:spcBef>
                <a:spcPct val="0"/>
              </a:spcBef>
              <a:buNone/>
              <a:defRPr lang="en-GB" sz="2933" b="1" kern="1200" dirty="0">
                <a:solidFill>
                  <a:srgbClr val="137E96"/>
                </a:solidFill>
                <a:latin typeface="+mj-lt"/>
                <a:ea typeface="+mj-ea"/>
                <a:cs typeface="Poppins" panose="00000500000000000000" pitchFamily="2" charset="0"/>
              </a:defRPr>
            </a:lvl1pPr>
          </a:lstStyle>
          <a:p>
            <a:pPr marR="397739">
              <a:lnSpc>
                <a:spcPct val="90000"/>
              </a:lnSpc>
              <a:buClr>
                <a:srgbClr val="009EE1"/>
              </a:buClr>
              <a:tabLst>
                <a:tab pos="116982" algn="l"/>
              </a:tabLst>
            </a:pPr>
            <a:r>
              <a:rPr lang="it-IT" sz="2000" dirty="0">
                <a:solidFill>
                  <a:schemeClr val="bg2"/>
                </a:solidFill>
                <a:latin typeface="+mn-lt"/>
                <a:ea typeface="Apis For Office" panose="020B0504010101010104" pitchFamily="34" charset="0"/>
                <a:cs typeface="Apis For Office" panose="020B0504010101010104" pitchFamily="34" charset="0"/>
              </a:rPr>
              <a:t>La personalizzazione del trattamento </a:t>
            </a:r>
            <a:r>
              <a:rPr lang="it-IT" sz="2000" dirty="0">
                <a:solidFill>
                  <a:srgbClr val="001965"/>
                </a:solidFill>
                <a:latin typeface="+mn-lt"/>
                <a:ea typeface="Apis For Office" panose="020B0504010101010104" pitchFamily="34" charset="0"/>
                <a:cs typeface="Apis For Office" panose="020B0504010101010104" pitchFamily="34" charset="0"/>
              </a:rPr>
              <a:t>è essenziale per il successo a lungo termine e spesso implica la combinazione di</a:t>
            </a:r>
            <a:br>
              <a:rPr lang="it-IT" sz="2000" dirty="0">
                <a:solidFill>
                  <a:srgbClr val="001965"/>
                </a:solidFill>
                <a:latin typeface="+mn-lt"/>
                <a:ea typeface="Apis For Office" panose="020B0504010101010104" pitchFamily="34" charset="0"/>
                <a:cs typeface="Apis For Office" panose="020B0504010101010104" pitchFamily="34" charset="0"/>
              </a:rPr>
            </a:br>
            <a:r>
              <a:rPr lang="it-IT" sz="2000" dirty="0">
                <a:solidFill>
                  <a:srgbClr val="001965"/>
                </a:solidFill>
                <a:latin typeface="+mn-lt"/>
                <a:ea typeface="Apis For Office" panose="020B0504010101010104" pitchFamily="34" charset="0"/>
                <a:cs typeface="Apis For Office" panose="020B0504010101010104" pitchFamily="34" charset="0"/>
              </a:rPr>
              <a:t>più approcci</a:t>
            </a:r>
            <a:endParaRPr lang="en-US" sz="2000" dirty="0">
              <a:solidFill>
                <a:srgbClr val="001965"/>
              </a:solidFill>
              <a:latin typeface="+mn-lt"/>
              <a:ea typeface="Apis For Office" panose="020B0504010101010104" pitchFamily="34" charset="0"/>
              <a:cs typeface="Apis For Office" panose="020B0504010101010104" pitchFamily="34" charset="0"/>
            </a:endParaRPr>
          </a:p>
        </p:txBody>
      </p:sp>
      <p:pic>
        <p:nvPicPr>
          <p:cNvPr id="10" name="Immagine 9">
            <a:extLst>
              <a:ext uri="{FF2B5EF4-FFF2-40B4-BE49-F238E27FC236}">
                <a16:creationId xmlns:a16="http://schemas.microsoft.com/office/drawing/2014/main" id="{6CD3E13A-8350-CDBA-7C62-54C95F7E5700}"/>
              </a:ext>
            </a:extLst>
          </p:cNvPr>
          <p:cNvPicPr>
            <a:picLocks noChangeAspect="1"/>
          </p:cNvPicPr>
          <p:nvPr/>
        </p:nvPicPr>
        <p:blipFill>
          <a:blip r:embed="rId3"/>
          <a:stretch>
            <a:fillRect/>
          </a:stretch>
        </p:blipFill>
        <p:spPr>
          <a:xfrm>
            <a:off x="6944999" y="221916"/>
            <a:ext cx="3650123" cy="6414168"/>
          </a:xfrm>
          <a:prstGeom prst="rect">
            <a:avLst/>
          </a:prstGeom>
        </p:spPr>
      </p:pic>
      <p:sp>
        <p:nvSpPr>
          <p:cNvPr id="16" name="Segnaposto testo 15">
            <a:extLst>
              <a:ext uri="{FF2B5EF4-FFF2-40B4-BE49-F238E27FC236}">
                <a16:creationId xmlns:a16="http://schemas.microsoft.com/office/drawing/2014/main" id="{CD78178E-43C0-01E4-F307-A888014D6E7F}"/>
              </a:ext>
            </a:extLst>
          </p:cNvPr>
          <p:cNvSpPr>
            <a:spLocks noGrp="1"/>
          </p:cNvSpPr>
          <p:nvPr>
            <p:ph type="body" sz="quarter" idx="11"/>
          </p:nvPr>
        </p:nvSpPr>
        <p:spPr/>
        <p:txBody>
          <a:bodyPr/>
          <a:lstStyle/>
          <a:p>
            <a:r>
              <a:rPr lang="it-IT" dirty="0" err="1">
                <a:solidFill>
                  <a:srgbClr val="FFFFFF">
                    <a:lumMod val="50000"/>
                  </a:srgbClr>
                </a:solidFill>
                <a:cs typeface="Apis For Office" panose="020B0504010101010104" pitchFamily="34" charset="0"/>
              </a:rPr>
              <a:t>Lingvay</a:t>
            </a:r>
            <a:r>
              <a:rPr lang="it-IT" dirty="0">
                <a:solidFill>
                  <a:srgbClr val="FFFFFF">
                    <a:lumMod val="50000"/>
                  </a:srgbClr>
                </a:solidFill>
                <a:cs typeface="Apis For Office" panose="020B0504010101010104" pitchFamily="34" charset="0"/>
              </a:rPr>
              <a:t> I, Cohen RV, et al.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in </a:t>
            </a:r>
            <a:r>
              <a:rPr lang="it-IT" dirty="0" err="1">
                <a:solidFill>
                  <a:srgbClr val="FFFFFF">
                    <a:lumMod val="50000"/>
                  </a:srgbClr>
                </a:solidFill>
                <a:cs typeface="Apis For Office" panose="020B0504010101010104" pitchFamily="34" charset="0"/>
              </a:rPr>
              <a:t>adults</a:t>
            </a:r>
            <a:r>
              <a:rPr lang="it-IT" dirty="0">
                <a:solidFill>
                  <a:srgbClr val="FFFFFF">
                    <a:lumMod val="50000"/>
                  </a:srgbClr>
                </a:solidFill>
                <a:cs typeface="Apis For Office" panose="020B0504010101010104" pitchFamily="34" charset="0"/>
              </a:rPr>
              <a:t>. Lancet. 2024 Sep 7;404(10456):972-987. </a:t>
            </a:r>
            <a:r>
              <a:rPr lang="it-IT" dirty="0" err="1">
                <a:solidFill>
                  <a:srgbClr val="FFFFFF">
                    <a:lumMod val="50000"/>
                  </a:srgbClr>
                </a:solidFill>
                <a:cs typeface="Apis For Office" panose="020B0504010101010104" pitchFamily="34" charset="0"/>
              </a:rPr>
              <a:t>doi</a:t>
            </a:r>
            <a:r>
              <a:rPr lang="it-IT" dirty="0">
                <a:solidFill>
                  <a:srgbClr val="FFFFFF">
                    <a:lumMod val="50000"/>
                  </a:srgbClr>
                </a:solidFill>
                <a:cs typeface="Apis For Office" panose="020B0504010101010104" pitchFamily="34" charset="0"/>
              </a:rPr>
              <a:t>: 10.1016/S0140-6736(24)01210-8.</a:t>
            </a:r>
          </a:p>
        </p:txBody>
      </p:sp>
    </p:spTree>
    <p:extLst>
      <p:ext uri="{BB962C8B-B14F-4D97-AF65-F5344CB8AC3E}">
        <p14:creationId xmlns:p14="http://schemas.microsoft.com/office/powerpoint/2010/main" val="1944367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A1443-4352-5ED7-B53C-0FA168DE23A7}"/>
            </a:ext>
          </a:extLst>
        </p:cNvPr>
        <p:cNvGrpSpPr/>
        <p:nvPr/>
      </p:nvGrpSpPr>
      <p:grpSpPr>
        <a:xfrm>
          <a:off x="0" y="0"/>
          <a:ext cx="0" cy="0"/>
          <a:chOff x="0" y="0"/>
          <a:chExt cx="0" cy="0"/>
        </a:xfrm>
      </p:grpSpPr>
      <p:sp>
        <p:nvSpPr>
          <p:cNvPr id="29" name="Rettangolo con angoli arrotondati 28">
            <a:extLst>
              <a:ext uri="{FF2B5EF4-FFF2-40B4-BE49-F238E27FC236}">
                <a16:creationId xmlns:a16="http://schemas.microsoft.com/office/drawing/2014/main" id="{6CACEB8C-9997-4B1E-3B06-B08040405698}"/>
              </a:ext>
            </a:extLst>
          </p:cNvPr>
          <p:cNvSpPr/>
          <p:nvPr/>
        </p:nvSpPr>
        <p:spPr>
          <a:xfrm>
            <a:off x="7937939" y="2275803"/>
            <a:ext cx="3538465" cy="4035094"/>
          </a:xfrm>
          <a:prstGeom prst="roundRect">
            <a:avLst>
              <a:gd name="adj" fmla="val 10119"/>
            </a:avLst>
          </a:prstGeom>
          <a:noFill/>
          <a:ln w="25400">
            <a:gradFill flip="none" rotWithShape="1">
              <a:gsLst>
                <a:gs pos="0">
                  <a:srgbClr val="89C1EB"/>
                </a:gs>
                <a:gs pos="41000">
                  <a:schemeClr val="bg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30" name="Rettangolo con angoli arrotondati 29">
            <a:extLst>
              <a:ext uri="{FF2B5EF4-FFF2-40B4-BE49-F238E27FC236}">
                <a16:creationId xmlns:a16="http://schemas.microsoft.com/office/drawing/2014/main" id="{077DA186-02F3-D7FF-32BF-D1573CF4F0FF}"/>
              </a:ext>
            </a:extLst>
          </p:cNvPr>
          <p:cNvSpPr/>
          <p:nvPr/>
        </p:nvSpPr>
        <p:spPr>
          <a:xfrm>
            <a:off x="8013514" y="2350062"/>
            <a:ext cx="3751232" cy="3862052"/>
          </a:xfrm>
          <a:prstGeom prst="roundRect">
            <a:avLst>
              <a:gd name="adj" fmla="val 744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13" name="CasellaDiTesto 12">
            <a:extLst>
              <a:ext uri="{FF2B5EF4-FFF2-40B4-BE49-F238E27FC236}">
                <a16:creationId xmlns:a16="http://schemas.microsoft.com/office/drawing/2014/main" id="{89BA5317-D7DD-9302-6034-5DCC15883644}"/>
              </a:ext>
            </a:extLst>
          </p:cNvPr>
          <p:cNvSpPr txBox="1"/>
          <p:nvPr/>
        </p:nvSpPr>
        <p:spPr>
          <a:xfrm>
            <a:off x="583750" y="3215240"/>
            <a:ext cx="6798321" cy="324655"/>
          </a:xfrm>
          <a:prstGeom prst="roundRect">
            <a:avLst>
              <a:gd name="adj" fmla="val 50000"/>
            </a:avLst>
          </a:prstGeom>
          <a:solidFill>
            <a:srgbClr val="CEE5F7">
              <a:alpha val="61989"/>
            </a:srgbClr>
          </a:solidFill>
        </p:spPr>
        <p:txBody>
          <a:bodyPr wrap="square" lIns="468000" tIns="0" rIns="0" bIns="52364" anchor="ctr">
            <a:noAutofit/>
          </a:bodyPr>
          <a:lstStyle/>
          <a:p>
            <a:pPr algn="just">
              <a:lnSpc>
                <a:spcPct val="150000"/>
              </a:lnSpc>
              <a:spcAft>
                <a:spcPts val="582"/>
              </a:spcAft>
            </a:pPr>
            <a:r>
              <a:rPr lang="it-IT" sz="1357" b="1">
                <a:solidFill>
                  <a:schemeClr val="bg2"/>
                </a:solidFill>
                <a:ea typeface="Apis For Office" panose="020B0504010101010104" pitchFamily="34" charset="0"/>
                <a:cs typeface="Apis For Office" panose="020B0504010101010104" pitchFamily="34" charset="0"/>
              </a:rPr>
              <a:t>L’obesità: un’epidemia </a:t>
            </a:r>
            <a:r>
              <a:rPr lang="it-IT" sz="1357" b="1" dirty="0">
                <a:solidFill>
                  <a:schemeClr val="bg2"/>
                </a:solidFill>
                <a:ea typeface="Apis For Office" panose="020B0504010101010104" pitchFamily="34" charset="0"/>
                <a:cs typeface="Apis For Office" panose="020B0504010101010104" pitchFamily="34" charset="0"/>
              </a:rPr>
              <a:t>globale e una priorità di salute pubblica</a:t>
            </a:r>
            <a:endParaRPr lang="en-US" sz="1357" b="1" dirty="0">
              <a:solidFill>
                <a:schemeClr val="bg2"/>
              </a:solidFill>
              <a:ea typeface="Apis For Office" panose="020B0504010101010104" pitchFamily="34" charset="0"/>
              <a:cs typeface="Apis For Office" panose="020B0504010101010104" pitchFamily="34" charset="0"/>
            </a:endParaRPr>
          </a:p>
        </p:txBody>
      </p:sp>
      <p:sp>
        <p:nvSpPr>
          <p:cNvPr id="15" name="CasellaDiTesto 14">
            <a:extLst>
              <a:ext uri="{FF2B5EF4-FFF2-40B4-BE49-F238E27FC236}">
                <a16:creationId xmlns:a16="http://schemas.microsoft.com/office/drawing/2014/main" id="{4161660F-404C-692F-5282-B9CACD5B2782}"/>
              </a:ext>
            </a:extLst>
          </p:cNvPr>
          <p:cNvSpPr txBox="1"/>
          <p:nvPr/>
        </p:nvSpPr>
        <p:spPr>
          <a:xfrm>
            <a:off x="583750" y="4121060"/>
            <a:ext cx="6798321" cy="324655"/>
          </a:xfrm>
          <a:prstGeom prst="roundRect">
            <a:avLst>
              <a:gd name="adj" fmla="val 50000"/>
            </a:avLst>
          </a:prstGeom>
          <a:solidFill>
            <a:srgbClr val="CEE5F7">
              <a:alpha val="61989"/>
            </a:srgbClr>
          </a:solidFill>
        </p:spPr>
        <p:txBody>
          <a:bodyPr wrap="square" lIns="468000" tIns="0" rIns="0" bIns="52364" anchor="ctr">
            <a:noAutofit/>
          </a:bodyPr>
          <a:lstStyle/>
          <a:p>
            <a:pPr algn="just">
              <a:lnSpc>
                <a:spcPct val="150000"/>
              </a:lnSpc>
              <a:spcAft>
                <a:spcPts val="582"/>
              </a:spcAft>
            </a:pPr>
            <a:r>
              <a:rPr lang="en-US" sz="1357" b="1" dirty="0">
                <a:solidFill>
                  <a:schemeClr val="bg2"/>
                </a:solidFill>
                <a:ea typeface="Apis For Office" panose="020B0504010101010104" pitchFamily="34" charset="0"/>
                <a:cs typeface="Apis For Office" panose="020B0504010101010104" pitchFamily="34" charset="0"/>
              </a:rPr>
              <a:t>Lo </a:t>
            </a:r>
            <a:r>
              <a:rPr lang="en-US" sz="1357" b="1" err="1">
                <a:solidFill>
                  <a:schemeClr val="bg2"/>
                </a:solidFill>
                <a:ea typeface="Apis For Office" panose="020B0504010101010104" pitchFamily="34" charset="0"/>
                <a:cs typeface="Apis For Office" panose="020B0504010101010104" pitchFamily="34" charset="0"/>
              </a:rPr>
              <a:t>spettro</a:t>
            </a:r>
            <a:r>
              <a:rPr lang="en-US" sz="1357" b="1">
                <a:solidFill>
                  <a:schemeClr val="bg2"/>
                </a:solidFill>
                <a:ea typeface="Apis For Office" panose="020B0504010101010104" pitchFamily="34" charset="0"/>
                <a:cs typeface="Apis For Office" panose="020B0504010101010104" pitchFamily="34" charset="0"/>
              </a:rPr>
              <a:t> dell’obesità</a:t>
            </a:r>
            <a:endParaRPr lang="en-US" sz="1357" b="1" dirty="0">
              <a:solidFill>
                <a:schemeClr val="bg2"/>
              </a:solidFill>
              <a:ea typeface="Apis For Office" panose="020B0504010101010104" pitchFamily="34" charset="0"/>
              <a:cs typeface="Apis For Office" panose="020B0504010101010104" pitchFamily="34" charset="0"/>
            </a:endParaRPr>
          </a:p>
        </p:txBody>
      </p:sp>
      <p:sp>
        <p:nvSpPr>
          <p:cNvPr id="19" name="CasellaDiTesto 18">
            <a:extLst>
              <a:ext uri="{FF2B5EF4-FFF2-40B4-BE49-F238E27FC236}">
                <a16:creationId xmlns:a16="http://schemas.microsoft.com/office/drawing/2014/main" id="{3EF99906-4A63-301D-AA5A-00677A9AEEDD}"/>
              </a:ext>
            </a:extLst>
          </p:cNvPr>
          <p:cNvSpPr txBox="1"/>
          <p:nvPr/>
        </p:nvSpPr>
        <p:spPr>
          <a:xfrm>
            <a:off x="583750" y="5479789"/>
            <a:ext cx="6798326" cy="341552"/>
          </a:xfrm>
          <a:prstGeom prst="roundRect">
            <a:avLst>
              <a:gd name="adj" fmla="val 50000"/>
            </a:avLst>
          </a:prstGeom>
          <a:solidFill>
            <a:srgbClr val="CEE5F7">
              <a:alpha val="61989"/>
            </a:srgbClr>
          </a:solidFill>
        </p:spPr>
        <p:txBody>
          <a:bodyPr wrap="square" lIns="468000" tIns="0" rIns="0" bIns="52364" anchor="ctr">
            <a:noAutofit/>
          </a:bodyPr>
          <a:lstStyle/>
          <a:p>
            <a:pPr algn="just">
              <a:lnSpc>
                <a:spcPct val="150000"/>
              </a:lnSpc>
              <a:spcAft>
                <a:spcPts val="582"/>
              </a:spcAft>
            </a:pPr>
            <a:r>
              <a:rPr lang="it-IT" sz="1357" b="1">
                <a:solidFill>
                  <a:schemeClr val="bg2"/>
                </a:solidFill>
                <a:ea typeface="Apis For Office" panose="020B0504010101010104" pitchFamily="34" charset="0"/>
                <a:cs typeface="Apis For Office" panose="020B0504010101010104" pitchFamily="34" charset="0"/>
              </a:rPr>
              <a:t>Affrontare l’inerzia </a:t>
            </a:r>
            <a:r>
              <a:rPr lang="it-IT" sz="1357" b="1" dirty="0">
                <a:solidFill>
                  <a:schemeClr val="bg2"/>
                </a:solidFill>
                <a:ea typeface="Apis For Office" panose="020B0504010101010104" pitchFamily="34" charset="0"/>
                <a:cs typeface="Apis For Office" panose="020B0504010101010104" pitchFamily="34" charset="0"/>
              </a:rPr>
              <a:t>terapeutica attraverso formazione e politiche sanitarie</a:t>
            </a:r>
            <a:endParaRPr lang="en-US" sz="1357" b="1" dirty="0">
              <a:solidFill>
                <a:schemeClr val="bg2"/>
              </a:solidFill>
              <a:ea typeface="Apis For Office" panose="020B0504010101010104" pitchFamily="34" charset="0"/>
              <a:cs typeface="Apis For Office" panose="020B0504010101010104" pitchFamily="34" charset="0"/>
            </a:endParaRPr>
          </a:p>
        </p:txBody>
      </p:sp>
      <p:sp>
        <p:nvSpPr>
          <p:cNvPr id="20" name="CasellaDiTesto 19">
            <a:extLst>
              <a:ext uri="{FF2B5EF4-FFF2-40B4-BE49-F238E27FC236}">
                <a16:creationId xmlns:a16="http://schemas.microsoft.com/office/drawing/2014/main" id="{2F65849B-FAEC-4014-7C9B-CE7C85633A35}"/>
              </a:ext>
            </a:extLst>
          </p:cNvPr>
          <p:cNvSpPr txBox="1"/>
          <p:nvPr/>
        </p:nvSpPr>
        <p:spPr>
          <a:xfrm>
            <a:off x="583750" y="5932699"/>
            <a:ext cx="6798321" cy="324655"/>
          </a:xfrm>
          <a:prstGeom prst="roundRect">
            <a:avLst>
              <a:gd name="adj" fmla="val 50000"/>
            </a:avLst>
          </a:prstGeom>
          <a:solidFill>
            <a:srgbClr val="89C1EB">
              <a:alpha val="61989"/>
            </a:srgbClr>
          </a:solidFill>
        </p:spPr>
        <p:txBody>
          <a:bodyPr wrap="square" lIns="468000" tIns="0" rIns="0" bIns="52364" anchor="ctr">
            <a:noAutofit/>
          </a:bodyPr>
          <a:lstStyle/>
          <a:p>
            <a:pPr algn="just">
              <a:lnSpc>
                <a:spcPct val="150000"/>
              </a:lnSpc>
            </a:pPr>
            <a:r>
              <a:rPr lang="en-US" sz="1357" b="1" dirty="0">
                <a:solidFill>
                  <a:srgbClr val="001965"/>
                </a:solidFill>
                <a:ea typeface="Apis For Office" panose="020B0504010101010104" pitchFamily="34" charset="0"/>
                <a:cs typeface="Apis For Office" panose="020B0504010101010104" pitchFamily="34" charset="0"/>
              </a:rPr>
              <a:t>La Global Call to </a:t>
            </a:r>
            <a:r>
              <a:rPr lang="en-US" sz="1357" b="1">
                <a:solidFill>
                  <a:srgbClr val="001965"/>
                </a:solidFill>
                <a:ea typeface="Apis For Office" panose="020B0504010101010104" pitchFamily="34" charset="0"/>
                <a:cs typeface="Apis For Office" panose="020B0504010101010104" pitchFamily="34" charset="0"/>
              </a:rPr>
              <a:t>Action dell’IFSO</a:t>
            </a:r>
            <a:endParaRPr lang="it-IT" sz="1357" dirty="0">
              <a:solidFill>
                <a:srgbClr val="001965"/>
              </a:solidFill>
              <a:ea typeface="Apis For Office" panose="020B0504010101010104" pitchFamily="34" charset="0"/>
              <a:cs typeface="Apis For Office" panose="020B0504010101010104" pitchFamily="34" charset="0"/>
            </a:endParaRPr>
          </a:p>
        </p:txBody>
      </p:sp>
      <p:sp>
        <p:nvSpPr>
          <p:cNvPr id="14" name="CasellaDiTesto 13">
            <a:extLst>
              <a:ext uri="{FF2B5EF4-FFF2-40B4-BE49-F238E27FC236}">
                <a16:creationId xmlns:a16="http://schemas.microsoft.com/office/drawing/2014/main" id="{CA1359EB-7EA3-556C-487B-6E72A1ABDD92}"/>
              </a:ext>
            </a:extLst>
          </p:cNvPr>
          <p:cNvSpPr txBox="1"/>
          <p:nvPr/>
        </p:nvSpPr>
        <p:spPr>
          <a:xfrm>
            <a:off x="583750" y="3668150"/>
            <a:ext cx="6798321" cy="324655"/>
          </a:xfrm>
          <a:prstGeom prst="roundRect">
            <a:avLst>
              <a:gd name="adj" fmla="val 50000"/>
            </a:avLst>
          </a:prstGeom>
          <a:solidFill>
            <a:srgbClr val="89C1EB">
              <a:alpha val="49150"/>
            </a:srgbClr>
          </a:solidFill>
        </p:spPr>
        <p:txBody>
          <a:bodyPr wrap="square" lIns="503998" tIns="0" rIns="0" bIns="52364" anchor="ctr">
            <a:noAutofit/>
          </a:bodyPr>
          <a:lstStyle/>
          <a:p>
            <a:pPr algn="just">
              <a:lnSpc>
                <a:spcPct val="150000"/>
              </a:lnSpc>
              <a:spcAft>
                <a:spcPts val="582"/>
              </a:spcAft>
            </a:pPr>
            <a:r>
              <a:rPr lang="it-IT" sz="1357" b="1">
                <a:solidFill>
                  <a:srgbClr val="001965"/>
                </a:solidFill>
                <a:ea typeface="Apis For Office" panose="020B0504010101010104" pitchFamily="34" charset="0"/>
                <a:cs typeface="Apis For Office" panose="020B0504010101010104" pitchFamily="34" charset="0"/>
              </a:rPr>
              <a:t>L’obesità </a:t>
            </a:r>
            <a:r>
              <a:rPr lang="it-IT" sz="1357" b="1" dirty="0">
                <a:solidFill>
                  <a:srgbClr val="001965"/>
                </a:solidFill>
                <a:ea typeface="Apis For Office" panose="020B0504010101010104" pitchFamily="34" charset="0"/>
                <a:cs typeface="Apis For Office" panose="020B0504010101010104" pitchFamily="34" charset="0"/>
              </a:rPr>
              <a:t>come malattia complessa e multifattoriale</a:t>
            </a:r>
            <a:endParaRPr lang="it-IT" sz="1357" dirty="0">
              <a:solidFill>
                <a:srgbClr val="001965"/>
              </a:solidFill>
              <a:ea typeface="Apis For Office" panose="020B0504010101010104" pitchFamily="34" charset="0"/>
              <a:cs typeface="Apis For Office" panose="020B0504010101010104" pitchFamily="34" charset="0"/>
            </a:endParaRPr>
          </a:p>
        </p:txBody>
      </p:sp>
      <p:sp>
        <p:nvSpPr>
          <p:cNvPr id="16" name="CasellaDiTesto 15">
            <a:extLst>
              <a:ext uri="{FF2B5EF4-FFF2-40B4-BE49-F238E27FC236}">
                <a16:creationId xmlns:a16="http://schemas.microsoft.com/office/drawing/2014/main" id="{1BC0A144-F823-7C75-0A00-B8DACD9FE46D}"/>
              </a:ext>
            </a:extLst>
          </p:cNvPr>
          <p:cNvSpPr txBox="1"/>
          <p:nvPr/>
        </p:nvSpPr>
        <p:spPr>
          <a:xfrm>
            <a:off x="583750" y="4573970"/>
            <a:ext cx="6798321" cy="324655"/>
          </a:xfrm>
          <a:prstGeom prst="roundRect">
            <a:avLst>
              <a:gd name="adj" fmla="val 50000"/>
            </a:avLst>
          </a:prstGeom>
          <a:solidFill>
            <a:srgbClr val="89C1EB">
              <a:alpha val="49150"/>
            </a:srgbClr>
          </a:solidFill>
        </p:spPr>
        <p:txBody>
          <a:bodyPr wrap="square" lIns="503998" tIns="0" rIns="0" bIns="52364" anchor="ctr">
            <a:noAutofit/>
          </a:bodyPr>
          <a:lstStyle/>
          <a:p>
            <a:pPr algn="just">
              <a:lnSpc>
                <a:spcPct val="150000"/>
              </a:lnSpc>
              <a:spcAft>
                <a:spcPts val="582"/>
              </a:spcAft>
            </a:pPr>
            <a:r>
              <a:rPr lang="it-IT" sz="1357" b="1" dirty="0">
                <a:solidFill>
                  <a:srgbClr val="001965"/>
                </a:solidFill>
                <a:ea typeface="Apis For Office" panose="020B0504010101010104" pitchFamily="34" charset="0"/>
                <a:cs typeface="Apis For Office" panose="020B0504010101010104" pitchFamily="34" charset="0"/>
              </a:rPr>
              <a:t>La </a:t>
            </a:r>
            <a:r>
              <a:rPr lang="it-IT" sz="1357" b="1">
                <a:solidFill>
                  <a:srgbClr val="001965"/>
                </a:solidFill>
                <a:ea typeface="Apis For Office" panose="020B0504010101010104" pitchFamily="34" charset="0"/>
                <a:cs typeface="Apis For Office" panose="020B0504010101010104" pitchFamily="34" charset="0"/>
              </a:rPr>
              <a:t>sfida dell’inerzia </a:t>
            </a:r>
            <a:r>
              <a:rPr lang="it-IT" sz="1357" b="1" dirty="0">
                <a:solidFill>
                  <a:srgbClr val="001965"/>
                </a:solidFill>
                <a:ea typeface="Apis For Office" panose="020B0504010101010104" pitchFamily="34" charset="0"/>
                <a:cs typeface="Apis For Office" panose="020B0504010101010104" pitchFamily="34" charset="0"/>
              </a:rPr>
              <a:t>diagnostica </a:t>
            </a:r>
            <a:r>
              <a:rPr lang="it-IT" sz="1357" b="1">
                <a:solidFill>
                  <a:srgbClr val="001965"/>
                </a:solidFill>
                <a:ea typeface="Apis For Office" panose="020B0504010101010104" pitchFamily="34" charset="0"/>
                <a:cs typeface="Apis For Office" panose="020B0504010101010104" pitchFamily="34" charset="0"/>
              </a:rPr>
              <a:t>e dell’inerzia </a:t>
            </a:r>
            <a:r>
              <a:rPr lang="it-IT" sz="1357" b="1" dirty="0">
                <a:solidFill>
                  <a:srgbClr val="001965"/>
                </a:solidFill>
                <a:ea typeface="Apis For Office" panose="020B0504010101010104" pitchFamily="34" charset="0"/>
                <a:cs typeface="Apis For Office" panose="020B0504010101010104" pitchFamily="34" charset="0"/>
              </a:rPr>
              <a:t>terapeutica</a:t>
            </a:r>
            <a:endParaRPr lang="en-US" sz="1357" b="1" dirty="0">
              <a:solidFill>
                <a:srgbClr val="001965"/>
              </a:solidFill>
              <a:ea typeface="Apis For Office" panose="020B0504010101010104" pitchFamily="34" charset="0"/>
              <a:cs typeface="Apis For Office" panose="020B0504010101010104" pitchFamily="34" charset="0"/>
            </a:endParaRPr>
          </a:p>
        </p:txBody>
      </p:sp>
      <p:sp>
        <p:nvSpPr>
          <p:cNvPr id="17" name="CasellaDiTesto 16">
            <a:extLst>
              <a:ext uri="{FF2B5EF4-FFF2-40B4-BE49-F238E27FC236}">
                <a16:creationId xmlns:a16="http://schemas.microsoft.com/office/drawing/2014/main" id="{6D409085-1A06-8F08-9A30-4CA0525A56EC}"/>
              </a:ext>
            </a:extLst>
          </p:cNvPr>
          <p:cNvSpPr txBox="1"/>
          <p:nvPr/>
        </p:nvSpPr>
        <p:spPr>
          <a:xfrm>
            <a:off x="583750" y="5026880"/>
            <a:ext cx="6798321" cy="324655"/>
          </a:xfrm>
          <a:prstGeom prst="roundRect">
            <a:avLst>
              <a:gd name="adj" fmla="val 50000"/>
            </a:avLst>
          </a:prstGeom>
          <a:solidFill>
            <a:srgbClr val="89C1EB">
              <a:alpha val="49150"/>
            </a:srgbClr>
          </a:solidFill>
        </p:spPr>
        <p:txBody>
          <a:bodyPr wrap="square" lIns="503998" tIns="0" rIns="0" bIns="52364" anchor="ctr">
            <a:noAutofit/>
          </a:bodyPr>
          <a:lstStyle/>
          <a:p>
            <a:pPr algn="just">
              <a:lnSpc>
                <a:spcPct val="150000"/>
              </a:lnSpc>
              <a:spcAft>
                <a:spcPts val="582"/>
              </a:spcAft>
            </a:pPr>
            <a:r>
              <a:rPr lang="it-IT" sz="1357" b="1" dirty="0">
                <a:solidFill>
                  <a:srgbClr val="001965"/>
                </a:solidFill>
                <a:ea typeface="Apis For Office" panose="020B0504010101010104" pitchFamily="34" charset="0"/>
                <a:cs typeface="Apis For Office" panose="020B0504010101010104" pitchFamily="34" charset="0"/>
              </a:rPr>
              <a:t>Strategie di trattamento multimodali e combinate</a:t>
            </a:r>
            <a:endParaRPr lang="en-US" sz="1357" b="1" dirty="0">
              <a:solidFill>
                <a:srgbClr val="001965"/>
              </a:solidFill>
              <a:ea typeface="Apis For Office" panose="020B0504010101010104" pitchFamily="34" charset="0"/>
              <a:cs typeface="Apis For Office" panose="020B0504010101010104" pitchFamily="34" charset="0"/>
            </a:endParaRPr>
          </a:p>
        </p:txBody>
      </p:sp>
      <p:sp>
        <p:nvSpPr>
          <p:cNvPr id="94" name="TextBox 10">
            <a:extLst>
              <a:ext uri="{FF2B5EF4-FFF2-40B4-BE49-F238E27FC236}">
                <a16:creationId xmlns:a16="http://schemas.microsoft.com/office/drawing/2014/main" id="{14C0C4D9-ED8E-A9C2-70B5-68A4CC063975}"/>
              </a:ext>
            </a:extLst>
          </p:cNvPr>
          <p:cNvSpPr txBox="1">
            <a:spLocks noChangeAspect="1"/>
          </p:cNvSpPr>
          <p:nvPr/>
        </p:nvSpPr>
        <p:spPr>
          <a:xfrm rot="10800000">
            <a:off x="-21" y="-1"/>
            <a:ext cx="9188087"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A5C11E2B-ECFC-63CE-9A6B-AAD6B137A0BE}"/>
              </a:ext>
            </a:extLst>
          </p:cNvPr>
          <p:cNvSpPr>
            <a:spLocks noGrp="1"/>
          </p:cNvSpPr>
          <p:nvPr>
            <p:ph type="body" sz="quarter" idx="10"/>
          </p:nvPr>
        </p:nvSpPr>
        <p:spPr/>
        <p:txBody>
          <a:bodyPr wrap="square" lIns="0" tIns="0" rIns="0" bIns="0">
            <a:noAutofit/>
          </a:bodyPr>
          <a:lstStyle/>
          <a:p>
            <a:pPr>
              <a:buClr>
                <a:srgbClr val="009EE1"/>
              </a:buClr>
              <a:tabLst>
                <a:tab pos="255822" algn="l"/>
              </a:tabLst>
            </a:pPr>
            <a:r>
              <a:rPr lang="it-IT" dirty="0"/>
              <a:t>Consenso scientifico verso un approccio multimodale alla </a:t>
            </a:r>
            <a:r>
              <a:rPr lang="it-IT"/>
              <a:t>gestione dell’obesità</a:t>
            </a:r>
            <a:endParaRPr lang="it-IT" dirty="0"/>
          </a:p>
          <a:p>
            <a:endParaRPr lang="it-IT" dirty="0"/>
          </a:p>
        </p:txBody>
      </p:sp>
      <p:cxnSp>
        <p:nvCxnSpPr>
          <p:cNvPr id="12" name="Straight Connector 201">
            <a:extLst>
              <a:ext uri="{FF2B5EF4-FFF2-40B4-BE49-F238E27FC236}">
                <a16:creationId xmlns:a16="http://schemas.microsoft.com/office/drawing/2014/main" id="{15708E1A-62EA-42C3-E5B8-DD8C70BCB9DF}"/>
              </a:ext>
            </a:extLst>
          </p:cNvPr>
          <p:cNvCxnSpPr>
            <a:cxnSpLocks/>
          </p:cNvCxnSpPr>
          <p:nvPr/>
        </p:nvCxnSpPr>
        <p:spPr>
          <a:xfrm flipV="1">
            <a:off x="3266923" y="5066496"/>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4" name="CasellaDiTesto 3">
            <a:extLst>
              <a:ext uri="{FF2B5EF4-FFF2-40B4-BE49-F238E27FC236}">
                <a16:creationId xmlns:a16="http://schemas.microsoft.com/office/drawing/2014/main" id="{E6A476A0-7627-CE1C-D313-4B477F47277F}"/>
              </a:ext>
            </a:extLst>
          </p:cNvPr>
          <p:cNvSpPr txBox="1"/>
          <p:nvPr/>
        </p:nvSpPr>
        <p:spPr>
          <a:xfrm>
            <a:off x="583750" y="3215239"/>
            <a:ext cx="360000" cy="360000"/>
          </a:xfrm>
          <a:prstGeom prst="ellipse">
            <a:avLst/>
          </a:prstGeom>
          <a:solidFill>
            <a:srgbClr val="CEE5F7"/>
          </a:solidFill>
          <a:ln w="12700">
            <a:noFill/>
          </a:ln>
          <a:effectLst>
            <a:outerShdw blurRad="138295" sx="102000" sy="102000" algn="ctr" rotWithShape="0">
              <a:prstClr val="black">
                <a:alpha val="22585"/>
              </a:prstClr>
            </a:outerShdw>
          </a:effectLst>
        </p:spPr>
        <p:txBody>
          <a:bodyPr wrap="square" lIns="0" tIns="0" rIns="0" bIns="72000" anchor="ctr">
            <a:noAutofit/>
          </a:bodyPr>
          <a:lstStyle/>
          <a:p>
            <a:pPr algn="ctr">
              <a:lnSpc>
                <a:spcPct val="150000"/>
              </a:lnSpc>
              <a:spcAft>
                <a:spcPts val="582"/>
              </a:spcAft>
            </a:pPr>
            <a:r>
              <a:rPr lang="en-US" sz="1357" b="1">
                <a:solidFill>
                  <a:schemeClr val="bg2"/>
                </a:solidFill>
                <a:ea typeface="Apis For Office" panose="020B0504010101010104" pitchFamily="34" charset="0"/>
                <a:cs typeface="Apis For Office" panose="020B0504010101010104" pitchFamily="34" charset="0"/>
              </a:rPr>
              <a:t>1</a:t>
            </a:r>
          </a:p>
        </p:txBody>
      </p:sp>
      <p:sp>
        <p:nvSpPr>
          <p:cNvPr id="5" name="CasellaDiTesto 4">
            <a:extLst>
              <a:ext uri="{FF2B5EF4-FFF2-40B4-BE49-F238E27FC236}">
                <a16:creationId xmlns:a16="http://schemas.microsoft.com/office/drawing/2014/main" id="{1FFE2D6B-B3F2-3522-DE1B-702CB8DF8E73}"/>
              </a:ext>
            </a:extLst>
          </p:cNvPr>
          <p:cNvSpPr txBox="1"/>
          <p:nvPr/>
        </p:nvSpPr>
        <p:spPr>
          <a:xfrm>
            <a:off x="583750" y="3668149"/>
            <a:ext cx="360000" cy="360000"/>
          </a:xfrm>
          <a:prstGeom prst="ellipse">
            <a:avLst/>
          </a:prstGeom>
          <a:solidFill>
            <a:srgbClr val="89C1EB"/>
          </a:solidFill>
          <a:ln w="12700">
            <a:noFill/>
          </a:ln>
          <a:effectLst>
            <a:outerShdw blurRad="138295" sx="102000" sy="102000" algn="ctr" rotWithShape="0">
              <a:prstClr val="black">
                <a:alpha val="22585"/>
              </a:prstClr>
            </a:outerShdw>
          </a:effectLst>
        </p:spPr>
        <p:txBody>
          <a:bodyPr wrap="square" lIns="0" tIns="0" rIns="0" bIns="72000" anchor="ctr">
            <a:noAutofit/>
          </a:bodyPr>
          <a:lstStyle/>
          <a:p>
            <a:pPr algn="ctr">
              <a:lnSpc>
                <a:spcPct val="150000"/>
              </a:lnSpc>
              <a:spcAft>
                <a:spcPts val="582"/>
              </a:spcAft>
            </a:pPr>
            <a:r>
              <a:rPr lang="en-US" sz="1357" b="1">
                <a:solidFill>
                  <a:srgbClr val="001965"/>
                </a:solidFill>
                <a:ea typeface="Apis For Office" panose="020B0504010101010104" pitchFamily="34" charset="0"/>
                <a:cs typeface="Apis For Office" panose="020B0504010101010104" pitchFamily="34" charset="0"/>
              </a:rPr>
              <a:t>2</a:t>
            </a:r>
            <a:endParaRPr lang="it-IT" sz="1357">
              <a:solidFill>
                <a:srgbClr val="001965"/>
              </a:solidFill>
              <a:ea typeface="Apis For Office" panose="020B0504010101010104" pitchFamily="34" charset="0"/>
              <a:cs typeface="Apis For Office" panose="020B0504010101010104" pitchFamily="34" charset="0"/>
            </a:endParaRPr>
          </a:p>
        </p:txBody>
      </p:sp>
      <p:sp>
        <p:nvSpPr>
          <p:cNvPr id="6" name="CasellaDiTesto 5">
            <a:extLst>
              <a:ext uri="{FF2B5EF4-FFF2-40B4-BE49-F238E27FC236}">
                <a16:creationId xmlns:a16="http://schemas.microsoft.com/office/drawing/2014/main" id="{90E6C500-826B-0437-E614-13A2ACE11230}"/>
              </a:ext>
            </a:extLst>
          </p:cNvPr>
          <p:cNvSpPr txBox="1"/>
          <p:nvPr/>
        </p:nvSpPr>
        <p:spPr>
          <a:xfrm>
            <a:off x="583750" y="4121059"/>
            <a:ext cx="360000" cy="360000"/>
          </a:xfrm>
          <a:prstGeom prst="ellipse">
            <a:avLst/>
          </a:prstGeom>
          <a:solidFill>
            <a:srgbClr val="CEE5F7"/>
          </a:solidFill>
          <a:ln w="12700">
            <a:noFill/>
          </a:ln>
          <a:effectLst>
            <a:outerShdw blurRad="138295" sx="102000" sy="102000" algn="ctr" rotWithShape="0">
              <a:prstClr val="black">
                <a:alpha val="22585"/>
              </a:prstClr>
            </a:outerShdw>
          </a:effectLst>
        </p:spPr>
        <p:txBody>
          <a:bodyPr wrap="square" lIns="0" tIns="0" rIns="0" bIns="72000" anchor="ctr">
            <a:noAutofit/>
          </a:bodyPr>
          <a:lstStyle/>
          <a:p>
            <a:pPr algn="ctr">
              <a:lnSpc>
                <a:spcPct val="150000"/>
              </a:lnSpc>
              <a:spcAft>
                <a:spcPts val="582"/>
              </a:spcAft>
            </a:pPr>
            <a:r>
              <a:rPr lang="en-US" sz="1357" b="1">
                <a:solidFill>
                  <a:schemeClr val="bg2"/>
                </a:solidFill>
                <a:ea typeface="Apis For Office" panose="020B0504010101010104" pitchFamily="34" charset="0"/>
                <a:cs typeface="Apis For Office" panose="020B0504010101010104" pitchFamily="34" charset="0"/>
              </a:rPr>
              <a:t>3</a:t>
            </a:r>
          </a:p>
        </p:txBody>
      </p:sp>
      <p:sp>
        <p:nvSpPr>
          <p:cNvPr id="7" name="CasellaDiTesto 6">
            <a:extLst>
              <a:ext uri="{FF2B5EF4-FFF2-40B4-BE49-F238E27FC236}">
                <a16:creationId xmlns:a16="http://schemas.microsoft.com/office/drawing/2014/main" id="{5C43C503-6054-7F0D-036D-64A70ADC05B3}"/>
              </a:ext>
            </a:extLst>
          </p:cNvPr>
          <p:cNvSpPr txBox="1"/>
          <p:nvPr/>
        </p:nvSpPr>
        <p:spPr>
          <a:xfrm>
            <a:off x="583750" y="4573969"/>
            <a:ext cx="360000" cy="360000"/>
          </a:xfrm>
          <a:prstGeom prst="ellipse">
            <a:avLst/>
          </a:prstGeom>
          <a:solidFill>
            <a:srgbClr val="89C1EB"/>
          </a:solidFill>
          <a:ln w="12700">
            <a:noFill/>
          </a:ln>
          <a:effectLst>
            <a:outerShdw blurRad="138295" sx="102000" sy="102000" algn="ctr" rotWithShape="0">
              <a:prstClr val="black">
                <a:alpha val="22585"/>
              </a:prstClr>
            </a:outerShdw>
          </a:effectLst>
        </p:spPr>
        <p:txBody>
          <a:bodyPr wrap="square" lIns="0" tIns="0" rIns="0" bIns="72000" anchor="ctr">
            <a:noAutofit/>
          </a:bodyPr>
          <a:lstStyle/>
          <a:p>
            <a:pPr algn="ctr">
              <a:lnSpc>
                <a:spcPct val="150000"/>
              </a:lnSpc>
              <a:spcAft>
                <a:spcPts val="582"/>
              </a:spcAft>
            </a:pPr>
            <a:r>
              <a:rPr lang="en-US" sz="1357" b="1">
                <a:solidFill>
                  <a:srgbClr val="001965"/>
                </a:solidFill>
                <a:ea typeface="Apis For Office" panose="020B0504010101010104" pitchFamily="34" charset="0"/>
                <a:cs typeface="Apis For Office" panose="020B0504010101010104" pitchFamily="34" charset="0"/>
              </a:rPr>
              <a:t>4</a:t>
            </a:r>
          </a:p>
        </p:txBody>
      </p:sp>
      <p:sp>
        <p:nvSpPr>
          <p:cNvPr id="8" name="CasellaDiTesto 7">
            <a:extLst>
              <a:ext uri="{FF2B5EF4-FFF2-40B4-BE49-F238E27FC236}">
                <a16:creationId xmlns:a16="http://schemas.microsoft.com/office/drawing/2014/main" id="{7EFADADE-8D0E-EF48-0566-094DAF691491}"/>
              </a:ext>
            </a:extLst>
          </p:cNvPr>
          <p:cNvSpPr txBox="1"/>
          <p:nvPr/>
        </p:nvSpPr>
        <p:spPr>
          <a:xfrm>
            <a:off x="583750" y="5026879"/>
            <a:ext cx="360000" cy="360000"/>
          </a:xfrm>
          <a:prstGeom prst="ellipse">
            <a:avLst/>
          </a:prstGeom>
          <a:solidFill>
            <a:srgbClr val="89C1EB"/>
          </a:solidFill>
          <a:ln w="12700">
            <a:noFill/>
          </a:ln>
          <a:effectLst>
            <a:outerShdw blurRad="138295" sx="102000" sy="102000" algn="ctr" rotWithShape="0">
              <a:prstClr val="black">
                <a:alpha val="22585"/>
              </a:prstClr>
            </a:outerShdw>
          </a:effectLst>
        </p:spPr>
        <p:txBody>
          <a:bodyPr wrap="square" lIns="0" tIns="0" rIns="0" bIns="72000" anchor="ctr">
            <a:noAutofit/>
          </a:bodyPr>
          <a:lstStyle/>
          <a:p>
            <a:pPr algn="ctr">
              <a:lnSpc>
                <a:spcPct val="150000"/>
              </a:lnSpc>
              <a:spcAft>
                <a:spcPts val="582"/>
              </a:spcAft>
            </a:pPr>
            <a:r>
              <a:rPr lang="en-US" sz="1357" b="1">
                <a:solidFill>
                  <a:srgbClr val="001965"/>
                </a:solidFill>
                <a:ea typeface="Apis For Office" panose="020B0504010101010104" pitchFamily="34" charset="0"/>
                <a:cs typeface="Apis For Office" panose="020B0504010101010104" pitchFamily="34" charset="0"/>
              </a:rPr>
              <a:t>5</a:t>
            </a:r>
          </a:p>
        </p:txBody>
      </p:sp>
      <p:sp>
        <p:nvSpPr>
          <p:cNvPr id="9" name="CasellaDiTesto 8">
            <a:extLst>
              <a:ext uri="{FF2B5EF4-FFF2-40B4-BE49-F238E27FC236}">
                <a16:creationId xmlns:a16="http://schemas.microsoft.com/office/drawing/2014/main" id="{A4D1F3DD-E217-9D4F-CF97-00B40F3B1CED}"/>
              </a:ext>
            </a:extLst>
          </p:cNvPr>
          <p:cNvSpPr txBox="1"/>
          <p:nvPr/>
        </p:nvSpPr>
        <p:spPr>
          <a:xfrm>
            <a:off x="583750" y="5479788"/>
            <a:ext cx="360000" cy="360000"/>
          </a:xfrm>
          <a:prstGeom prst="ellipse">
            <a:avLst/>
          </a:prstGeom>
          <a:solidFill>
            <a:srgbClr val="CEE5F7"/>
          </a:solidFill>
          <a:ln w="12700">
            <a:noFill/>
          </a:ln>
          <a:effectLst>
            <a:outerShdw blurRad="138295" sx="102000" sy="102000" algn="ctr" rotWithShape="0">
              <a:prstClr val="black">
                <a:alpha val="22585"/>
              </a:prstClr>
            </a:outerShdw>
          </a:effectLst>
        </p:spPr>
        <p:txBody>
          <a:bodyPr wrap="square" lIns="0" tIns="0" rIns="0" bIns="72000" anchor="ctr">
            <a:noAutofit/>
          </a:bodyPr>
          <a:lstStyle/>
          <a:p>
            <a:pPr algn="ctr">
              <a:lnSpc>
                <a:spcPct val="150000"/>
              </a:lnSpc>
              <a:spcAft>
                <a:spcPts val="582"/>
              </a:spcAft>
            </a:pPr>
            <a:r>
              <a:rPr lang="en-US" sz="1357" b="1">
                <a:solidFill>
                  <a:schemeClr val="bg2"/>
                </a:solidFill>
                <a:ea typeface="Apis For Office" panose="020B0504010101010104" pitchFamily="34" charset="0"/>
                <a:cs typeface="Apis For Office" panose="020B0504010101010104" pitchFamily="34" charset="0"/>
              </a:rPr>
              <a:t>6</a:t>
            </a:r>
          </a:p>
        </p:txBody>
      </p:sp>
      <p:sp>
        <p:nvSpPr>
          <p:cNvPr id="10" name="CasellaDiTesto 9">
            <a:extLst>
              <a:ext uri="{FF2B5EF4-FFF2-40B4-BE49-F238E27FC236}">
                <a16:creationId xmlns:a16="http://schemas.microsoft.com/office/drawing/2014/main" id="{6457971E-0316-EF76-D34A-EE7C90607851}"/>
              </a:ext>
            </a:extLst>
          </p:cNvPr>
          <p:cNvSpPr txBox="1"/>
          <p:nvPr/>
        </p:nvSpPr>
        <p:spPr>
          <a:xfrm>
            <a:off x="583750" y="5932698"/>
            <a:ext cx="360000" cy="360000"/>
          </a:xfrm>
          <a:prstGeom prst="ellipse">
            <a:avLst/>
          </a:prstGeom>
          <a:solidFill>
            <a:srgbClr val="89C1EB"/>
          </a:solidFill>
          <a:ln w="12700">
            <a:noFill/>
          </a:ln>
          <a:effectLst>
            <a:outerShdw blurRad="138295" sx="102000" sy="102000" algn="ctr" rotWithShape="0">
              <a:prstClr val="black">
                <a:alpha val="22585"/>
              </a:prstClr>
            </a:outerShdw>
          </a:effectLst>
        </p:spPr>
        <p:txBody>
          <a:bodyPr wrap="square" lIns="0" tIns="0" rIns="0" bIns="72000" anchor="ctr">
            <a:noAutofit/>
          </a:bodyPr>
          <a:lstStyle/>
          <a:p>
            <a:pPr algn="ctr">
              <a:lnSpc>
                <a:spcPct val="150000"/>
              </a:lnSpc>
            </a:pPr>
            <a:r>
              <a:rPr lang="en-US" sz="1357" b="1">
                <a:solidFill>
                  <a:srgbClr val="001965"/>
                </a:solidFill>
                <a:ea typeface="Apis For Office" panose="020B0504010101010104" pitchFamily="34" charset="0"/>
                <a:cs typeface="Apis For Office" panose="020B0504010101010104" pitchFamily="34" charset="0"/>
              </a:rPr>
              <a:t>7</a:t>
            </a:r>
            <a:endParaRPr lang="it-IT" sz="1357">
              <a:solidFill>
                <a:srgbClr val="001965"/>
              </a:solidFill>
              <a:ea typeface="Apis For Office" panose="020B0504010101010104" pitchFamily="34" charset="0"/>
              <a:cs typeface="Apis For Office" panose="020B0504010101010104" pitchFamily="34" charset="0"/>
            </a:endParaRPr>
          </a:p>
        </p:txBody>
      </p:sp>
      <p:sp>
        <p:nvSpPr>
          <p:cNvPr id="21" name="CasellaDiTesto 20">
            <a:extLst>
              <a:ext uri="{FF2B5EF4-FFF2-40B4-BE49-F238E27FC236}">
                <a16:creationId xmlns:a16="http://schemas.microsoft.com/office/drawing/2014/main" id="{D5611EDF-9FC9-2436-C745-2BC1C744E71D}"/>
              </a:ext>
            </a:extLst>
          </p:cNvPr>
          <p:cNvSpPr txBox="1"/>
          <p:nvPr/>
        </p:nvSpPr>
        <p:spPr>
          <a:xfrm rot="10800000" flipV="1">
            <a:off x="8140600" y="2951428"/>
            <a:ext cx="3653644" cy="2663918"/>
          </a:xfrm>
          <a:prstGeom prst="rect">
            <a:avLst/>
          </a:prstGeom>
          <a:noFill/>
        </p:spPr>
        <p:txBody>
          <a:bodyPr wrap="square" lIns="87273" tIns="0" rIns="34909" bIns="0" rtlCol="0" anchor="ctr">
            <a:noAutofit/>
          </a:bodyPr>
          <a:lstStyle/>
          <a:p>
            <a:r>
              <a:rPr lang="en-US" b="1" dirty="0">
                <a:solidFill>
                  <a:srgbClr val="001965"/>
                </a:solidFill>
                <a:ea typeface="Apis For Office" panose="020B0504010101010104" pitchFamily="34" charset="0"/>
                <a:cs typeface="Apis For Office" panose="020B0504010101010104" pitchFamily="34" charset="0"/>
              </a:rPr>
              <a:t>La Global Call to Action </a:t>
            </a:r>
            <a:r>
              <a:rPr lang="en-US" b="1" dirty="0" err="1">
                <a:solidFill>
                  <a:srgbClr val="001965"/>
                </a:solidFill>
                <a:ea typeface="Apis For Office" panose="020B0504010101010104" pitchFamily="34" charset="0"/>
                <a:cs typeface="Apis For Office" panose="020B0504010101010104" pitchFamily="34" charset="0"/>
              </a:rPr>
              <a:t>dell’IFSO</a:t>
            </a:r>
            <a:endParaRPr lang="it-IT" dirty="0">
              <a:solidFill>
                <a:srgbClr val="001965"/>
              </a:solidFill>
              <a:ea typeface="Apis For Office" panose="020B0504010101010104" pitchFamily="34" charset="0"/>
              <a:cs typeface="Apis For Office" panose="020B0504010101010104" pitchFamily="34" charset="0"/>
            </a:endParaRPr>
          </a:p>
          <a:p>
            <a:endParaRPr lang="en-US" b="1" i="1" dirty="0">
              <a:solidFill>
                <a:srgbClr val="001965"/>
              </a:solidFill>
              <a:ea typeface="Apis For Office" panose="020B0504010101010104" pitchFamily="34" charset="0"/>
              <a:cs typeface="Apis For Office" panose="020B0504010101010104" pitchFamily="34" charset="0"/>
            </a:endParaRPr>
          </a:p>
          <a:p>
            <a:r>
              <a:rPr lang="it-IT" b="1" dirty="0">
                <a:solidFill>
                  <a:schemeClr val="bg2"/>
                </a:solidFill>
                <a:ea typeface="Apis For Office" panose="020B0504010101010104" pitchFamily="34" charset="0"/>
                <a:cs typeface="Apis For Office" panose="020B0504010101010104" pitchFamily="34" charset="0"/>
              </a:rPr>
              <a:t>L’IFSO esorta governi, sistemi sanitari e organizzazioni sanitarie internazionali a riconoscere l’obesità come priorità di salute pubblica e</a:t>
            </a:r>
            <a:br>
              <a:rPr lang="it-IT" b="1" dirty="0">
                <a:solidFill>
                  <a:schemeClr val="bg2"/>
                </a:solidFill>
                <a:ea typeface="Apis For Office" panose="020B0504010101010104" pitchFamily="34" charset="0"/>
                <a:cs typeface="Apis For Office" panose="020B0504010101010104" pitchFamily="34" charset="0"/>
              </a:rPr>
            </a:br>
            <a:r>
              <a:rPr lang="it-IT" b="1" dirty="0">
                <a:solidFill>
                  <a:schemeClr val="bg2"/>
                </a:solidFill>
                <a:ea typeface="Apis For Office" panose="020B0504010101010104" pitchFamily="34" charset="0"/>
                <a:cs typeface="Apis For Office" panose="020B0504010101010104" pitchFamily="34" charset="0"/>
              </a:rPr>
              <a:t>ad adottare strategie di cura multimodali e centrate sul paziente</a:t>
            </a:r>
            <a:r>
              <a:rPr lang="it-IT" dirty="0">
                <a:solidFill>
                  <a:schemeClr val="bg2"/>
                </a:solidFill>
                <a:ea typeface="Apis For Office" panose="020B0504010101010104" pitchFamily="34" charset="0"/>
                <a:cs typeface="Apis For Office" panose="020B0504010101010104" pitchFamily="34" charset="0"/>
              </a:rPr>
              <a:t>, che coprano l’intero </a:t>
            </a:r>
            <a:r>
              <a:rPr lang="it-IT" i="1" dirty="0">
                <a:solidFill>
                  <a:schemeClr val="bg2"/>
                </a:solidFill>
                <a:ea typeface="Apis For Office" panose="020B0504010101010104" pitchFamily="34" charset="0"/>
                <a:cs typeface="Apis For Office" panose="020B0504010101010104" pitchFamily="34" charset="0"/>
              </a:rPr>
              <a:t>continuum</a:t>
            </a:r>
            <a:r>
              <a:rPr lang="it-IT" dirty="0">
                <a:solidFill>
                  <a:schemeClr val="bg2"/>
                </a:solidFill>
                <a:ea typeface="Apis For Office" panose="020B0504010101010104" pitchFamily="34" charset="0"/>
                <a:cs typeface="Apis For Office" panose="020B0504010101010104" pitchFamily="34" charset="0"/>
              </a:rPr>
              <a:t> dell’obesità</a:t>
            </a:r>
            <a:r>
              <a:rPr lang="en-US" dirty="0">
                <a:solidFill>
                  <a:schemeClr val="bg2"/>
                </a:solidFill>
                <a:ea typeface="Apis For Office" panose="020B0504010101010104" pitchFamily="34" charset="0"/>
                <a:cs typeface="Apis For Office" panose="020B0504010101010104" pitchFamily="34" charset="0"/>
              </a:rPr>
              <a:t> </a:t>
            </a:r>
            <a:endParaRPr lang="it-IT" dirty="0">
              <a:solidFill>
                <a:schemeClr val="bg2"/>
              </a:solidFill>
              <a:ea typeface="Apis For Office" panose="020B0504010101010104" pitchFamily="34" charset="0"/>
              <a:cs typeface="Apis For Office" panose="020B0504010101010104" pitchFamily="34" charset="0"/>
            </a:endParaRPr>
          </a:p>
        </p:txBody>
      </p:sp>
      <p:cxnSp>
        <p:nvCxnSpPr>
          <p:cNvPr id="23" name="Connettore diritto a freccia 22">
            <a:extLst>
              <a:ext uri="{FF2B5EF4-FFF2-40B4-BE49-F238E27FC236}">
                <a16:creationId xmlns:a16="http://schemas.microsoft.com/office/drawing/2014/main" id="{1C32BA7B-156A-3B15-5558-D25BA78FA1F0}"/>
              </a:ext>
            </a:extLst>
          </p:cNvPr>
          <p:cNvCxnSpPr>
            <a:cxnSpLocks/>
          </p:cNvCxnSpPr>
          <p:nvPr/>
        </p:nvCxnSpPr>
        <p:spPr>
          <a:xfrm>
            <a:off x="4665750" y="6103366"/>
            <a:ext cx="3164991" cy="6159"/>
          </a:xfrm>
          <a:prstGeom prst="straightConnector1">
            <a:avLst/>
          </a:prstGeom>
          <a:ln w="63500">
            <a:gradFill flip="none" rotWithShape="1">
              <a:gsLst>
                <a:gs pos="100000">
                  <a:srgbClr val="CEE5F7">
                    <a:lumMod val="72000"/>
                    <a:lumOff val="28000"/>
                  </a:srgbClr>
                </a:gs>
                <a:gs pos="0">
                  <a:srgbClr val="B6DAF4"/>
                </a:gs>
              </a:gsLst>
              <a:lin ang="0" scaled="1"/>
              <a:tileRect/>
            </a:gradFill>
            <a:tailEnd type="arrow"/>
          </a:ln>
        </p:spPr>
        <p:style>
          <a:lnRef idx="1">
            <a:schemeClr val="accent1"/>
          </a:lnRef>
          <a:fillRef idx="0">
            <a:schemeClr val="accent1"/>
          </a:fillRef>
          <a:effectRef idx="0">
            <a:schemeClr val="accent1"/>
          </a:effectRef>
          <a:fontRef idx="minor">
            <a:schemeClr val="tx1"/>
          </a:fontRef>
        </p:style>
      </p:cxnSp>
      <p:sp>
        <p:nvSpPr>
          <p:cNvPr id="24" name="CasellaDiTesto 23">
            <a:extLst>
              <a:ext uri="{FF2B5EF4-FFF2-40B4-BE49-F238E27FC236}">
                <a16:creationId xmlns:a16="http://schemas.microsoft.com/office/drawing/2014/main" id="{019FCBAE-2138-1A92-B890-ADA29AD4DB2F}"/>
              </a:ext>
            </a:extLst>
          </p:cNvPr>
          <p:cNvSpPr txBox="1"/>
          <p:nvPr/>
        </p:nvSpPr>
        <p:spPr>
          <a:xfrm rot="5400000">
            <a:off x="2997803" y="-934224"/>
            <a:ext cx="349200" cy="6336000"/>
          </a:xfrm>
          <a:prstGeom prst="round2SameRect">
            <a:avLst>
              <a:gd name="adj1" fmla="val 50000"/>
              <a:gd name="adj2" fmla="val 0"/>
            </a:avLst>
          </a:prstGeom>
          <a:solidFill>
            <a:schemeClr val="bg1"/>
          </a:solidFill>
          <a:ln>
            <a:noFill/>
          </a:ln>
          <a:effectLst>
            <a:outerShdw blurRad="105494" dist="38100" algn="l" rotWithShape="0">
              <a:schemeClr val="tx1">
                <a:alpha val="14603"/>
              </a:schemeClr>
            </a:outerShdw>
          </a:effectLst>
        </p:spPr>
        <p:txBody>
          <a:bodyPr vert="vert270" wrap="square" lIns="0" tIns="0" rIns="0" bIns="324000" rtlCol="0" anchor="ctr">
            <a:noAutofit/>
          </a:bodyPr>
          <a:lstStyle/>
          <a:p>
            <a:pPr algn="ctr"/>
            <a:r>
              <a:rPr lang="it-IT" sz="1100" b="1">
                <a:solidFill>
                  <a:schemeClr val="bg1"/>
                </a:solidFill>
                <a:ea typeface="Apis For Office" panose="020B0504010101010104" pitchFamily="34" charset="0"/>
                <a:cs typeface="Apis For Office" panose="020B0504010101010104" pitchFamily="34" charset="0"/>
              </a:rPr>
              <a:t>2026</a:t>
            </a:r>
          </a:p>
        </p:txBody>
      </p:sp>
      <p:sp>
        <p:nvSpPr>
          <p:cNvPr id="25" name="CasellaDiTesto 24">
            <a:extLst>
              <a:ext uri="{FF2B5EF4-FFF2-40B4-BE49-F238E27FC236}">
                <a16:creationId xmlns:a16="http://schemas.microsoft.com/office/drawing/2014/main" id="{1385DB23-21CE-00CA-047F-30534A46D2C7}"/>
              </a:ext>
            </a:extLst>
          </p:cNvPr>
          <p:cNvSpPr txBox="1"/>
          <p:nvPr/>
        </p:nvSpPr>
        <p:spPr>
          <a:xfrm rot="5400000">
            <a:off x="326144" y="1735632"/>
            <a:ext cx="343998" cy="996288"/>
          </a:xfrm>
          <a:prstGeom prst="round2SameRect">
            <a:avLst>
              <a:gd name="adj1" fmla="val 50000"/>
              <a:gd name="adj2" fmla="val 0"/>
            </a:avLst>
          </a:prstGeom>
          <a:solidFill>
            <a:srgbClr val="89C1EB"/>
          </a:solidFill>
          <a:ln>
            <a:noFill/>
          </a:ln>
        </p:spPr>
        <p:txBody>
          <a:bodyPr vert="vert270" wrap="square" lIns="0" tIns="0" rIns="0" bIns="251999" rtlCol="0" anchor="ctr">
            <a:noAutofit/>
          </a:bodyPr>
          <a:lstStyle/>
          <a:p>
            <a:pPr algn="ctr"/>
            <a:r>
              <a:rPr lang="it-IT" sz="1400" b="1">
                <a:solidFill>
                  <a:srgbClr val="001965"/>
                </a:solidFill>
                <a:ea typeface="Apis For Office" panose="020B0504010101010104" pitchFamily="34" charset="0"/>
                <a:cs typeface="Apis For Office" panose="020B0504010101010104" pitchFamily="34" charset="0"/>
              </a:rPr>
              <a:t>2025</a:t>
            </a:r>
          </a:p>
        </p:txBody>
      </p:sp>
      <p:sp>
        <p:nvSpPr>
          <p:cNvPr id="26" name="CasellaDiTesto 25">
            <a:extLst>
              <a:ext uri="{FF2B5EF4-FFF2-40B4-BE49-F238E27FC236}">
                <a16:creationId xmlns:a16="http://schemas.microsoft.com/office/drawing/2014/main" id="{E4A54D78-1DCB-23A2-F1B4-605649C88544}"/>
              </a:ext>
            </a:extLst>
          </p:cNvPr>
          <p:cNvSpPr txBox="1"/>
          <p:nvPr/>
        </p:nvSpPr>
        <p:spPr>
          <a:xfrm>
            <a:off x="1244089" y="2117490"/>
            <a:ext cx="5201244" cy="232572"/>
          </a:xfrm>
          <a:prstGeom prst="rect">
            <a:avLst/>
          </a:prstGeom>
          <a:noFill/>
        </p:spPr>
        <p:txBody>
          <a:bodyPr wrap="square" lIns="0" tIns="0" rIns="0" bIns="0" rtlCol="0" anchor="ctr">
            <a:noAutofit/>
          </a:bodyPr>
          <a:lstStyle/>
          <a:p>
            <a:pPr defTabSz="443290">
              <a:buClr>
                <a:srgbClr val="038FBF"/>
              </a:buClr>
            </a:pPr>
            <a:r>
              <a:rPr lang="en-US" sz="1000" b="1">
                <a:solidFill>
                  <a:srgbClr val="001965"/>
                </a:solidFill>
                <a:latin typeface="+mj-lt"/>
                <a:ea typeface="Apis For Office" panose="020B0504010101010104" pitchFamily="34" charset="0"/>
                <a:cs typeface="Apis For Office" panose="020B0504010101010104" pitchFamily="34" charset="0"/>
              </a:rPr>
              <a:t>De Luca M, et al. </a:t>
            </a:r>
            <a:r>
              <a:rPr lang="it-IT" sz="1000">
                <a:solidFill>
                  <a:srgbClr val="001965"/>
                </a:solidFill>
                <a:latin typeface="+mj-lt"/>
                <a:ea typeface="Apis For Office" panose="020B0504010101010104" pitchFamily="34" charset="0"/>
                <a:cs typeface="Apis For Office" panose="020B0504010101010104" pitchFamily="34" charset="0"/>
              </a:rPr>
              <a:t>Obes </a:t>
            </a:r>
            <a:r>
              <a:rPr lang="it-IT" sz="1000" err="1">
                <a:solidFill>
                  <a:srgbClr val="001965"/>
                </a:solidFill>
                <a:latin typeface="+mj-lt"/>
                <a:ea typeface="Apis For Office" panose="020B0504010101010104" pitchFamily="34" charset="0"/>
                <a:cs typeface="Apis For Office" panose="020B0504010101010104" pitchFamily="34" charset="0"/>
              </a:rPr>
              <a:t>Surg</a:t>
            </a:r>
            <a:r>
              <a:rPr lang="it-IT" sz="1000">
                <a:solidFill>
                  <a:srgbClr val="001965"/>
                </a:solidFill>
                <a:latin typeface="+mj-lt"/>
                <a:ea typeface="Apis For Office" panose="020B0504010101010104" pitchFamily="34" charset="0"/>
                <a:cs typeface="Apis For Office" panose="020B0504010101010104" pitchFamily="34" charset="0"/>
              </a:rPr>
              <a:t>. 2025 Jun;35(6):1999-2003.</a:t>
            </a:r>
          </a:p>
        </p:txBody>
      </p:sp>
      <p:sp>
        <p:nvSpPr>
          <p:cNvPr id="27" name="TextBox 16">
            <a:extLst>
              <a:ext uri="{FF2B5EF4-FFF2-40B4-BE49-F238E27FC236}">
                <a16:creationId xmlns:a16="http://schemas.microsoft.com/office/drawing/2014/main" id="{0EF4EC17-2183-DFBE-F909-50F651866330}"/>
              </a:ext>
            </a:extLst>
          </p:cNvPr>
          <p:cNvSpPr txBox="1"/>
          <p:nvPr/>
        </p:nvSpPr>
        <p:spPr>
          <a:xfrm>
            <a:off x="397756" y="2523682"/>
            <a:ext cx="7383688" cy="431337"/>
          </a:xfrm>
          <a:prstGeom prst="rect">
            <a:avLst/>
          </a:prstGeom>
          <a:noFill/>
        </p:spPr>
        <p:txBody>
          <a:bodyPr wrap="square" lIns="0" tIns="0" rIns="0" bIns="0">
            <a:spAutoFit/>
          </a:bodyPr>
          <a:lstStyle/>
          <a:p>
            <a:pPr defTabSz="440894">
              <a:lnSpc>
                <a:spcPct val="107000"/>
              </a:lnSpc>
              <a:spcAft>
                <a:spcPts val="388"/>
              </a:spcAft>
              <a:buClr>
                <a:srgbClr val="038FBF"/>
              </a:buClr>
              <a:defRPr/>
            </a:pPr>
            <a:r>
              <a:rPr lang="en-US" sz="1200" dirty="0">
                <a:solidFill>
                  <a:srgbClr val="001965"/>
                </a:solidFill>
                <a:ea typeface="Apis For Office" panose="020B0504010101010104" pitchFamily="34" charset="0"/>
                <a:cs typeface="Apis For Office" panose="020B0504010101010104" pitchFamily="34" charset="0"/>
              </a:rPr>
              <a:t>The Venice Declaration:</a:t>
            </a:r>
          </a:p>
          <a:p>
            <a:pPr defTabSz="440894">
              <a:lnSpc>
                <a:spcPct val="107000"/>
              </a:lnSpc>
              <a:spcAft>
                <a:spcPts val="388"/>
              </a:spcAft>
              <a:buClr>
                <a:srgbClr val="038FBF"/>
              </a:buClr>
              <a:defRPr/>
            </a:pPr>
            <a:r>
              <a:rPr lang="en-US" sz="1200" dirty="0">
                <a:solidFill>
                  <a:srgbClr val="001965"/>
                </a:solidFill>
                <a:ea typeface="Apis For Office" panose="020B0504010101010104" pitchFamily="34" charset="0"/>
                <a:cs typeface="Apis For Office" panose="020B0504010101010104" pitchFamily="34" charset="0"/>
              </a:rPr>
              <a:t>Obesity as a Disease - A Call to Action for Diagnosis, Multimodal Treatment, and Policy Change. </a:t>
            </a:r>
          </a:p>
        </p:txBody>
      </p:sp>
    </p:spTree>
    <p:extLst>
      <p:ext uri="{BB962C8B-B14F-4D97-AF65-F5344CB8AC3E}">
        <p14:creationId xmlns:p14="http://schemas.microsoft.com/office/powerpoint/2010/main" val="106304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62898-0E66-99E7-F0F7-41398B9BBDE1}"/>
            </a:ext>
          </a:extLst>
        </p:cNvPr>
        <p:cNvGrpSpPr/>
        <p:nvPr/>
      </p:nvGrpSpPr>
      <p:grpSpPr>
        <a:xfrm>
          <a:off x="0" y="0"/>
          <a:ext cx="0" cy="0"/>
          <a:chOff x="0" y="0"/>
          <a:chExt cx="0" cy="0"/>
        </a:xfrm>
      </p:grpSpPr>
      <p:sp>
        <p:nvSpPr>
          <p:cNvPr id="4" name="TextBox 10">
            <a:extLst>
              <a:ext uri="{FF2B5EF4-FFF2-40B4-BE49-F238E27FC236}">
                <a16:creationId xmlns:a16="http://schemas.microsoft.com/office/drawing/2014/main" id="{6D21A8F5-0E94-89DC-8BBD-04DE0ACA8E6F}"/>
              </a:ext>
            </a:extLst>
          </p:cNvPr>
          <p:cNvSpPr txBox="1">
            <a:spLocks noChangeAspect="1"/>
          </p:cNvSpPr>
          <p:nvPr/>
        </p:nvSpPr>
        <p:spPr>
          <a:xfrm>
            <a:off x="5335567" y="299538"/>
            <a:ext cx="6497666" cy="6558458"/>
          </a:xfrm>
          <a:prstGeom prst="round2SameRect">
            <a:avLst>
              <a:gd name="adj1" fmla="val 4287"/>
              <a:gd name="adj2" fmla="val 0"/>
            </a:avLst>
          </a:prstGeom>
          <a:gradFill>
            <a:gsLst>
              <a:gs pos="13000">
                <a:srgbClr val="5CA0D6"/>
              </a:gs>
              <a:gs pos="15000">
                <a:srgbClr val="D8E9F8"/>
              </a:gs>
              <a:gs pos="0">
                <a:srgbClr val="226EB7"/>
              </a:gs>
            </a:gsLst>
            <a:lin ang="5400000" scaled="1"/>
          </a:gra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3" name="Rettangolo con angoli arrotondati sullo stesso lato 2">
            <a:extLst>
              <a:ext uri="{FF2B5EF4-FFF2-40B4-BE49-F238E27FC236}">
                <a16:creationId xmlns:a16="http://schemas.microsoft.com/office/drawing/2014/main" id="{CA0B90C8-EF56-F960-7D0E-54DD2B61BB37}"/>
              </a:ext>
            </a:extLst>
          </p:cNvPr>
          <p:cNvSpPr/>
          <p:nvPr/>
        </p:nvSpPr>
        <p:spPr>
          <a:xfrm rot="5400000">
            <a:off x="735878" y="-612744"/>
            <a:ext cx="1157061" cy="2628821"/>
          </a:xfrm>
          <a:prstGeom prst="round2SameRect">
            <a:avLst>
              <a:gd name="adj1" fmla="val 50000"/>
              <a:gd name="adj2" fmla="val 0"/>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pic>
        <p:nvPicPr>
          <p:cNvPr id="2" name="Immagine 1">
            <a:extLst>
              <a:ext uri="{FF2B5EF4-FFF2-40B4-BE49-F238E27FC236}">
                <a16:creationId xmlns:a16="http://schemas.microsoft.com/office/drawing/2014/main" id="{B50C8643-97D9-DBD3-67E2-7992A90D1B7F}"/>
              </a:ext>
            </a:extLst>
          </p:cNvPr>
          <p:cNvPicPr>
            <a:picLocks noChangeAspect="1"/>
          </p:cNvPicPr>
          <p:nvPr/>
        </p:nvPicPr>
        <p:blipFill rotWithShape="1">
          <a:blip r:embed="rId3"/>
          <a:srcRect l="19219" t="29583" r="74328" b="58737"/>
          <a:stretch>
            <a:fillRect/>
          </a:stretch>
        </p:blipFill>
        <p:spPr>
          <a:xfrm>
            <a:off x="2368870" y="1981836"/>
            <a:ext cx="597828" cy="608626"/>
          </a:xfrm>
          <a:prstGeom prst="rect">
            <a:avLst/>
          </a:prstGeom>
        </p:spPr>
      </p:pic>
      <p:cxnSp>
        <p:nvCxnSpPr>
          <p:cNvPr id="12" name="Straight Connector 201">
            <a:extLst>
              <a:ext uri="{FF2B5EF4-FFF2-40B4-BE49-F238E27FC236}">
                <a16:creationId xmlns:a16="http://schemas.microsoft.com/office/drawing/2014/main" id="{AA82C542-9C85-7855-7610-1F805DCACEFB}"/>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pic>
        <p:nvPicPr>
          <p:cNvPr id="13" name="Immagine 12">
            <a:extLst>
              <a:ext uri="{FF2B5EF4-FFF2-40B4-BE49-F238E27FC236}">
                <a16:creationId xmlns:a16="http://schemas.microsoft.com/office/drawing/2014/main" id="{CD6F4F78-73B2-5F30-9C63-F8FFB6F8A414}"/>
              </a:ext>
            </a:extLst>
          </p:cNvPr>
          <p:cNvPicPr>
            <a:picLocks noChangeAspect="1"/>
          </p:cNvPicPr>
          <p:nvPr/>
        </p:nvPicPr>
        <p:blipFill rotWithShape="1">
          <a:blip r:embed="rId3"/>
          <a:srcRect l="26637" t="35661" r="23515" b="58737"/>
          <a:stretch>
            <a:fillRect/>
          </a:stretch>
        </p:blipFill>
        <p:spPr>
          <a:xfrm>
            <a:off x="358767" y="2514764"/>
            <a:ext cx="4618034" cy="291916"/>
          </a:xfrm>
          <a:prstGeom prst="rect">
            <a:avLst/>
          </a:prstGeom>
        </p:spPr>
      </p:pic>
      <p:pic>
        <p:nvPicPr>
          <p:cNvPr id="14" name="Immagine 13">
            <a:extLst>
              <a:ext uri="{FF2B5EF4-FFF2-40B4-BE49-F238E27FC236}">
                <a16:creationId xmlns:a16="http://schemas.microsoft.com/office/drawing/2014/main" id="{14EAA95C-3381-5E2A-4D03-9F994D536D37}"/>
              </a:ext>
            </a:extLst>
          </p:cNvPr>
          <p:cNvPicPr>
            <a:picLocks noChangeAspect="1"/>
          </p:cNvPicPr>
          <p:nvPr/>
        </p:nvPicPr>
        <p:blipFill rotWithShape="1">
          <a:blip r:embed="rId4"/>
          <a:srcRect l="13102" t="43852" r="17319" b="21286"/>
          <a:stretch/>
        </p:blipFill>
        <p:spPr>
          <a:xfrm>
            <a:off x="416319" y="2794431"/>
            <a:ext cx="4502930" cy="1269137"/>
          </a:xfrm>
          <a:prstGeom prst="rect">
            <a:avLst/>
          </a:prstGeom>
        </p:spPr>
      </p:pic>
      <p:pic>
        <p:nvPicPr>
          <p:cNvPr id="15" name="Immagine 14">
            <a:extLst>
              <a:ext uri="{FF2B5EF4-FFF2-40B4-BE49-F238E27FC236}">
                <a16:creationId xmlns:a16="http://schemas.microsoft.com/office/drawing/2014/main" id="{6DAD763E-BD9C-3D7C-7768-6A3C504ACFB7}"/>
              </a:ext>
            </a:extLst>
          </p:cNvPr>
          <p:cNvPicPr>
            <a:picLocks noChangeAspect="1"/>
          </p:cNvPicPr>
          <p:nvPr/>
        </p:nvPicPr>
        <p:blipFill rotWithShape="1">
          <a:blip r:embed="rId5"/>
          <a:srcRect l="19067" t="39128" r="22741" b="46827"/>
          <a:stretch/>
        </p:blipFill>
        <p:spPr>
          <a:xfrm>
            <a:off x="1141603" y="4135579"/>
            <a:ext cx="3059084" cy="415312"/>
          </a:xfrm>
          <a:prstGeom prst="rect">
            <a:avLst/>
          </a:prstGeom>
        </p:spPr>
      </p:pic>
      <p:pic>
        <p:nvPicPr>
          <p:cNvPr id="16" name="Immagine 15">
            <a:extLst>
              <a:ext uri="{FF2B5EF4-FFF2-40B4-BE49-F238E27FC236}">
                <a16:creationId xmlns:a16="http://schemas.microsoft.com/office/drawing/2014/main" id="{CB7836A5-347D-5161-BE78-A2B65992561B}"/>
              </a:ext>
            </a:extLst>
          </p:cNvPr>
          <p:cNvPicPr>
            <a:picLocks noChangeAspect="1"/>
          </p:cNvPicPr>
          <p:nvPr/>
        </p:nvPicPr>
        <p:blipFill rotWithShape="1">
          <a:blip r:embed="rId6"/>
          <a:srcRect l="9578" t="21687" r="16507" b="9326"/>
          <a:stretch/>
        </p:blipFill>
        <p:spPr>
          <a:xfrm>
            <a:off x="358767" y="299539"/>
            <a:ext cx="1646565" cy="864440"/>
          </a:xfrm>
          <a:prstGeom prst="rect">
            <a:avLst/>
          </a:prstGeom>
        </p:spPr>
      </p:pic>
      <p:pic>
        <p:nvPicPr>
          <p:cNvPr id="17" name="Immagine 16">
            <a:extLst>
              <a:ext uri="{FF2B5EF4-FFF2-40B4-BE49-F238E27FC236}">
                <a16:creationId xmlns:a16="http://schemas.microsoft.com/office/drawing/2014/main" id="{87E07870-CD80-98EF-95F7-2C4C15A76DC2}"/>
              </a:ext>
            </a:extLst>
          </p:cNvPr>
          <p:cNvPicPr>
            <a:picLocks noChangeAspect="1"/>
          </p:cNvPicPr>
          <p:nvPr/>
        </p:nvPicPr>
        <p:blipFill rotWithShape="1">
          <a:blip r:embed="rId7"/>
          <a:srcRect l="8584" t="13494" r="18042" b="9453"/>
          <a:stretch/>
        </p:blipFill>
        <p:spPr>
          <a:xfrm>
            <a:off x="358767" y="5217518"/>
            <a:ext cx="2270052" cy="1340943"/>
          </a:xfrm>
          <a:prstGeom prst="rect">
            <a:avLst/>
          </a:prstGeom>
        </p:spPr>
      </p:pic>
      <p:graphicFrame>
        <p:nvGraphicFramePr>
          <p:cNvPr id="19" name="Tabella 18">
            <a:extLst>
              <a:ext uri="{FF2B5EF4-FFF2-40B4-BE49-F238E27FC236}">
                <a16:creationId xmlns:a16="http://schemas.microsoft.com/office/drawing/2014/main" id="{D7825529-46C4-5CE2-21C1-45C29DB480BD}"/>
              </a:ext>
            </a:extLst>
          </p:cNvPr>
          <p:cNvGraphicFramePr>
            <a:graphicFrameLocks noGrp="1"/>
          </p:cNvGraphicFramePr>
          <p:nvPr>
            <p:extLst>
              <p:ext uri="{D42A27DB-BD31-4B8C-83A1-F6EECF244321}">
                <p14:modId xmlns:p14="http://schemas.microsoft.com/office/powerpoint/2010/main" val="3137803192"/>
              </p:ext>
            </p:extLst>
          </p:nvPr>
        </p:nvGraphicFramePr>
        <p:xfrm>
          <a:off x="5335570" y="382301"/>
          <a:ext cx="6497662" cy="6151310"/>
        </p:xfrm>
        <a:graphic>
          <a:graphicData uri="http://schemas.openxmlformats.org/drawingml/2006/table">
            <a:tbl>
              <a:tblPr firstRow="1" firstCol="1" bandRow="1">
                <a:tableStyleId>{5C22544A-7EE6-4342-B048-85BDC9FD1C3A}</a:tableStyleId>
              </a:tblPr>
              <a:tblGrid>
                <a:gridCol w="680997">
                  <a:extLst>
                    <a:ext uri="{9D8B030D-6E8A-4147-A177-3AD203B41FA5}">
                      <a16:colId xmlns:a16="http://schemas.microsoft.com/office/drawing/2014/main" val="4053566017"/>
                    </a:ext>
                  </a:extLst>
                </a:gridCol>
                <a:gridCol w="3287837">
                  <a:extLst>
                    <a:ext uri="{9D8B030D-6E8A-4147-A177-3AD203B41FA5}">
                      <a16:colId xmlns:a16="http://schemas.microsoft.com/office/drawing/2014/main" val="169819941"/>
                    </a:ext>
                  </a:extLst>
                </a:gridCol>
                <a:gridCol w="155730">
                  <a:extLst>
                    <a:ext uri="{9D8B030D-6E8A-4147-A177-3AD203B41FA5}">
                      <a16:colId xmlns:a16="http://schemas.microsoft.com/office/drawing/2014/main" val="2494656167"/>
                    </a:ext>
                  </a:extLst>
                </a:gridCol>
                <a:gridCol w="1309481">
                  <a:extLst>
                    <a:ext uri="{9D8B030D-6E8A-4147-A177-3AD203B41FA5}">
                      <a16:colId xmlns:a16="http://schemas.microsoft.com/office/drawing/2014/main" val="2524551496"/>
                    </a:ext>
                  </a:extLst>
                </a:gridCol>
                <a:gridCol w="1063617">
                  <a:extLst>
                    <a:ext uri="{9D8B030D-6E8A-4147-A177-3AD203B41FA5}">
                      <a16:colId xmlns:a16="http://schemas.microsoft.com/office/drawing/2014/main" val="2198606085"/>
                    </a:ext>
                  </a:extLst>
                </a:gridCol>
              </a:tblGrid>
              <a:tr h="828000">
                <a:tc>
                  <a:txBody>
                    <a:bodyPr/>
                    <a:lstStyle/>
                    <a:p>
                      <a:pPr algn="ctr"/>
                      <a:r>
                        <a:rPr lang="it-IT" sz="1400" dirty="0">
                          <a:solidFill>
                            <a:schemeClr val="bg1"/>
                          </a:solidFill>
                          <a:effectLst/>
                          <a:latin typeface="+mn-lt"/>
                        </a:rPr>
                        <a:t>PICO N.</a:t>
                      </a:r>
                      <a:endParaRPr lang="it-IT" sz="1800" dirty="0">
                        <a:solidFill>
                          <a:schemeClr val="bg1"/>
                        </a:solidFill>
                        <a:effectLst/>
                        <a:latin typeface="+mn-lt"/>
                        <a:ea typeface="DengXian" panose="02010600030101010101" pitchFamily="2" charset="-122"/>
                      </a:endParaRPr>
                    </a:p>
                  </a:txBody>
                  <a:tcPr marL="66428" marR="66428" marT="0" marB="0" anchor="ctr">
                    <a:lnL w="12700" cmpd="sng">
                      <a:noFill/>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sz="1400">
                          <a:solidFill>
                            <a:schemeClr val="bg1"/>
                          </a:solidFill>
                          <a:effectLst/>
                          <a:latin typeface="+mn-lt"/>
                        </a:rPr>
                        <a:t>RACCOMANDAZIONE</a:t>
                      </a:r>
                      <a:endParaRPr lang="it-IT" sz="1800">
                        <a:solidFill>
                          <a:schemeClr val="bg1"/>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it-IT" sz="1400">
                          <a:solidFill>
                            <a:schemeClr val="bg1"/>
                          </a:solidFill>
                          <a:effectLst/>
                          <a:latin typeface="+mn-lt"/>
                        </a:rPr>
                        <a:t>FORZA </a:t>
                      </a:r>
                      <a:r>
                        <a:rPr lang="it-IT" sz="900">
                          <a:solidFill>
                            <a:schemeClr val="bg1"/>
                          </a:solidFill>
                          <a:effectLst/>
                          <a:latin typeface="+mn-lt"/>
                        </a:rPr>
                        <a:t>RACCOMANDAZIONE</a:t>
                      </a:r>
                      <a:endParaRPr lang="it-IT" sz="1800">
                        <a:solidFill>
                          <a:schemeClr val="bg1"/>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it-IT" sz="1800">
                        <a:solidFill>
                          <a:srgbClr val="001965"/>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sz="1400">
                          <a:solidFill>
                            <a:schemeClr val="bg1"/>
                          </a:solidFill>
                          <a:effectLst/>
                          <a:latin typeface="+mn-lt"/>
                        </a:rPr>
                        <a:t>QUALITÀ DELLE PROVE</a:t>
                      </a:r>
                      <a:endParaRPr lang="it-IT" sz="1800">
                        <a:solidFill>
                          <a:schemeClr val="bg1"/>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4639712"/>
                  </a:ext>
                </a:extLst>
              </a:tr>
              <a:tr h="563479">
                <a:tc gridSpan="5">
                  <a:txBody>
                    <a:bodyPr/>
                    <a:lstStyle/>
                    <a:p>
                      <a:pPr algn="ctr"/>
                      <a:r>
                        <a:rPr lang="it-IT" sz="1400" dirty="0">
                          <a:solidFill>
                            <a:schemeClr val="bg1"/>
                          </a:solidFill>
                          <a:effectLst/>
                          <a:latin typeface="+mn-lt"/>
                          <a:ea typeface="DengXian" panose="02010600030101010101" pitchFamily="2" charset="-122"/>
                        </a:rPr>
                        <a:t>CHIRURGIA REVISIONALE</a:t>
                      </a:r>
                    </a:p>
                  </a:txBody>
                  <a:tcPr marL="66428" marR="66428" marT="0" marB="0" anchor="ctr">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it-IT"/>
                    </a:p>
                  </a:txBody>
                  <a:tcPr>
                    <a:lnL w="12700" cmpd="sng">
                      <a:noFill/>
                    </a:lnL>
                    <a:lnT w="19050" cap="flat" cmpd="sng" algn="ctr">
                      <a:solidFill>
                        <a:schemeClr val="bg1"/>
                      </a:solidFill>
                      <a:prstDash val="solid"/>
                      <a:round/>
                      <a:headEnd type="none" w="med" len="med"/>
                      <a:tailEnd type="none" w="med" len="med"/>
                    </a:lnT>
                  </a:tcPr>
                </a:tc>
                <a:tc hMerge="1">
                  <a:txBody>
                    <a:bodyPr/>
                    <a:lstStyle/>
                    <a:p>
                      <a:endParaRPr lang="it-IT" sz="1800">
                        <a:effectLst/>
                        <a:latin typeface="Calibri" panose="020F0502020204030204" pitchFamily="34" charset="0"/>
                        <a:ea typeface="DengXian" panose="02010600030101010101" pitchFamily="2" charset="-122"/>
                      </a:endParaRPr>
                    </a:p>
                  </a:txBody>
                  <a:tcPr marL="66428" marR="66428" marT="0" marB="0">
                    <a:lnL w="12700" cmpd="sng">
                      <a:noFill/>
                    </a:lnL>
                    <a:lnT w="19050" cap="flat" cmpd="sng" algn="ctr">
                      <a:solidFill>
                        <a:schemeClr val="bg1"/>
                      </a:solidFill>
                      <a:prstDash val="solid"/>
                      <a:round/>
                      <a:headEnd type="none" w="med" len="med"/>
                      <a:tailEnd type="none" w="med" len="med"/>
                    </a:lnT>
                  </a:tcPr>
                </a:tc>
                <a:tc hMerge="1">
                  <a:txBody>
                    <a:bodyPr/>
                    <a:lstStyle/>
                    <a:p>
                      <a:endParaRPr lang="it-IT"/>
                    </a:p>
                  </a:txBody>
                  <a:tcPr>
                    <a:lnL w="12700" cmpd="sng">
                      <a:noFill/>
                    </a:lnL>
                    <a:lnT w="38100" cmpd="sng">
                      <a:noFill/>
                    </a:lnT>
                  </a:tcPr>
                </a:tc>
                <a:tc hMerge="1">
                  <a:txBody>
                    <a:bodyPr/>
                    <a:lstStyle/>
                    <a:p>
                      <a:endParaRPr lang="it-IT" sz="1400">
                        <a:effectLst/>
                        <a:latin typeface="+mj-lt"/>
                        <a:ea typeface="DengXian" panose="02010600030101010101" pitchFamily="2" charset="-122"/>
                      </a:endParaRPr>
                    </a:p>
                  </a:txBody>
                  <a:tcPr marL="66428" marR="66428" marT="0" marB="0"/>
                </a:tc>
                <a:extLst>
                  <a:ext uri="{0D108BD9-81ED-4DB2-BD59-A6C34878D82A}">
                    <a16:rowId xmlns:a16="http://schemas.microsoft.com/office/drawing/2014/main" val="622700135"/>
                  </a:ext>
                </a:extLst>
              </a:tr>
              <a:tr h="2324352">
                <a:tc>
                  <a:txBody>
                    <a:bodyPr/>
                    <a:lstStyle/>
                    <a:p>
                      <a:pPr algn="ctr"/>
                      <a:r>
                        <a:rPr lang="it-IT" sz="1800" dirty="0">
                          <a:solidFill>
                            <a:srgbClr val="001965"/>
                          </a:solidFill>
                          <a:effectLst/>
                          <a:latin typeface="+mn-lt"/>
                        </a:rPr>
                        <a:t>28</a:t>
                      </a:r>
                      <a:endParaRPr lang="it-IT" sz="2400" dirty="0">
                        <a:solidFill>
                          <a:srgbClr val="001965"/>
                        </a:solidFill>
                        <a:effectLst/>
                        <a:latin typeface="+mn-lt"/>
                        <a:ea typeface="DengXian" panose="02010600030101010101" pitchFamily="2" charset="-122"/>
                      </a:endParaRPr>
                    </a:p>
                  </a:txBody>
                  <a:tcPr marL="66428" marR="66428" marT="0" marB="0" anchor="ctr">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8E9F8"/>
                    </a:solidFill>
                  </a:tcPr>
                </a:tc>
                <a:tc gridSpan="2">
                  <a:txBody>
                    <a:bodyPr/>
                    <a:lstStyle/>
                    <a:p>
                      <a:r>
                        <a:rPr lang="it-IT" sz="1400" b="1" dirty="0">
                          <a:solidFill>
                            <a:srgbClr val="001965"/>
                          </a:solidFill>
                          <a:effectLst/>
                          <a:latin typeface="+mn-lt"/>
                        </a:rPr>
                        <a:t>Non si esprime alcuna preferenza</a:t>
                      </a:r>
                    </a:p>
                    <a:p>
                      <a:r>
                        <a:rPr lang="it-IT" sz="1400" dirty="0">
                          <a:solidFill>
                            <a:srgbClr val="001965"/>
                          </a:solidFill>
                          <a:effectLst/>
                          <a:latin typeface="+mn-lt"/>
                        </a:rPr>
                        <a:t>tra la </a:t>
                      </a:r>
                      <a:r>
                        <a:rPr lang="it-IT" sz="1400" b="1" dirty="0">
                          <a:solidFill>
                            <a:srgbClr val="001965"/>
                          </a:solidFill>
                          <a:effectLst/>
                          <a:latin typeface="+mn-lt"/>
                        </a:rPr>
                        <a:t>chirurgia revisionale </a:t>
                      </a:r>
                      <a:r>
                        <a:rPr lang="it-IT" sz="1400" dirty="0">
                          <a:solidFill>
                            <a:srgbClr val="001965"/>
                          </a:solidFill>
                          <a:effectLst/>
                          <a:latin typeface="+mn-lt"/>
                        </a:rPr>
                        <a:t>e la </a:t>
                      </a:r>
                      <a:r>
                        <a:rPr lang="it-IT" sz="1400" b="1" dirty="0">
                          <a:solidFill>
                            <a:srgbClr val="001965"/>
                          </a:solidFill>
                          <a:effectLst/>
                          <a:latin typeface="+mn-lt"/>
                        </a:rPr>
                        <a:t>terapia</a:t>
                      </a:r>
                      <a:r>
                        <a:rPr lang="it-IT" sz="1400" dirty="0">
                          <a:solidFill>
                            <a:srgbClr val="001965"/>
                          </a:solidFill>
                          <a:effectLst/>
                          <a:latin typeface="+mn-lt"/>
                        </a:rPr>
                        <a:t> </a:t>
                      </a:r>
                      <a:r>
                        <a:rPr lang="it-IT" sz="1400" b="1" dirty="0">
                          <a:solidFill>
                            <a:srgbClr val="001965"/>
                          </a:solidFill>
                          <a:effectLst/>
                          <a:latin typeface="+mn-lt"/>
                        </a:rPr>
                        <a:t>con farmaci approvati per</a:t>
                      </a:r>
                    </a:p>
                    <a:p>
                      <a:r>
                        <a:rPr lang="it-IT" sz="1400" b="1" dirty="0">
                          <a:solidFill>
                            <a:srgbClr val="001965"/>
                          </a:solidFill>
                          <a:effectLst/>
                          <a:latin typeface="+mn-lt"/>
                        </a:rPr>
                        <a:t>il </a:t>
                      </a:r>
                      <a:r>
                        <a:rPr lang="it-IT" sz="1400" b="1">
                          <a:solidFill>
                            <a:srgbClr val="001965"/>
                          </a:solidFill>
                          <a:effectLst/>
                          <a:latin typeface="+mn-lt"/>
                        </a:rPr>
                        <a:t>trattamento dell’obesità </a:t>
                      </a:r>
                      <a:r>
                        <a:rPr lang="it-IT" sz="1400" dirty="0">
                          <a:solidFill>
                            <a:srgbClr val="001965"/>
                          </a:solidFill>
                          <a:effectLst/>
                          <a:latin typeface="+mn-lt"/>
                        </a:rPr>
                        <a:t>in caso</a:t>
                      </a:r>
                    </a:p>
                    <a:p>
                      <a:r>
                        <a:rPr lang="it-IT" sz="1400" dirty="0">
                          <a:solidFill>
                            <a:srgbClr val="001965"/>
                          </a:solidFill>
                          <a:effectLst/>
                          <a:latin typeface="+mn-lt"/>
                        </a:rPr>
                        <a:t>di </a:t>
                      </a:r>
                      <a:r>
                        <a:rPr lang="it-IT" sz="1400" b="1" dirty="0">
                          <a:solidFill>
                            <a:srgbClr val="001965"/>
                          </a:solidFill>
                          <a:effectLst/>
                          <a:latin typeface="+mn-lt"/>
                        </a:rPr>
                        <a:t>recupero ponderale dopo chirurgia metabolico-bariatrica</a:t>
                      </a:r>
                      <a:r>
                        <a:rPr lang="it-IT" sz="1400" dirty="0">
                          <a:solidFill>
                            <a:srgbClr val="001965"/>
                          </a:solidFill>
                          <a:effectLst/>
                          <a:latin typeface="+mn-lt"/>
                        </a:rPr>
                        <a:t>,</a:t>
                      </a:r>
                    </a:p>
                    <a:p>
                      <a:r>
                        <a:rPr lang="it-IT" sz="1400" dirty="0">
                          <a:solidFill>
                            <a:srgbClr val="001965"/>
                          </a:solidFill>
                          <a:effectLst/>
                          <a:latin typeface="+mn-lt"/>
                        </a:rPr>
                        <a:t>per il trattamento del recupero ponderale post-chirurgia</a:t>
                      </a:r>
                    </a:p>
                    <a:p>
                      <a:r>
                        <a:rPr lang="it-IT" sz="1400" dirty="0">
                          <a:solidFill>
                            <a:srgbClr val="001965"/>
                          </a:solidFill>
                          <a:effectLst/>
                          <a:latin typeface="+mn-lt"/>
                        </a:rPr>
                        <a:t>metabolico-bariatrica.</a:t>
                      </a:r>
                      <a:endParaRPr lang="it-IT" sz="1800" dirty="0">
                        <a:solidFill>
                          <a:srgbClr val="001965"/>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8E9F8"/>
                    </a:solidFill>
                  </a:tcPr>
                </a:tc>
                <a:tc hMerge="1">
                  <a:txBody>
                    <a:bodyPr/>
                    <a:lstStyle/>
                    <a:p>
                      <a:pPr algn="ctr"/>
                      <a:r>
                        <a:rPr lang="it-IT" sz="1400">
                          <a:solidFill>
                            <a:srgbClr val="001965"/>
                          </a:solidFill>
                          <a:effectLst/>
                          <a:latin typeface="+mn-lt"/>
                        </a:rPr>
                        <a:t>Debole</a:t>
                      </a:r>
                    </a:p>
                    <a:p>
                      <a:pPr algn="ctr"/>
                      <a:r>
                        <a:rPr lang="it-IT" sz="1400">
                          <a:solidFill>
                            <a:srgbClr val="001965"/>
                          </a:solidFill>
                          <a:effectLst/>
                          <a:latin typeface="+mn-lt"/>
                        </a:rPr>
                        <a:t>né a favore</a:t>
                      </a:r>
                    </a:p>
                    <a:p>
                      <a:pPr algn="ctr"/>
                      <a:r>
                        <a:rPr lang="it-IT" sz="1400">
                          <a:solidFill>
                            <a:srgbClr val="001965"/>
                          </a:solidFill>
                          <a:effectLst/>
                          <a:latin typeface="+mn-lt"/>
                        </a:rPr>
                        <a:t>né contro</a:t>
                      </a:r>
                      <a:endParaRPr lang="it-IT" sz="1800">
                        <a:solidFill>
                          <a:srgbClr val="001965"/>
                        </a:solidFill>
                        <a:effectLst/>
                        <a:latin typeface="+mn-lt"/>
                        <a:ea typeface="DengXian" panose="02010600030101010101" pitchFamily="2" charset="-122"/>
                      </a:endParaRPr>
                    </a:p>
                  </a:txBody>
                  <a:tcPr marL="66428" marR="66428"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EE5F7"/>
                    </a:solidFill>
                  </a:tcPr>
                </a:tc>
                <a:tc>
                  <a:txBody>
                    <a:bodyPr/>
                    <a:lstStyle/>
                    <a:p>
                      <a:pPr algn="ctr"/>
                      <a:r>
                        <a:rPr lang="it-IT" sz="1400">
                          <a:solidFill>
                            <a:srgbClr val="001965"/>
                          </a:solidFill>
                          <a:effectLst/>
                          <a:latin typeface="+mn-lt"/>
                        </a:rPr>
                        <a:t>Debole</a:t>
                      </a:r>
                    </a:p>
                    <a:p>
                      <a:pPr algn="ctr"/>
                      <a:r>
                        <a:rPr lang="it-IT" sz="1400">
                          <a:solidFill>
                            <a:srgbClr val="001965"/>
                          </a:solidFill>
                          <a:effectLst/>
                          <a:latin typeface="+mn-lt"/>
                        </a:rPr>
                        <a:t>né a favore</a:t>
                      </a:r>
                    </a:p>
                    <a:p>
                      <a:pPr algn="ctr"/>
                      <a:r>
                        <a:rPr lang="it-IT" sz="1400">
                          <a:solidFill>
                            <a:srgbClr val="001965"/>
                          </a:solidFill>
                          <a:effectLst/>
                          <a:latin typeface="+mn-lt"/>
                        </a:rPr>
                        <a:t>né contro</a:t>
                      </a:r>
                      <a:endParaRPr lang="it-IT" sz="1800">
                        <a:solidFill>
                          <a:srgbClr val="001965"/>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8E9F8"/>
                    </a:solidFill>
                  </a:tcPr>
                </a:tc>
                <a:tc>
                  <a:txBody>
                    <a:bodyPr/>
                    <a:lstStyle/>
                    <a:p>
                      <a:pPr algn="ctr"/>
                      <a:r>
                        <a:rPr lang="it-IT" sz="1400">
                          <a:solidFill>
                            <a:srgbClr val="001965"/>
                          </a:solidFill>
                          <a:effectLst/>
                          <a:latin typeface="+mn-lt"/>
                        </a:rPr>
                        <a:t>Molto bassa</a:t>
                      </a:r>
                      <a:endParaRPr lang="it-IT" sz="1800">
                        <a:solidFill>
                          <a:srgbClr val="001965"/>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8E9F8"/>
                    </a:solidFill>
                  </a:tcPr>
                </a:tc>
                <a:extLst>
                  <a:ext uri="{0D108BD9-81ED-4DB2-BD59-A6C34878D82A}">
                    <a16:rowId xmlns:a16="http://schemas.microsoft.com/office/drawing/2014/main" val="4208540784"/>
                  </a:ext>
                </a:extLst>
              </a:tr>
              <a:tr h="563479">
                <a:tc gridSpan="5">
                  <a:txBody>
                    <a:bodyPr/>
                    <a:lstStyle/>
                    <a:p>
                      <a:pPr algn="ctr"/>
                      <a:r>
                        <a:rPr lang="it-IT" sz="1400" dirty="0">
                          <a:solidFill>
                            <a:schemeClr val="bg1"/>
                          </a:solidFill>
                          <a:effectLst/>
                          <a:latin typeface="+mn-lt"/>
                          <a:ea typeface="DengXian" panose="02010600030101010101" pitchFamily="2" charset="-122"/>
                        </a:rPr>
                        <a:t>GESTIONE POST-OPERATORIA</a:t>
                      </a:r>
                    </a:p>
                  </a:txBody>
                  <a:tcPr marL="66428" marR="66428" marT="0" marB="0" anchor="ctr">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it-IT"/>
                    </a:p>
                  </a:txBody>
                  <a:tcPr>
                    <a:lnL w="12700" cmpd="sng">
                      <a:noFill/>
                    </a:lnL>
                    <a:lnT w="19050" cap="flat" cmpd="sng" algn="ctr">
                      <a:solidFill>
                        <a:schemeClr val="bg1"/>
                      </a:solidFill>
                      <a:prstDash val="solid"/>
                      <a:round/>
                      <a:headEnd type="none" w="med" len="med"/>
                      <a:tailEnd type="none" w="med" len="med"/>
                    </a:lnT>
                  </a:tcPr>
                </a:tc>
                <a:tc hMerge="1">
                  <a:txBody>
                    <a:bodyPr/>
                    <a:lstStyle/>
                    <a:p>
                      <a:endParaRPr lang="it-IT" sz="1800">
                        <a:effectLst/>
                        <a:latin typeface="Calibri" panose="020F0502020204030204" pitchFamily="34" charset="0"/>
                        <a:ea typeface="DengXian" panose="02010600030101010101" pitchFamily="2" charset="-122"/>
                      </a:endParaRPr>
                    </a:p>
                  </a:txBody>
                  <a:tcPr marL="66428" marR="66428" marT="0" marB="0">
                    <a:lnL w="12700" cmpd="sng">
                      <a:noFill/>
                    </a:lnL>
                    <a:lnT w="19050" cap="flat" cmpd="sng" algn="ctr">
                      <a:solidFill>
                        <a:schemeClr val="bg1"/>
                      </a:solidFill>
                      <a:prstDash val="solid"/>
                      <a:round/>
                      <a:headEnd type="none" w="med" len="med"/>
                      <a:tailEnd type="none" w="med" len="med"/>
                    </a:lnT>
                  </a:tcPr>
                </a:tc>
                <a:tc hMerge="1">
                  <a:txBody>
                    <a:bodyPr/>
                    <a:lstStyle/>
                    <a:p>
                      <a:endParaRPr lang="it-IT"/>
                    </a:p>
                  </a:txBody>
                  <a:tcPr>
                    <a:lnL w="12700" cmpd="sng">
                      <a:noFill/>
                    </a:lnL>
                    <a:lnT w="19050" cap="flat" cmpd="sng" algn="ctr">
                      <a:solidFill>
                        <a:schemeClr val="bg1"/>
                      </a:solidFill>
                      <a:prstDash val="solid"/>
                      <a:round/>
                      <a:headEnd type="none" w="med" len="med"/>
                      <a:tailEnd type="none" w="med" len="med"/>
                    </a:lnT>
                  </a:tcPr>
                </a:tc>
                <a:tc hMerge="1">
                  <a:txBody>
                    <a:bodyPr/>
                    <a:lstStyle/>
                    <a:p>
                      <a:endParaRPr lang="it-IT" sz="1400">
                        <a:effectLst/>
                        <a:latin typeface="+mj-lt"/>
                        <a:ea typeface="DengXian" panose="02010600030101010101" pitchFamily="2" charset="-122"/>
                      </a:endParaRPr>
                    </a:p>
                  </a:txBody>
                  <a:tcPr marL="66428" marR="66428" marT="0" marB="0"/>
                </a:tc>
                <a:extLst>
                  <a:ext uri="{0D108BD9-81ED-4DB2-BD59-A6C34878D82A}">
                    <a16:rowId xmlns:a16="http://schemas.microsoft.com/office/drawing/2014/main" val="1534962962"/>
                  </a:ext>
                </a:extLst>
              </a:tr>
              <a:tr h="1872000">
                <a:tc>
                  <a:txBody>
                    <a:bodyPr/>
                    <a:lstStyle/>
                    <a:p>
                      <a:pPr marL="0" algn="ctr" defTabSz="914400" rtl="0" eaLnBrk="1" latinLnBrk="0" hangingPunct="1"/>
                      <a:r>
                        <a:rPr lang="it-IT" sz="1800" b="1" kern="1200">
                          <a:solidFill>
                            <a:srgbClr val="001965"/>
                          </a:solidFill>
                          <a:effectLst/>
                          <a:latin typeface="+mn-lt"/>
                          <a:ea typeface="+mn-ea"/>
                          <a:cs typeface="+mn-cs"/>
                        </a:rPr>
                        <a:t>29</a:t>
                      </a:r>
                    </a:p>
                  </a:txBody>
                  <a:tcPr marL="66428" marR="66428" marT="0" marB="0" anchor="ctr">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lang="it-IT" sz="1400" dirty="0">
                          <a:solidFill>
                            <a:srgbClr val="001965"/>
                          </a:solidFill>
                          <a:effectLst/>
                          <a:latin typeface="+mn-lt"/>
                        </a:rPr>
                        <a:t>Non si esprime una preferenza tra utilizzare </a:t>
                      </a:r>
                      <a:r>
                        <a:rPr lang="it-IT" sz="1400" b="1" dirty="0">
                          <a:solidFill>
                            <a:srgbClr val="001965"/>
                          </a:solidFill>
                          <a:effectLst/>
                          <a:latin typeface="+mn-lt"/>
                        </a:rPr>
                        <a:t>farmaci approvati </a:t>
                      </a:r>
                      <a:r>
                        <a:rPr lang="it-IT" sz="1400" b="1">
                          <a:solidFill>
                            <a:srgbClr val="001965"/>
                          </a:solidFill>
                          <a:effectLst/>
                          <a:latin typeface="+mn-lt"/>
                        </a:rPr>
                        <a:t>per l’obesità</a:t>
                      </a:r>
                      <a:r>
                        <a:rPr lang="it-IT" sz="1400">
                          <a:solidFill>
                            <a:srgbClr val="001965"/>
                          </a:solidFill>
                          <a:effectLst/>
                          <a:latin typeface="+mn-lt"/>
                        </a:rPr>
                        <a:t> </a:t>
                      </a:r>
                      <a:r>
                        <a:rPr lang="it-IT" sz="1400" dirty="0">
                          <a:solidFill>
                            <a:srgbClr val="001965"/>
                          </a:solidFill>
                          <a:effectLst/>
                          <a:latin typeface="+mn-lt"/>
                        </a:rPr>
                        <a:t>e non utilizzarli nei pazienti sottoposti ad un intervento di chirurgia metabolico-bariatrica, per</a:t>
                      </a:r>
                    </a:p>
                    <a:p>
                      <a:r>
                        <a:rPr lang="it-IT" sz="1400" dirty="0">
                          <a:solidFill>
                            <a:srgbClr val="001965"/>
                          </a:solidFill>
                          <a:effectLst/>
                          <a:latin typeface="+mn-lt"/>
                        </a:rPr>
                        <a:t>il </a:t>
                      </a:r>
                      <a:r>
                        <a:rPr lang="it-IT" sz="1400" b="1" dirty="0">
                          <a:solidFill>
                            <a:srgbClr val="001965"/>
                          </a:solidFill>
                          <a:effectLst/>
                          <a:latin typeface="+mn-lt"/>
                        </a:rPr>
                        <a:t>mantenimento del peso perso</a:t>
                      </a:r>
                      <a:r>
                        <a:rPr lang="it-IT" sz="1400" dirty="0">
                          <a:solidFill>
                            <a:srgbClr val="001965"/>
                          </a:solidFill>
                          <a:effectLst/>
                          <a:latin typeface="+mn-lt"/>
                        </a:rPr>
                        <a:t>.</a:t>
                      </a:r>
                      <a:endParaRPr lang="it-IT" sz="1800" dirty="0">
                        <a:solidFill>
                          <a:srgbClr val="001965"/>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r>
                        <a:rPr lang="it-IT" sz="1400">
                          <a:solidFill>
                            <a:srgbClr val="001965"/>
                          </a:solidFill>
                          <a:effectLst/>
                          <a:latin typeface="+mn-lt"/>
                        </a:rPr>
                        <a:t>Debole</a:t>
                      </a:r>
                    </a:p>
                    <a:p>
                      <a:pPr algn="ctr"/>
                      <a:r>
                        <a:rPr lang="it-IT" sz="1400">
                          <a:solidFill>
                            <a:srgbClr val="001965"/>
                          </a:solidFill>
                          <a:effectLst/>
                          <a:latin typeface="+mn-lt"/>
                        </a:rPr>
                        <a:t>né a favore</a:t>
                      </a:r>
                    </a:p>
                    <a:p>
                      <a:pPr algn="ctr"/>
                      <a:r>
                        <a:rPr lang="it-IT" sz="1400">
                          <a:solidFill>
                            <a:srgbClr val="001965"/>
                          </a:solidFill>
                          <a:effectLst/>
                          <a:latin typeface="+mn-lt"/>
                        </a:rPr>
                        <a:t>né contro</a:t>
                      </a:r>
                      <a:endParaRPr lang="it-IT" sz="1800">
                        <a:solidFill>
                          <a:srgbClr val="001965"/>
                        </a:solidFill>
                        <a:effectLst/>
                        <a:latin typeface="+mn-lt"/>
                        <a:ea typeface="DengXian" panose="02010600030101010101" pitchFamily="2" charset="-122"/>
                      </a:endParaRPr>
                    </a:p>
                  </a:txBody>
                  <a:tcPr marL="66428" marR="66428"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EE5F7"/>
                    </a:solidFill>
                  </a:tcPr>
                </a:tc>
                <a:tc>
                  <a:txBody>
                    <a:bodyPr/>
                    <a:lstStyle/>
                    <a:p>
                      <a:pPr algn="ctr"/>
                      <a:r>
                        <a:rPr lang="it-IT" sz="1400">
                          <a:solidFill>
                            <a:srgbClr val="001965"/>
                          </a:solidFill>
                          <a:effectLst/>
                          <a:latin typeface="+mn-lt"/>
                        </a:rPr>
                        <a:t>Debole</a:t>
                      </a:r>
                    </a:p>
                    <a:p>
                      <a:pPr algn="ctr"/>
                      <a:r>
                        <a:rPr lang="it-IT" sz="1400">
                          <a:solidFill>
                            <a:srgbClr val="001965"/>
                          </a:solidFill>
                          <a:effectLst/>
                          <a:latin typeface="+mn-lt"/>
                        </a:rPr>
                        <a:t>né a favore</a:t>
                      </a:r>
                    </a:p>
                    <a:p>
                      <a:pPr algn="ctr"/>
                      <a:r>
                        <a:rPr lang="it-IT" sz="1400">
                          <a:solidFill>
                            <a:srgbClr val="001965"/>
                          </a:solidFill>
                          <a:effectLst/>
                          <a:latin typeface="+mn-lt"/>
                        </a:rPr>
                        <a:t>né contro</a:t>
                      </a:r>
                      <a:endParaRPr lang="it-IT" sz="1800">
                        <a:solidFill>
                          <a:srgbClr val="001965"/>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it-IT" sz="1400" dirty="0">
                          <a:solidFill>
                            <a:srgbClr val="001965"/>
                          </a:solidFill>
                          <a:effectLst/>
                          <a:latin typeface="+mn-lt"/>
                        </a:rPr>
                        <a:t>Molto bassa</a:t>
                      </a:r>
                      <a:endParaRPr lang="it-IT" sz="1800" dirty="0">
                        <a:solidFill>
                          <a:srgbClr val="001965"/>
                        </a:solidFill>
                        <a:effectLst/>
                        <a:latin typeface="+mn-lt"/>
                        <a:ea typeface="DengXian" panose="02010600030101010101" pitchFamily="2" charset="-122"/>
                      </a:endParaRPr>
                    </a:p>
                  </a:txBody>
                  <a:tcPr marL="66428" marR="66428" marT="0" marB="0" anchor="ctr">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7308498"/>
                  </a:ext>
                </a:extLst>
              </a:tr>
            </a:tbl>
          </a:graphicData>
        </a:graphic>
      </p:graphicFrame>
    </p:spTree>
    <p:extLst>
      <p:ext uri="{BB962C8B-B14F-4D97-AF65-F5344CB8AC3E}">
        <p14:creationId xmlns:p14="http://schemas.microsoft.com/office/powerpoint/2010/main" val="2450764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93022-A242-A5FA-8A89-E28BE72D6411}"/>
            </a:ext>
          </a:extLst>
        </p:cNvPr>
        <p:cNvGrpSpPr/>
        <p:nvPr/>
      </p:nvGrpSpPr>
      <p:grpSpPr>
        <a:xfrm>
          <a:off x="0" y="0"/>
          <a:ext cx="0" cy="0"/>
          <a:chOff x="0" y="0"/>
          <a:chExt cx="0" cy="0"/>
        </a:xfrm>
      </p:grpSpPr>
      <p:sp>
        <p:nvSpPr>
          <p:cNvPr id="14" name="Rectangle 107">
            <a:extLst>
              <a:ext uri="{FF2B5EF4-FFF2-40B4-BE49-F238E27FC236}">
                <a16:creationId xmlns:a16="http://schemas.microsoft.com/office/drawing/2014/main" id="{D6AA2EC5-05C6-275B-3AC5-17E00AA3D352}"/>
              </a:ext>
            </a:extLst>
          </p:cNvPr>
          <p:cNvSpPr/>
          <p:nvPr/>
        </p:nvSpPr>
        <p:spPr>
          <a:xfrm>
            <a:off x="2537624" y="3558946"/>
            <a:ext cx="9270748" cy="993897"/>
          </a:xfrm>
          <a:prstGeom prst="roundRect">
            <a:avLst>
              <a:gd name="adj" fmla="val 23034"/>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36000" rIns="72000" bIns="36000" rtlCol="0" anchor="ctr">
            <a:noAutofit/>
          </a:bodyPr>
          <a:lstStyle/>
          <a:p>
            <a:pPr marL="234950" lvl="0" indent="-234950">
              <a:defRPr/>
            </a:pPr>
            <a:r>
              <a:rPr lang="en-US" sz="1600" dirty="0">
                <a:solidFill>
                  <a:schemeClr val="bg1"/>
                </a:solidFill>
                <a:ea typeface="Apis Light" panose="020B0404010101010104" pitchFamily="34" charset="0"/>
                <a:cs typeface="Apis Light" panose="020B0404010101010104" pitchFamily="34" charset="0"/>
                <a:sym typeface="Montserrat Bold"/>
              </a:rPr>
              <a:t>1. </a:t>
            </a:r>
            <a:r>
              <a:rPr lang="it-IT" sz="1600" dirty="0">
                <a:solidFill>
                  <a:schemeClr val="bg1"/>
                </a:solidFill>
                <a:ea typeface="Apis Light" panose="020B0404010101010104" pitchFamily="34" charset="0"/>
                <a:cs typeface="Apis Light" panose="020B0404010101010104" pitchFamily="34" charset="0"/>
                <a:sym typeface="Montserrat Bold"/>
              </a:rPr>
              <a:t>Comprensione </a:t>
            </a:r>
            <a:r>
              <a:rPr lang="it-IT" sz="1600">
                <a:solidFill>
                  <a:schemeClr val="bg1"/>
                </a:solidFill>
                <a:ea typeface="Apis Light" panose="020B0404010101010104" pitchFamily="34" charset="0"/>
                <a:cs typeface="Apis Light" panose="020B0404010101010104" pitchFamily="34" charset="0"/>
                <a:sym typeface="Montserrat Bold"/>
              </a:rPr>
              <a:t>condivisa dell’obesità </a:t>
            </a:r>
            <a:r>
              <a:rPr lang="it-IT" sz="1600" dirty="0">
                <a:solidFill>
                  <a:schemeClr val="bg1"/>
                </a:solidFill>
                <a:ea typeface="Apis Light" panose="020B0404010101010104" pitchFamily="34" charset="0"/>
                <a:cs typeface="Apis Light" panose="020B0404010101010104" pitchFamily="34" charset="0"/>
                <a:sym typeface="Montserrat Bold"/>
              </a:rPr>
              <a:t>come malattia, benefici dei diversi gradi di calo ponderale sulle complicanze </a:t>
            </a:r>
            <a:r>
              <a:rPr lang="it-IT" sz="1600">
                <a:solidFill>
                  <a:schemeClr val="bg1"/>
                </a:solidFill>
                <a:ea typeface="Apis Light" panose="020B0404010101010104" pitchFamily="34" charset="0"/>
                <a:cs typeface="Apis Light" panose="020B0404010101010104" pitchFamily="34" charset="0"/>
                <a:sym typeface="Montserrat Bold"/>
              </a:rPr>
              <a:t>correlate all’obesità </a:t>
            </a:r>
            <a:r>
              <a:rPr lang="it-IT" sz="1600" dirty="0">
                <a:solidFill>
                  <a:schemeClr val="bg1"/>
                </a:solidFill>
                <a:ea typeface="Apis Light" panose="020B0404010101010104" pitchFamily="34" charset="0"/>
                <a:cs typeface="Apis Light" panose="020B0404010101010104" pitchFamily="34" charset="0"/>
                <a:sym typeface="Montserrat Bold"/>
              </a:rPr>
              <a:t>e uso delle OMM prima della chirurgia metabolico-bariatrica</a:t>
            </a:r>
            <a:endParaRPr lang="en-US" sz="1600" dirty="0">
              <a:solidFill>
                <a:schemeClr val="bg1"/>
              </a:solidFill>
              <a:ea typeface="Apis Light" panose="020B0404010101010104" pitchFamily="34" charset="0"/>
              <a:cs typeface="Apis Light" panose="020B0404010101010104" pitchFamily="34" charset="0"/>
              <a:sym typeface="Montserrat Bold"/>
            </a:endParaRPr>
          </a:p>
        </p:txBody>
      </p:sp>
      <p:sp>
        <p:nvSpPr>
          <p:cNvPr id="15" name="Rectangle 103">
            <a:extLst>
              <a:ext uri="{FF2B5EF4-FFF2-40B4-BE49-F238E27FC236}">
                <a16:creationId xmlns:a16="http://schemas.microsoft.com/office/drawing/2014/main" id="{CAEE46EA-E18D-306D-5385-6B28C0705583}"/>
              </a:ext>
            </a:extLst>
          </p:cNvPr>
          <p:cNvSpPr/>
          <p:nvPr/>
        </p:nvSpPr>
        <p:spPr>
          <a:xfrm>
            <a:off x="2537624" y="4638197"/>
            <a:ext cx="9270748" cy="549206"/>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144000" bIns="36000" rtlCol="0" anchor="ctr">
            <a:noAutofit/>
          </a:bodyPr>
          <a:lstStyle/>
          <a:p>
            <a:pPr lvl="0">
              <a:defRPr/>
            </a:pPr>
            <a:r>
              <a:rPr lang="en-US" sz="1600" b="1" dirty="0">
                <a:solidFill>
                  <a:schemeClr val="bg1"/>
                </a:solidFill>
                <a:ea typeface="Apis Light" panose="020B0404010101010104" pitchFamily="34" charset="0"/>
                <a:cs typeface="Apis Light" panose="020B0404010101010104" pitchFamily="34" charset="0"/>
                <a:sym typeface="Montserrat Bold"/>
              </a:rPr>
              <a:t>2. </a:t>
            </a:r>
            <a:r>
              <a:rPr lang="it-IT" sz="1600" b="1" dirty="0">
                <a:solidFill>
                  <a:schemeClr val="bg1"/>
                </a:solidFill>
                <a:ea typeface="Apis Light" panose="020B0404010101010104" pitchFamily="34" charset="0"/>
                <a:cs typeface="Apis Light" panose="020B0404010101010104" pitchFamily="34" charset="0"/>
                <a:sym typeface="Montserrat Bold"/>
              </a:rPr>
              <a:t>Uso delle OMM dopo chirurgia metabolico-bariatrica</a:t>
            </a:r>
            <a:endParaRPr lang="en-US" sz="1600" b="1" dirty="0">
              <a:solidFill>
                <a:schemeClr val="bg1"/>
              </a:solidFill>
              <a:ea typeface="Apis Light" panose="020B0404010101010104" pitchFamily="34" charset="0"/>
              <a:cs typeface="Apis Light" panose="020B0404010101010104" pitchFamily="34" charset="0"/>
              <a:sym typeface="Montserrat Bold"/>
            </a:endParaRPr>
          </a:p>
        </p:txBody>
      </p:sp>
      <p:sp>
        <p:nvSpPr>
          <p:cNvPr id="17" name="Rectangle 103">
            <a:extLst>
              <a:ext uri="{FF2B5EF4-FFF2-40B4-BE49-F238E27FC236}">
                <a16:creationId xmlns:a16="http://schemas.microsoft.com/office/drawing/2014/main" id="{7D8C9206-DA09-9B6C-191F-D952578CEF52}"/>
              </a:ext>
            </a:extLst>
          </p:cNvPr>
          <p:cNvSpPr/>
          <p:nvPr/>
        </p:nvSpPr>
        <p:spPr>
          <a:xfrm>
            <a:off x="2537624" y="5265187"/>
            <a:ext cx="9270748" cy="549206"/>
          </a:xfrm>
          <a:prstGeom prst="roundRect">
            <a:avLst>
              <a:gd name="adj" fmla="val 50000"/>
            </a:avLst>
          </a:prstGeom>
          <a:solidFill>
            <a:srgbClr val="89C1E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144000" bIns="36000" rtlCol="0" anchor="ctr">
            <a:noAutofit/>
          </a:bodyPr>
          <a:lstStyle/>
          <a:p>
            <a:pPr lvl="0">
              <a:defRPr/>
            </a:pPr>
            <a:r>
              <a:rPr lang="en-GB" sz="1600" dirty="0">
                <a:solidFill>
                  <a:schemeClr val="bg1"/>
                </a:solidFill>
                <a:ea typeface="Apis Light" panose="020B0404010101010104" pitchFamily="34" charset="0"/>
                <a:cs typeface="Apis Light" panose="020B0404010101010104" pitchFamily="34" charset="0"/>
                <a:sym typeface="Montserrat Bold"/>
              </a:rPr>
              <a:t>3. </a:t>
            </a:r>
            <a:r>
              <a:rPr lang="en-GB" sz="1600" dirty="0" err="1">
                <a:solidFill>
                  <a:schemeClr val="bg1"/>
                </a:solidFill>
                <a:ea typeface="Apis Light" panose="020B0404010101010104" pitchFamily="34" charset="0"/>
                <a:cs typeface="Apis Light" panose="020B0404010101010104" pitchFamily="34" charset="0"/>
                <a:sym typeface="Montserrat Bold"/>
              </a:rPr>
              <a:t>Prospettive</a:t>
            </a:r>
            <a:r>
              <a:rPr lang="en-GB" sz="1600" dirty="0">
                <a:solidFill>
                  <a:schemeClr val="bg1"/>
                </a:solidFill>
                <a:ea typeface="Apis Light" panose="020B0404010101010104" pitchFamily="34" charset="0"/>
                <a:cs typeface="Apis Light" panose="020B0404010101010104" pitchFamily="34" charset="0"/>
                <a:sym typeface="Montserrat Bold"/>
              </a:rPr>
              <a:t> future</a:t>
            </a:r>
          </a:p>
        </p:txBody>
      </p:sp>
      <p:sp>
        <p:nvSpPr>
          <p:cNvPr id="94" name="TextBox 10">
            <a:extLst>
              <a:ext uri="{FF2B5EF4-FFF2-40B4-BE49-F238E27FC236}">
                <a16:creationId xmlns:a16="http://schemas.microsoft.com/office/drawing/2014/main" id="{EE8EC862-FA96-A6DD-307E-21A89108E8F5}"/>
              </a:ext>
            </a:extLst>
          </p:cNvPr>
          <p:cNvSpPr txBox="1">
            <a:spLocks noChangeAspect="1"/>
          </p:cNvSpPr>
          <p:nvPr/>
        </p:nvSpPr>
        <p:spPr>
          <a:xfrm rot="10800000">
            <a:off x="-24" y="-5"/>
            <a:ext cx="9270748" cy="3181355"/>
          </a:xfrm>
          <a:prstGeom prst="round2DiagRect">
            <a:avLst>
              <a:gd name="adj1" fmla="val 20706"/>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6" name="Segnaposto testo 5">
            <a:extLst>
              <a:ext uri="{FF2B5EF4-FFF2-40B4-BE49-F238E27FC236}">
                <a16:creationId xmlns:a16="http://schemas.microsoft.com/office/drawing/2014/main" id="{5E203B6F-4415-5704-4EF5-3220B3FBCDCB}"/>
              </a:ext>
            </a:extLst>
          </p:cNvPr>
          <p:cNvSpPr>
            <a:spLocks noGrp="1"/>
          </p:cNvSpPr>
          <p:nvPr>
            <p:ph type="body" sz="quarter" idx="11"/>
          </p:nvPr>
        </p:nvSpPr>
        <p:spPr/>
        <p:txBody>
          <a:bodyPr/>
          <a:lstStyle/>
          <a:p>
            <a:r>
              <a:rPr lang="it-IT" dirty="0">
                <a:solidFill>
                  <a:srgbClr val="FFFFFF">
                    <a:lumMod val="50000"/>
                  </a:srgbClr>
                </a:solidFill>
                <a:cs typeface="Apis For Office" panose="020B0504010101010104" pitchFamily="34" charset="0"/>
              </a:rPr>
              <a:t>Cohen RV, Busetto L, et al. International Consensus on the Role of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Management </a:t>
            </a:r>
            <a:r>
              <a:rPr lang="it-IT" dirty="0" err="1">
                <a:solidFill>
                  <a:srgbClr val="FFFFFF">
                    <a:lumMod val="50000"/>
                  </a:srgbClr>
                </a:solidFill>
                <a:cs typeface="Apis For Office" panose="020B0504010101010104" pitchFamily="34" charset="0"/>
              </a:rPr>
              <a:t>Medications</a:t>
            </a:r>
            <a:r>
              <a:rPr lang="it-IT" dirty="0">
                <a:solidFill>
                  <a:srgbClr val="FFFFFF">
                    <a:lumMod val="50000"/>
                  </a:srgbClr>
                </a:solidFill>
                <a:cs typeface="Apis For Office" panose="020B0504010101010104" pitchFamily="34" charset="0"/>
              </a:rPr>
              <a:t> in the </a:t>
            </a:r>
            <a:r>
              <a:rPr lang="it-IT" dirty="0" err="1">
                <a:solidFill>
                  <a:srgbClr val="FFFFFF">
                    <a:lumMod val="50000"/>
                  </a:srgbClr>
                </a:solidFill>
                <a:cs typeface="Apis For Office" panose="020B0504010101010104" pitchFamily="34" charset="0"/>
              </a:rPr>
              <a:t>Context</a:t>
            </a:r>
            <a:r>
              <a:rPr lang="it-IT" dirty="0">
                <a:solidFill>
                  <a:srgbClr val="FFFFFF">
                    <a:lumMod val="50000"/>
                  </a:srgbClr>
                </a:solidFill>
                <a:cs typeface="Apis For Office" panose="020B0504010101010104" pitchFamily="34" charset="0"/>
              </a:rPr>
              <a:t> of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a:t>
            </a:r>
            <a:r>
              <a:rPr lang="it-IT" dirty="0" err="1">
                <a:solidFill>
                  <a:srgbClr val="FFFFFF">
                    <a:lumMod val="50000"/>
                  </a:srgbClr>
                </a:solidFill>
                <a:cs typeface="Apis For Office" panose="020B0504010101010104" pitchFamily="34" charset="0"/>
              </a:rPr>
              <a:t>Bariatric</a:t>
            </a:r>
            <a:r>
              <a:rPr lang="it-IT" dirty="0">
                <a:solidFill>
                  <a:srgbClr val="FFFFFF">
                    <a:lumMod val="50000"/>
                  </a:srgbClr>
                </a:solidFill>
                <a:cs typeface="Apis For Office" panose="020B0504010101010104" pitchFamily="34" charset="0"/>
              </a:rPr>
              <a:t> Surgery. International consensus position </a:t>
            </a:r>
            <a:r>
              <a:rPr lang="it-IT" dirty="0" err="1">
                <a:solidFill>
                  <a:srgbClr val="FFFFFF">
                    <a:lumMod val="50000"/>
                  </a:srgbClr>
                </a:solidFill>
                <a:cs typeface="Apis For Office" panose="020B0504010101010104" pitchFamily="34" charset="0"/>
              </a:rPr>
              <a:t>statement</a:t>
            </a:r>
            <a:r>
              <a:rPr lang="it-IT" dirty="0">
                <a:solidFill>
                  <a:srgbClr val="FFFFFF">
                    <a:lumMod val="50000"/>
                  </a:srgbClr>
                </a:solidFill>
                <a:cs typeface="Apis For Office" panose="020B0504010101010104" pitchFamily="34" charset="0"/>
              </a:rPr>
              <a:t> on the </a:t>
            </a:r>
            <a:r>
              <a:rPr lang="it-IT" dirty="0" err="1">
                <a:solidFill>
                  <a:srgbClr val="FFFFFF">
                    <a:lumMod val="50000"/>
                  </a:srgbClr>
                </a:solidFill>
                <a:cs typeface="Apis For Office" panose="020B0504010101010104" pitchFamily="34" charset="0"/>
              </a:rPr>
              <a:t>role</a:t>
            </a:r>
            <a:r>
              <a:rPr lang="it-IT" dirty="0">
                <a:solidFill>
                  <a:srgbClr val="FFFFFF">
                    <a:lumMod val="50000"/>
                  </a:srgbClr>
                </a:solidFill>
                <a:cs typeface="Apis For Office" panose="020B0504010101010104" pitchFamily="34" charset="0"/>
              </a:rPr>
              <a:t> of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management </a:t>
            </a:r>
            <a:r>
              <a:rPr lang="it-IT" dirty="0" err="1">
                <a:solidFill>
                  <a:srgbClr val="FFFFFF">
                    <a:lumMod val="50000"/>
                  </a:srgbClr>
                </a:solidFill>
                <a:cs typeface="Apis For Office" panose="020B0504010101010104" pitchFamily="34" charset="0"/>
              </a:rPr>
              <a:t>medications</a:t>
            </a:r>
            <a:r>
              <a:rPr lang="it-IT" dirty="0">
                <a:solidFill>
                  <a:srgbClr val="FFFFFF">
                    <a:lumMod val="50000"/>
                  </a:srgbClr>
                </a:solidFill>
                <a:cs typeface="Apis For Office" panose="020B0504010101010104" pitchFamily="34" charset="0"/>
              </a:rPr>
              <a:t> in the </a:t>
            </a:r>
            <a:r>
              <a:rPr lang="it-IT" dirty="0" err="1">
                <a:solidFill>
                  <a:srgbClr val="FFFFFF">
                    <a:lumMod val="50000"/>
                  </a:srgbClr>
                </a:solidFill>
                <a:cs typeface="Apis For Office" panose="020B0504010101010104" pitchFamily="34" charset="0"/>
              </a:rPr>
              <a:t>context</a:t>
            </a:r>
            <a:r>
              <a:rPr lang="it-IT" dirty="0">
                <a:solidFill>
                  <a:srgbClr val="FFFFFF">
                    <a:lumMod val="50000"/>
                  </a:srgbClr>
                </a:solidFill>
                <a:cs typeface="Apis For Office" panose="020B0504010101010104" pitchFamily="34" charset="0"/>
              </a:rPr>
              <a:t> of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a:t>
            </a:r>
            <a:r>
              <a:rPr lang="it-IT" dirty="0" err="1">
                <a:solidFill>
                  <a:srgbClr val="FFFFFF">
                    <a:lumMod val="50000"/>
                  </a:srgbClr>
                </a:solidFill>
                <a:cs typeface="Apis For Office" panose="020B0504010101010104" pitchFamily="34" charset="0"/>
              </a:rPr>
              <a:t>bariatric</a:t>
            </a:r>
            <a:r>
              <a:rPr lang="it-IT" dirty="0">
                <a:solidFill>
                  <a:srgbClr val="FFFFFF">
                    <a:lumMod val="50000"/>
                  </a:srgbClr>
                </a:solidFill>
                <a:cs typeface="Apis For Office" panose="020B0504010101010104" pitchFamily="34" charset="0"/>
              </a:rPr>
              <a:t> surgery: </a:t>
            </a:r>
            <a:r>
              <a:rPr lang="it-IT" dirty="0" err="1">
                <a:solidFill>
                  <a:srgbClr val="FFFFFF">
                    <a:lumMod val="50000"/>
                  </a:srgbClr>
                </a:solidFill>
                <a:cs typeface="Apis For Office" panose="020B0504010101010104" pitchFamily="34" charset="0"/>
              </a:rPr>
              <a:t>expert</a:t>
            </a:r>
            <a:r>
              <a:rPr lang="it-IT" dirty="0">
                <a:solidFill>
                  <a:srgbClr val="FFFFFF">
                    <a:lumMod val="50000"/>
                  </a:srgbClr>
                </a:solidFill>
                <a:cs typeface="Apis For Office" panose="020B0504010101010104" pitchFamily="34" charset="0"/>
              </a:rPr>
              <a:t> </a:t>
            </a:r>
            <a:r>
              <a:rPr lang="it-IT" dirty="0" err="1">
                <a:solidFill>
                  <a:srgbClr val="FFFFFF">
                    <a:lumMod val="50000"/>
                  </a:srgbClr>
                </a:solidFill>
                <a:cs typeface="Apis For Office" panose="020B0504010101010104" pitchFamily="34" charset="0"/>
              </a:rPr>
              <a:t>guideline</a:t>
            </a:r>
            <a:r>
              <a:rPr lang="it-IT" dirty="0">
                <a:solidFill>
                  <a:srgbClr val="FFFFFF">
                    <a:lumMod val="50000"/>
                  </a:srgbClr>
                </a:solidFill>
                <a:cs typeface="Apis For Office" panose="020B0504010101010104" pitchFamily="34" charset="0"/>
              </a:rPr>
              <a:t> by the International Federation for the Surgery of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and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Disorders (IFSO). Br </a:t>
            </a:r>
            <a:r>
              <a:rPr lang="it-IT" dirty="0" err="1">
                <a:solidFill>
                  <a:srgbClr val="FFFFFF">
                    <a:lumMod val="50000"/>
                  </a:srgbClr>
                </a:solidFill>
                <a:cs typeface="Apis For Office" panose="020B0504010101010104" pitchFamily="34" charset="0"/>
              </a:rPr>
              <a:t>J</a:t>
            </a:r>
            <a:r>
              <a:rPr lang="it-IT" dirty="0">
                <a:solidFill>
                  <a:srgbClr val="FFFFFF">
                    <a:lumMod val="50000"/>
                  </a:srgbClr>
                </a:solidFill>
                <a:cs typeface="Apis For Office" panose="020B0504010101010104" pitchFamily="34" charset="0"/>
              </a:rPr>
              <a:t> </a:t>
            </a:r>
            <a:r>
              <a:rPr lang="it-IT" dirty="0" err="1">
                <a:solidFill>
                  <a:srgbClr val="FFFFFF">
                    <a:lumMod val="50000"/>
                  </a:srgbClr>
                </a:solidFill>
                <a:cs typeface="Apis For Office" panose="020B0504010101010104" pitchFamily="34" charset="0"/>
              </a:rPr>
              <a:t>Surg</a:t>
            </a:r>
            <a:r>
              <a:rPr lang="it-IT" dirty="0">
                <a:solidFill>
                  <a:srgbClr val="FFFFFF">
                    <a:lumMod val="50000"/>
                  </a:srgbClr>
                </a:solidFill>
                <a:cs typeface="Apis For Office" panose="020B0504010101010104" pitchFamily="34" charset="0"/>
              </a:rPr>
              <a:t>. 2024 Nov 27;111(12):znae283. </a:t>
            </a:r>
            <a:r>
              <a:rPr lang="it-IT" dirty="0" err="1">
                <a:solidFill>
                  <a:srgbClr val="FFFFFF">
                    <a:lumMod val="50000"/>
                  </a:srgbClr>
                </a:solidFill>
                <a:cs typeface="Apis For Office" panose="020B0504010101010104" pitchFamily="34" charset="0"/>
              </a:rPr>
              <a:t>doi</a:t>
            </a:r>
            <a:r>
              <a:rPr lang="it-IT" dirty="0">
                <a:solidFill>
                  <a:srgbClr val="FFFFFF">
                    <a:lumMod val="50000"/>
                  </a:srgbClr>
                </a:solidFill>
                <a:cs typeface="Apis For Office" panose="020B0504010101010104" pitchFamily="34" charset="0"/>
              </a:rPr>
              <a:t>: 10.1093/</a:t>
            </a:r>
            <a:r>
              <a:rPr lang="it-IT" dirty="0" err="1">
                <a:solidFill>
                  <a:srgbClr val="FFFFFF">
                    <a:lumMod val="50000"/>
                  </a:srgbClr>
                </a:solidFill>
                <a:cs typeface="Apis For Office" panose="020B0504010101010104" pitchFamily="34" charset="0"/>
              </a:rPr>
              <a:t>bjs</a:t>
            </a:r>
            <a:r>
              <a:rPr lang="it-IT" dirty="0">
                <a:solidFill>
                  <a:srgbClr val="FFFFFF">
                    <a:lumMod val="50000"/>
                  </a:srgbClr>
                </a:solidFill>
                <a:cs typeface="Apis For Office" panose="020B0504010101010104" pitchFamily="34" charset="0"/>
              </a:rPr>
              <a:t>/znae283</a:t>
            </a:r>
          </a:p>
        </p:txBody>
      </p:sp>
      <p:cxnSp>
        <p:nvCxnSpPr>
          <p:cNvPr id="12" name="Straight Connector 201">
            <a:extLst>
              <a:ext uri="{FF2B5EF4-FFF2-40B4-BE49-F238E27FC236}">
                <a16:creationId xmlns:a16="http://schemas.microsoft.com/office/drawing/2014/main" id="{EAC42455-EFB5-F84C-4415-435DD019C661}"/>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5" name="Arc 10">
            <a:extLst>
              <a:ext uri="{FF2B5EF4-FFF2-40B4-BE49-F238E27FC236}">
                <a16:creationId xmlns:a16="http://schemas.microsoft.com/office/drawing/2014/main" id="{4A4C124E-3F69-90B0-5E48-B95DF3362F8F}"/>
              </a:ext>
            </a:extLst>
          </p:cNvPr>
          <p:cNvSpPr/>
          <p:nvPr/>
        </p:nvSpPr>
        <p:spPr>
          <a:xfrm rot="15829699" flipH="1">
            <a:off x="856265" y="1870550"/>
            <a:ext cx="3039526" cy="3131649"/>
          </a:xfrm>
          <a:prstGeom prst="arc">
            <a:avLst>
              <a:gd name="adj1" fmla="val 15276737"/>
              <a:gd name="adj2" fmla="val 21194640"/>
            </a:avLst>
          </a:prstGeom>
          <a:noFill/>
          <a:ln w="79375" cap="flat" cmpd="sng" algn="ctr">
            <a:gradFill>
              <a:gsLst>
                <a:gs pos="0">
                  <a:srgbClr val="D8E9F8"/>
                </a:gs>
                <a:gs pos="100000">
                  <a:schemeClr val="bg2"/>
                </a:gs>
              </a:gsLst>
              <a:lin ang="5400000" scaled="1"/>
            </a:gradFill>
            <a:prstDash val="solid"/>
            <a:miter lim="800000"/>
            <a:headEnd type="none" w="med" len="med"/>
            <a:tailEnd type="arrow" w="med" len="sm"/>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ea typeface="+mn-ea"/>
              <a:cs typeface="+mn-cs"/>
            </a:endParaRPr>
          </a:p>
        </p:txBody>
      </p:sp>
      <p:sp>
        <p:nvSpPr>
          <p:cNvPr id="2" name="CasellaDiTesto 1">
            <a:extLst>
              <a:ext uri="{FF2B5EF4-FFF2-40B4-BE49-F238E27FC236}">
                <a16:creationId xmlns:a16="http://schemas.microsoft.com/office/drawing/2014/main" id="{6581087C-2EF8-CB11-82D6-60E2CD12DA5E}"/>
              </a:ext>
            </a:extLst>
          </p:cNvPr>
          <p:cNvSpPr txBox="1"/>
          <p:nvPr/>
        </p:nvSpPr>
        <p:spPr>
          <a:xfrm>
            <a:off x="507023" y="396240"/>
            <a:ext cx="7814017" cy="1938992"/>
          </a:xfrm>
          <a:prstGeom prst="rect">
            <a:avLst/>
          </a:prstGeom>
          <a:noFill/>
        </p:spPr>
        <p:txBody>
          <a:bodyPr wrap="square" lIns="0" tIns="0" rIns="0" bIns="0" rtlCol="0">
            <a:spAutoFit/>
          </a:bodyPr>
          <a:lstStyle/>
          <a:p>
            <a:pPr>
              <a:lnSpc>
                <a:spcPct val="90000"/>
              </a:lnSpc>
            </a:pPr>
            <a:r>
              <a:rPr lang="it-IT" sz="2800" dirty="0">
                <a:solidFill>
                  <a:srgbClr val="001965"/>
                </a:solidFill>
                <a:latin typeface="Times New Roman" panose="02020603050405020304" pitchFamily="18" charset="0"/>
                <a:cs typeface="Times New Roman" panose="02020603050405020304" pitchFamily="18" charset="0"/>
              </a:rPr>
              <a:t>International consensus position </a:t>
            </a:r>
            <a:r>
              <a:rPr lang="it-IT" sz="2800" dirty="0" err="1">
                <a:solidFill>
                  <a:srgbClr val="001965"/>
                </a:solidFill>
                <a:latin typeface="Times New Roman" panose="02020603050405020304" pitchFamily="18" charset="0"/>
                <a:cs typeface="Times New Roman" panose="02020603050405020304" pitchFamily="18" charset="0"/>
              </a:rPr>
              <a:t>statement</a:t>
            </a:r>
            <a:r>
              <a:rPr lang="it-IT" sz="2800" dirty="0">
                <a:solidFill>
                  <a:srgbClr val="001965"/>
                </a:solidFill>
                <a:latin typeface="Times New Roman" panose="02020603050405020304" pitchFamily="18" charset="0"/>
                <a:cs typeface="Times New Roman" panose="02020603050405020304" pitchFamily="18" charset="0"/>
              </a:rPr>
              <a:t> on the </a:t>
            </a:r>
            <a:r>
              <a:rPr lang="it-IT" sz="2800" dirty="0" err="1">
                <a:solidFill>
                  <a:srgbClr val="001965"/>
                </a:solidFill>
                <a:latin typeface="Times New Roman" panose="02020603050405020304" pitchFamily="18" charset="0"/>
                <a:cs typeface="Times New Roman" panose="02020603050405020304" pitchFamily="18" charset="0"/>
              </a:rPr>
              <a:t>role</a:t>
            </a:r>
            <a:r>
              <a:rPr lang="it-IT" sz="2800" dirty="0">
                <a:solidFill>
                  <a:srgbClr val="001965"/>
                </a:solidFill>
                <a:latin typeface="Times New Roman" panose="02020603050405020304" pitchFamily="18" charset="0"/>
                <a:cs typeface="Times New Roman" panose="02020603050405020304" pitchFamily="18" charset="0"/>
              </a:rPr>
              <a:t> of </a:t>
            </a:r>
            <a:r>
              <a:rPr lang="it-IT" sz="2800" dirty="0" err="1">
                <a:solidFill>
                  <a:srgbClr val="001965"/>
                </a:solidFill>
                <a:latin typeface="Times New Roman" panose="02020603050405020304" pitchFamily="18" charset="0"/>
                <a:cs typeface="Times New Roman" panose="02020603050405020304" pitchFamily="18" charset="0"/>
              </a:rPr>
              <a:t>obesity</a:t>
            </a:r>
            <a:r>
              <a:rPr lang="it-IT" sz="2800" dirty="0">
                <a:solidFill>
                  <a:srgbClr val="001965"/>
                </a:solidFill>
                <a:latin typeface="Times New Roman" panose="02020603050405020304" pitchFamily="18" charset="0"/>
                <a:cs typeface="Times New Roman" panose="02020603050405020304" pitchFamily="18" charset="0"/>
              </a:rPr>
              <a:t> management </a:t>
            </a:r>
            <a:r>
              <a:rPr lang="it-IT" sz="2800" dirty="0" err="1">
                <a:solidFill>
                  <a:srgbClr val="001965"/>
                </a:solidFill>
                <a:latin typeface="Times New Roman" panose="02020603050405020304" pitchFamily="18" charset="0"/>
                <a:cs typeface="Times New Roman" panose="02020603050405020304" pitchFamily="18" charset="0"/>
              </a:rPr>
              <a:t>medications</a:t>
            </a:r>
            <a:r>
              <a:rPr lang="it-IT" sz="2800" dirty="0">
                <a:solidFill>
                  <a:srgbClr val="001965"/>
                </a:solidFill>
                <a:latin typeface="Times New Roman" panose="02020603050405020304" pitchFamily="18" charset="0"/>
                <a:cs typeface="Times New Roman" panose="02020603050405020304" pitchFamily="18" charset="0"/>
              </a:rPr>
              <a:t> in the </a:t>
            </a:r>
            <a:r>
              <a:rPr lang="it-IT" sz="2800" dirty="0" err="1">
                <a:solidFill>
                  <a:srgbClr val="001965"/>
                </a:solidFill>
                <a:latin typeface="Times New Roman" panose="02020603050405020304" pitchFamily="18" charset="0"/>
                <a:cs typeface="Times New Roman" panose="02020603050405020304" pitchFamily="18" charset="0"/>
              </a:rPr>
              <a:t>context</a:t>
            </a:r>
            <a:r>
              <a:rPr lang="it-IT" sz="2800" dirty="0">
                <a:solidFill>
                  <a:srgbClr val="001965"/>
                </a:solidFill>
                <a:latin typeface="Times New Roman" panose="02020603050405020304" pitchFamily="18" charset="0"/>
                <a:cs typeface="Times New Roman" panose="02020603050405020304" pitchFamily="18" charset="0"/>
              </a:rPr>
              <a:t> of </a:t>
            </a:r>
            <a:r>
              <a:rPr lang="it-IT" sz="2800" dirty="0" err="1">
                <a:solidFill>
                  <a:srgbClr val="001965"/>
                </a:solidFill>
                <a:latin typeface="Times New Roman" panose="02020603050405020304" pitchFamily="18" charset="0"/>
                <a:cs typeface="Times New Roman" panose="02020603050405020304" pitchFamily="18" charset="0"/>
              </a:rPr>
              <a:t>metabolic</a:t>
            </a:r>
            <a:r>
              <a:rPr lang="it-IT" sz="2800" dirty="0">
                <a:solidFill>
                  <a:srgbClr val="001965"/>
                </a:solidFill>
                <a:latin typeface="Times New Roman" panose="02020603050405020304" pitchFamily="18" charset="0"/>
                <a:cs typeface="Times New Roman" panose="02020603050405020304" pitchFamily="18" charset="0"/>
              </a:rPr>
              <a:t> </a:t>
            </a:r>
            <a:r>
              <a:rPr lang="it-IT" sz="2800" dirty="0" err="1">
                <a:solidFill>
                  <a:srgbClr val="001965"/>
                </a:solidFill>
                <a:latin typeface="Times New Roman" panose="02020603050405020304" pitchFamily="18" charset="0"/>
                <a:cs typeface="Times New Roman" panose="02020603050405020304" pitchFamily="18" charset="0"/>
              </a:rPr>
              <a:t>bariatric</a:t>
            </a:r>
            <a:r>
              <a:rPr lang="it-IT" sz="2800" dirty="0">
                <a:solidFill>
                  <a:srgbClr val="001965"/>
                </a:solidFill>
                <a:latin typeface="Times New Roman" panose="02020603050405020304" pitchFamily="18" charset="0"/>
                <a:cs typeface="Times New Roman" panose="02020603050405020304" pitchFamily="18" charset="0"/>
              </a:rPr>
              <a:t> surgery: </a:t>
            </a:r>
            <a:r>
              <a:rPr lang="it-IT" sz="2800" dirty="0" err="1">
                <a:solidFill>
                  <a:srgbClr val="001965"/>
                </a:solidFill>
                <a:latin typeface="Times New Roman" panose="02020603050405020304" pitchFamily="18" charset="0"/>
                <a:cs typeface="Times New Roman" panose="02020603050405020304" pitchFamily="18" charset="0"/>
              </a:rPr>
              <a:t>expert</a:t>
            </a:r>
            <a:r>
              <a:rPr lang="it-IT" sz="2800" dirty="0">
                <a:solidFill>
                  <a:srgbClr val="001965"/>
                </a:solidFill>
                <a:latin typeface="Times New Roman" panose="02020603050405020304" pitchFamily="18" charset="0"/>
                <a:cs typeface="Times New Roman" panose="02020603050405020304" pitchFamily="18" charset="0"/>
              </a:rPr>
              <a:t> </a:t>
            </a:r>
            <a:r>
              <a:rPr lang="it-IT" sz="2800" dirty="0" err="1">
                <a:solidFill>
                  <a:srgbClr val="001965"/>
                </a:solidFill>
                <a:latin typeface="Times New Roman" panose="02020603050405020304" pitchFamily="18" charset="0"/>
                <a:cs typeface="Times New Roman" panose="02020603050405020304" pitchFamily="18" charset="0"/>
              </a:rPr>
              <a:t>guideline</a:t>
            </a:r>
            <a:r>
              <a:rPr lang="it-IT" sz="2800" dirty="0">
                <a:solidFill>
                  <a:srgbClr val="001965"/>
                </a:solidFill>
                <a:latin typeface="Times New Roman" panose="02020603050405020304" pitchFamily="18" charset="0"/>
                <a:cs typeface="Times New Roman" panose="02020603050405020304" pitchFamily="18" charset="0"/>
              </a:rPr>
              <a:t> by the International Federation for the Surgery of </a:t>
            </a:r>
            <a:r>
              <a:rPr lang="it-IT" sz="2800" dirty="0" err="1">
                <a:solidFill>
                  <a:srgbClr val="001965"/>
                </a:solidFill>
                <a:latin typeface="Times New Roman" panose="02020603050405020304" pitchFamily="18" charset="0"/>
                <a:cs typeface="Times New Roman" panose="02020603050405020304" pitchFamily="18" charset="0"/>
              </a:rPr>
              <a:t>Obesity</a:t>
            </a:r>
            <a:r>
              <a:rPr lang="it-IT" sz="2800" dirty="0">
                <a:solidFill>
                  <a:srgbClr val="001965"/>
                </a:solidFill>
                <a:latin typeface="Times New Roman" panose="02020603050405020304" pitchFamily="18" charset="0"/>
                <a:cs typeface="Times New Roman" panose="02020603050405020304" pitchFamily="18" charset="0"/>
              </a:rPr>
              <a:t> and </a:t>
            </a:r>
            <a:r>
              <a:rPr lang="it-IT" sz="2800" dirty="0" err="1">
                <a:solidFill>
                  <a:srgbClr val="001965"/>
                </a:solidFill>
                <a:latin typeface="Times New Roman" panose="02020603050405020304" pitchFamily="18" charset="0"/>
                <a:cs typeface="Times New Roman" panose="02020603050405020304" pitchFamily="18" charset="0"/>
              </a:rPr>
              <a:t>Metabolic</a:t>
            </a:r>
            <a:r>
              <a:rPr lang="it-IT" sz="2800" dirty="0">
                <a:solidFill>
                  <a:srgbClr val="001965"/>
                </a:solidFill>
                <a:latin typeface="Times New Roman" panose="02020603050405020304" pitchFamily="18" charset="0"/>
                <a:cs typeface="Times New Roman" panose="02020603050405020304" pitchFamily="18" charset="0"/>
              </a:rPr>
              <a:t> Disorders (IFSO)</a:t>
            </a:r>
          </a:p>
        </p:txBody>
      </p:sp>
      <p:sp>
        <p:nvSpPr>
          <p:cNvPr id="4" name="CasellaDiTesto 3">
            <a:extLst>
              <a:ext uri="{FF2B5EF4-FFF2-40B4-BE49-F238E27FC236}">
                <a16:creationId xmlns:a16="http://schemas.microsoft.com/office/drawing/2014/main" id="{18213E67-6D06-5F6F-D077-644EB41D5F9E}"/>
              </a:ext>
            </a:extLst>
          </p:cNvPr>
          <p:cNvSpPr txBox="1"/>
          <p:nvPr/>
        </p:nvSpPr>
        <p:spPr>
          <a:xfrm>
            <a:off x="507023" y="2498659"/>
            <a:ext cx="8366581" cy="369332"/>
          </a:xfrm>
          <a:prstGeom prst="rect">
            <a:avLst/>
          </a:prstGeom>
          <a:noFill/>
        </p:spPr>
        <p:txBody>
          <a:bodyPr wrap="square" lIns="0" tIns="0" rIns="0" bIns="0" rtlCol="0">
            <a:spAutoFit/>
          </a:bodyPr>
          <a:lstStyle/>
          <a:p>
            <a:r>
              <a:rPr lang="it-IT" sz="1200">
                <a:solidFill>
                  <a:schemeClr val="accent6">
                    <a:lumMod val="50000"/>
                  </a:schemeClr>
                </a:solidFill>
                <a:latin typeface="Times New Roman" panose="02020603050405020304" pitchFamily="18" charset="0"/>
                <a:cs typeface="Times New Roman" panose="02020603050405020304" pitchFamily="18" charset="0"/>
              </a:rPr>
              <a:t>Ricardo V. Cohen</a:t>
            </a:r>
            <a:r>
              <a:rPr lang="it-IT" sz="1200" baseline="30000">
                <a:solidFill>
                  <a:schemeClr val="accent6">
                    <a:lumMod val="50000"/>
                  </a:schemeClr>
                </a:solidFill>
                <a:latin typeface="Times New Roman" panose="02020603050405020304" pitchFamily="18" charset="0"/>
                <a:cs typeface="Times New Roman" panose="02020603050405020304" pitchFamily="18" charset="0"/>
              </a:rPr>
              <a:t>1</a:t>
            </a:r>
            <a:r>
              <a:rPr lang="it-IT" sz="1200">
                <a:solidFill>
                  <a:schemeClr val="accent6">
                    <a:lumMod val="50000"/>
                  </a:schemeClr>
                </a:solidFill>
                <a:latin typeface="Times New Roman" panose="02020603050405020304" pitchFamily="18" charset="0"/>
                <a:cs typeface="Times New Roman" panose="02020603050405020304" pitchFamily="18" charset="0"/>
              </a:rPr>
              <a:t>,* , Luca Busetto</a:t>
            </a:r>
            <a:r>
              <a:rPr lang="it-IT" sz="1200" baseline="30000">
                <a:solidFill>
                  <a:schemeClr val="accent6">
                    <a:lumMod val="50000"/>
                  </a:schemeClr>
                </a:solidFill>
                <a:latin typeface="Times New Roman" panose="02020603050405020304" pitchFamily="18" charset="0"/>
                <a:cs typeface="Times New Roman" panose="02020603050405020304" pitchFamily="18" charset="0"/>
              </a:rPr>
              <a:t>2</a:t>
            </a:r>
            <a:r>
              <a:rPr lang="it-IT" sz="1200">
                <a:solidFill>
                  <a:schemeClr val="accent6">
                    <a:lumMod val="50000"/>
                  </a:schemeClr>
                </a:solidFill>
                <a:latin typeface="Times New Roman" panose="02020603050405020304" pitchFamily="18" charset="0"/>
                <a:cs typeface="Times New Roman" panose="02020603050405020304" pitchFamily="18" charset="0"/>
              </a:rPr>
              <a:t> , Randy Levinson</a:t>
            </a:r>
            <a:r>
              <a:rPr lang="it-IT" sz="1200" baseline="30000">
                <a:solidFill>
                  <a:schemeClr val="accent6">
                    <a:lumMod val="50000"/>
                  </a:schemeClr>
                </a:solidFill>
                <a:latin typeface="Times New Roman" panose="02020603050405020304" pitchFamily="18" charset="0"/>
                <a:cs typeface="Times New Roman" panose="02020603050405020304" pitchFamily="18" charset="0"/>
              </a:rPr>
              <a:t>3</a:t>
            </a:r>
            <a:r>
              <a:rPr lang="it-IT" sz="1200">
                <a:solidFill>
                  <a:schemeClr val="accent6">
                    <a:lumMod val="50000"/>
                  </a:schemeClr>
                </a:solidFill>
                <a:latin typeface="Times New Roman" panose="02020603050405020304" pitchFamily="18" charset="0"/>
                <a:cs typeface="Times New Roman" panose="02020603050405020304" pitchFamily="18" charset="0"/>
              </a:rPr>
              <a:t>, Carel </a:t>
            </a:r>
            <a:r>
              <a:rPr lang="it-IT" sz="1200" err="1">
                <a:solidFill>
                  <a:schemeClr val="accent6">
                    <a:lumMod val="50000"/>
                  </a:schemeClr>
                </a:solidFill>
                <a:latin typeface="Times New Roman" panose="02020603050405020304" pitchFamily="18" charset="0"/>
                <a:cs typeface="Times New Roman" panose="02020603050405020304" pitchFamily="18" charset="0"/>
              </a:rPr>
              <a:t>W</a:t>
            </a:r>
            <a:r>
              <a:rPr lang="it-IT" sz="1200">
                <a:solidFill>
                  <a:schemeClr val="accent6">
                    <a:lumMod val="50000"/>
                  </a:schemeClr>
                </a:solidFill>
                <a:latin typeface="Times New Roman" panose="02020603050405020304" pitchFamily="18" charset="0"/>
                <a:cs typeface="Times New Roman" panose="02020603050405020304" pitchFamily="18" charset="0"/>
              </a:rPr>
              <a:t>. Le Roux</a:t>
            </a:r>
            <a:r>
              <a:rPr lang="it-IT" sz="1200" baseline="30000">
                <a:solidFill>
                  <a:schemeClr val="accent6">
                    <a:lumMod val="50000"/>
                  </a:schemeClr>
                </a:solidFill>
                <a:latin typeface="Times New Roman" panose="02020603050405020304" pitchFamily="18" charset="0"/>
                <a:cs typeface="Times New Roman" panose="02020603050405020304" pitchFamily="18" charset="0"/>
              </a:rPr>
              <a:t>4</a:t>
            </a:r>
            <a:r>
              <a:rPr lang="it-IT" sz="1200">
                <a:solidFill>
                  <a:schemeClr val="accent6">
                    <a:lumMod val="50000"/>
                  </a:schemeClr>
                </a:solidFill>
                <a:latin typeface="Times New Roman" panose="02020603050405020304" pitchFamily="18" charset="0"/>
                <a:cs typeface="Times New Roman" panose="02020603050405020304" pitchFamily="18" charset="0"/>
              </a:rPr>
              <a:t>, Paulina Salminen</a:t>
            </a:r>
            <a:r>
              <a:rPr lang="it-IT" sz="1200" baseline="30000">
                <a:solidFill>
                  <a:schemeClr val="accent6">
                    <a:lumMod val="50000"/>
                  </a:schemeClr>
                </a:solidFill>
                <a:latin typeface="Times New Roman" panose="02020603050405020304" pitchFamily="18" charset="0"/>
                <a:cs typeface="Times New Roman" panose="02020603050405020304" pitchFamily="18" charset="0"/>
              </a:rPr>
              <a:t>5,6</a:t>
            </a:r>
            <a:r>
              <a:rPr lang="it-IT" sz="1200">
                <a:solidFill>
                  <a:schemeClr val="accent6">
                    <a:lumMod val="50000"/>
                  </a:schemeClr>
                </a:solidFill>
                <a:latin typeface="Times New Roman" panose="02020603050405020304" pitchFamily="18" charset="0"/>
                <a:cs typeface="Times New Roman" panose="02020603050405020304" pitchFamily="18" charset="0"/>
              </a:rPr>
              <a:t> and Gerhard Prager</a:t>
            </a:r>
            <a:r>
              <a:rPr lang="it-IT" sz="1200" baseline="30000">
                <a:solidFill>
                  <a:schemeClr val="accent6">
                    <a:lumMod val="50000"/>
                  </a:schemeClr>
                </a:solidFill>
                <a:latin typeface="Times New Roman" panose="02020603050405020304" pitchFamily="18" charset="0"/>
                <a:cs typeface="Times New Roman" panose="02020603050405020304" pitchFamily="18" charset="0"/>
              </a:rPr>
              <a:t>7 </a:t>
            </a:r>
            <a:r>
              <a:rPr lang="it-IT" sz="1200">
                <a:solidFill>
                  <a:schemeClr val="accent6">
                    <a:lumMod val="50000"/>
                  </a:schemeClr>
                </a:solidFill>
                <a:latin typeface="Times New Roman" panose="02020603050405020304" pitchFamily="18" charset="0"/>
                <a:cs typeface="Times New Roman" panose="02020603050405020304" pitchFamily="18" charset="0"/>
              </a:rPr>
              <a:t>on </a:t>
            </a:r>
            <a:r>
              <a:rPr lang="it-IT" sz="1200" err="1">
                <a:solidFill>
                  <a:schemeClr val="accent6">
                    <a:lumMod val="50000"/>
                  </a:schemeClr>
                </a:solidFill>
                <a:latin typeface="Times New Roman" panose="02020603050405020304" pitchFamily="18" charset="0"/>
                <a:cs typeface="Times New Roman" panose="02020603050405020304" pitchFamily="18" charset="0"/>
              </a:rPr>
              <a:t>behalf</a:t>
            </a:r>
            <a:r>
              <a:rPr lang="it-IT" sz="1200">
                <a:solidFill>
                  <a:schemeClr val="accent6">
                    <a:lumMod val="50000"/>
                  </a:schemeClr>
                </a:solidFill>
                <a:latin typeface="Times New Roman" panose="02020603050405020304" pitchFamily="18" charset="0"/>
                <a:cs typeface="Times New Roman" panose="02020603050405020304" pitchFamily="18" charset="0"/>
              </a:rPr>
              <a:t> of the </a:t>
            </a:r>
            <a:r>
              <a:rPr lang="it-IT" sz="1200" err="1">
                <a:solidFill>
                  <a:schemeClr val="accent6">
                    <a:lumMod val="50000"/>
                  </a:schemeClr>
                </a:solidFill>
                <a:latin typeface="Times New Roman" panose="02020603050405020304" pitchFamily="18" charset="0"/>
                <a:cs typeface="Times New Roman" panose="02020603050405020304" pitchFamily="18" charset="0"/>
              </a:rPr>
              <a:t>experts</a:t>
            </a:r>
            <a:r>
              <a:rPr lang="it-IT" sz="1200">
                <a:solidFill>
                  <a:schemeClr val="accent6">
                    <a:lumMod val="50000"/>
                  </a:schemeClr>
                </a:solidFill>
                <a:latin typeface="Times New Roman" panose="02020603050405020304" pitchFamily="18" charset="0"/>
                <a:cs typeface="Times New Roman" panose="02020603050405020304" pitchFamily="18" charset="0"/>
              </a:rPr>
              <a:t> of the International Consensus on the Role of </a:t>
            </a:r>
            <a:r>
              <a:rPr lang="it-IT" sz="1200" err="1">
                <a:solidFill>
                  <a:schemeClr val="accent6">
                    <a:lumMod val="50000"/>
                  </a:schemeClr>
                </a:solidFill>
                <a:latin typeface="Times New Roman" panose="02020603050405020304" pitchFamily="18" charset="0"/>
                <a:cs typeface="Times New Roman" panose="02020603050405020304" pitchFamily="18" charset="0"/>
              </a:rPr>
              <a:t>Obesity</a:t>
            </a:r>
            <a:r>
              <a:rPr lang="it-IT" sz="1200">
                <a:solidFill>
                  <a:schemeClr val="accent6">
                    <a:lumMod val="50000"/>
                  </a:schemeClr>
                </a:solidFill>
                <a:latin typeface="Times New Roman" panose="02020603050405020304" pitchFamily="18" charset="0"/>
                <a:cs typeface="Times New Roman" panose="02020603050405020304" pitchFamily="18" charset="0"/>
              </a:rPr>
              <a:t> Management </a:t>
            </a:r>
            <a:r>
              <a:rPr lang="it-IT" sz="1200" err="1">
                <a:solidFill>
                  <a:schemeClr val="accent6">
                    <a:lumMod val="50000"/>
                  </a:schemeClr>
                </a:solidFill>
                <a:latin typeface="Times New Roman" panose="02020603050405020304" pitchFamily="18" charset="0"/>
                <a:cs typeface="Times New Roman" panose="02020603050405020304" pitchFamily="18" charset="0"/>
              </a:rPr>
              <a:t>Medications</a:t>
            </a:r>
            <a:r>
              <a:rPr lang="it-IT" sz="1200">
                <a:solidFill>
                  <a:schemeClr val="accent6">
                    <a:lumMod val="50000"/>
                  </a:schemeClr>
                </a:solidFill>
                <a:latin typeface="Times New Roman" panose="02020603050405020304" pitchFamily="18" charset="0"/>
                <a:cs typeface="Times New Roman" panose="02020603050405020304" pitchFamily="18" charset="0"/>
              </a:rPr>
              <a:t> in the </a:t>
            </a:r>
            <a:r>
              <a:rPr lang="it-IT" sz="1200" err="1">
                <a:solidFill>
                  <a:schemeClr val="accent6">
                    <a:lumMod val="50000"/>
                  </a:schemeClr>
                </a:solidFill>
                <a:latin typeface="Times New Roman" panose="02020603050405020304" pitchFamily="18" charset="0"/>
                <a:cs typeface="Times New Roman" panose="02020603050405020304" pitchFamily="18" charset="0"/>
              </a:rPr>
              <a:t>Context</a:t>
            </a:r>
            <a:r>
              <a:rPr lang="it-IT" sz="1200">
                <a:solidFill>
                  <a:schemeClr val="accent6">
                    <a:lumMod val="50000"/>
                  </a:schemeClr>
                </a:solidFill>
                <a:latin typeface="Times New Roman" panose="02020603050405020304" pitchFamily="18" charset="0"/>
                <a:cs typeface="Times New Roman" panose="02020603050405020304" pitchFamily="18" charset="0"/>
              </a:rPr>
              <a:t> of </a:t>
            </a:r>
            <a:r>
              <a:rPr lang="it-IT" sz="1200" err="1">
                <a:solidFill>
                  <a:schemeClr val="accent6">
                    <a:lumMod val="50000"/>
                  </a:schemeClr>
                </a:solidFill>
                <a:latin typeface="Times New Roman" panose="02020603050405020304" pitchFamily="18" charset="0"/>
                <a:cs typeface="Times New Roman" panose="02020603050405020304" pitchFamily="18" charset="0"/>
              </a:rPr>
              <a:t>Metabolic</a:t>
            </a:r>
            <a:r>
              <a:rPr lang="it-IT" sz="1200">
                <a:solidFill>
                  <a:schemeClr val="accent6">
                    <a:lumMod val="50000"/>
                  </a:schemeClr>
                </a:solidFill>
                <a:latin typeface="Times New Roman" panose="02020603050405020304" pitchFamily="18" charset="0"/>
                <a:cs typeface="Times New Roman" panose="02020603050405020304" pitchFamily="18" charset="0"/>
              </a:rPr>
              <a:t> </a:t>
            </a:r>
            <a:r>
              <a:rPr lang="it-IT" sz="1200" err="1">
                <a:solidFill>
                  <a:schemeClr val="accent6">
                    <a:lumMod val="50000"/>
                  </a:schemeClr>
                </a:solidFill>
                <a:latin typeface="Times New Roman" panose="02020603050405020304" pitchFamily="18" charset="0"/>
                <a:cs typeface="Times New Roman" panose="02020603050405020304" pitchFamily="18" charset="0"/>
              </a:rPr>
              <a:t>Bariatric</a:t>
            </a:r>
            <a:r>
              <a:rPr lang="it-IT" sz="1200">
                <a:solidFill>
                  <a:schemeClr val="accent6">
                    <a:lumMod val="50000"/>
                  </a:schemeClr>
                </a:solidFill>
                <a:latin typeface="Times New Roman" panose="02020603050405020304" pitchFamily="18" charset="0"/>
                <a:cs typeface="Times New Roman" panose="02020603050405020304" pitchFamily="18" charset="0"/>
              </a:rPr>
              <a:t> Surgery</a:t>
            </a:r>
          </a:p>
        </p:txBody>
      </p:sp>
    </p:spTree>
    <p:extLst>
      <p:ext uri="{BB962C8B-B14F-4D97-AF65-F5344CB8AC3E}">
        <p14:creationId xmlns:p14="http://schemas.microsoft.com/office/powerpoint/2010/main" val="239153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AB2FF-3BB1-05F4-4E9B-31F7E80447DC}"/>
            </a:ext>
          </a:extLst>
        </p:cNvPr>
        <p:cNvGrpSpPr/>
        <p:nvPr/>
      </p:nvGrpSpPr>
      <p:grpSpPr>
        <a:xfrm>
          <a:off x="0" y="0"/>
          <a:ext cx="0" cy="0"/>
          <a:chOff x="0" y="0"/>
          <a:chExt cx="0" cy="0"/>
        </a:xfrm>
      </p:grpSpPr>
      <p:sp>
        <p:nvSpPr>
          <p:cNvPr id="13" name="Rettangolo con angoli arrotondati 12">
            <a:extLst>
              <a:ext uri="{FF2B5EF4-FFF2-40B4-BE49-F238E27FC236}">
                <a16:creationId xmlns:a16="http://schemas.microsoft.com/office/drawing/2014/main" id="{E24FBE66-A5D4-DCEB-98BB-1A2BBA7E7E7E}"/>
              </a:ext>
            </a:extLst>
          </p:cNvPr>
          <p:cNvSpPr/>
          <p:nvPr/>
        </p:nvSpPr>
        <p:spPr>
          <a:xfrm>
            <a:off x="572813" y="1716338"/>
            <a:ext cx="7041932" cy="4367926"/>
          </a:xfrm>
          <a:prstGeom prst="roundRect">
            <a:avLst>
              <a:gd name="adj" fmla="val 4716"/>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94" name="TextBox 10">
            <a:extLst>
              <a:ext uri="{FF2B5EF4-FFF2-40B4-BE49-F238E27FC236}">
                <a16:creationId xmlns:a16="http://schemas.microsoft.com/office/drawing/2014/main" id="{E2AC79D4-249F-BA6D-B79A-2496E546E051}"/>
              </a:ext>
            </a:extLst>
          </p:cNvPr>
          <p:cNvSpPr txBox="1">
            <a:spLocks noChangeAspect="1"/>
          </p:cNvSpPr>
          <p:nvPr/>
        </p:nvSpPr>
        <p:spPr>
          <a:xfrm rot="10800000">
            <a:off x="-23" y="-3"/>
            <a:ext cx="10276135" cy="1380167"/>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E7136347-2125-B40F-D001-4CB0CF860185}"/>
              </a:ext>
            </a:extLst>
          </p:cNvPr>
          <p:cNvSpPr>
            <a:spLocks noGrp="1"/>
          </p:cNvSpPr>
          <p:nvPr>
            <p:ph type="body" sz="quarter" idx="10"/>
          </p:nvPr>
        </p:nvSpPr>
        <p:spPr>
          <a:xfrm>
            <a:off x="505459" y="400350"/>
            <a:ext cx="9378769" cy="915637"/>
          </a:xfrm>
        </p:spPr>
        <p:txBody>
          <a:bodyPr wrap="square" lIns="0" tIns="0" rIns="0" bIns="0">
            <a:noAutofit/>
          </a:bodyPr>
          <a:lstStyle/>
          <a:p>
            <a:pPr>
              <a:buClr>
                <a:srgbClr val="009EE1"/>
              </a:buClr>
              <a:tabLst>
                <a:tab pos="255822" algn="l"/>
              </a:tabLst>
            </a:pPr>
            <a:r>
              <a:rPr lang="it-IT" dirty="0"/>
              <a:t>Uso delle </a:t>
            </a:r>
            <a:r>
              <a:rPr lang="it-IT" dirty="0">
                <a:solidFill>
                  <a:schemeClr val="bg2"/>
                </a:solidFill>
              </a:rPr>
              <a:t>terapie farmacologiche per l’obesità </a:t>
            </a:r>
            <a:r>
              <a:rPr lang="it-IT" dirty="0"/>
              <a:t>(</a:t>
            </a:r>
            <a:r>
              <a:rPr lang="it-IT" dirty="0">
                <a:solidFill>
                  <a:schemeClr val="bg2"/>
                </a:solidFill>
              </a:rPr>
              <a:t>OMM</a:t>
            </a:r>
            <a:r>
              <a:rPr lang="it-IT" dirty="0"/>
              <a:t>) dopo chirurgia metabolico-bariatrica</a:t>
            </a:r>
          </a:p>
        </p:txBody>
      </p:sp>
      <p:sp>
        <p:nvSpPr>
          <p:cNvPr id="10" name="Segnaposto testo 9">
            <a:extLst>
              <a:ext uri="{FF2B5EF4-FFF2-40B4-BE49-F238E27FC236}">
                <a16:creationId xmlns:a16="http://schemas.microsoft.com/office/drawing/2014/main" id="{2A54C56F-DF3E-4FA1-369F-98AD2D3D3110}"/>
              </a:ext>
            </a:extLst>
          </p:cNvPr>
          <p:cNvSpPr>
            <a:spLocks noGrp="1"/>
          </p:cNvSpPr>
          <p:nvPr>
            <p:ph type="body" sz="quarter" idx="11"/>
          </p:nvPr>
        </p:nvSpPr>
        <p:spPr/>
        <p:txBody>
          <a:bodyPr/>
          <a:lstStyle/>
          <a:p>
            <a:r>
              <a:rPr lang="it-IT" dirty="0">
                <a:solidFill>
                  <a:srgbClr val="FFFFFF">
                    <a:lumMod val="50000"/>
                  </a:srgbClr>
                </a:solidFill>
                <a:cs typeface="Apis For Office" panose="020B0504010101010104" pitchFamily="34" charset="0"/>
              </a:rPr>
              <a:t>Cohen RV, Busetto L, et al. International Consensus on the Role of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Management </a:t>
            </a:r>
            <a:r>
              <a:rPr lang="it-IT" dirty="0" err="1">
                <a:solidFill>
                  <a:srgbClr val="FFFFFF">
                    <a:lumMod val="50000"/>
                  </a:srgbClr>
                </a:solidFill>
                <a:cs typeface="Apis For Office" panose="020B0504010101010104" pitchFamily="34" charset="0"/>
              </a:rPr>
              <a:t>Medications</a:t>
            </a:r>
            <a:r>
              <a:rPr lang="it-IT" dirty="0">
                <a:solidFill>
                  <a:srgbClr val="FFFFFF">
                    <a:lumMod val="50000"/>
                  </a:srgbClr>
                </a:solidFill>
                <a:cs typeface="Apis For Office" panose="020B0504010101010104" pitchFamily="34" charset="0"/>
              </a:rPr>
              <a:t> in the </a:t>
            </a:r>
            <a:r>
              <a:rPr lang="it-IT" dirty="0" err="1">
                <a:solidFill>
                  <a:srgbClr val="FFFFFF">
                    <a:lumMod val="50000"/>
                  </a:srgbClr>
                </a:solidFill>
                <a:cs typeface="Apis For Office" panose="020B0504010101010104" pitchFamily="34" charset="0"/>
              </a:rPr>
              <a:t>Context</a:t>
            </a:r>
            <a:r>
              <a:rPr lang="it-IT" dirty="0">
                <a:solidFill>
                  <a:srgbClr val="FFFFFF">
                    <a:lumMod val="50000"/>
                  </a:srgbClr>
                </a:solidFill>
                <a:cs typeface="Apis For Office" panose="020B0504010101010104" pitchFamily="34" charset="0"/>
              </a:rPr>
              <a:t> of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a:t>
            </a:r>
            <a:r>
              <a:rPr lang="it-IT" dirty="0" err="1">
                <a:solidFill>
                  <a:srgbClr val="FFFFFF">
                    <a:lumMod val="50000"/>
                  </a:srgbClr>
                </a:solidFill>
                <a:cs typeface="Apis For Office" panose="020B0504010101010104" pitchFamily="34" charset="0"/>
              </a:rPr>
              <a:t>Bariatric</a:t>
            </a:r>
            <a:r>
              <a:rPr lang="it-IT" dirty="0">
                <a:solidFill>
                  <a:srgbClr val="FFFFFF">
                    <a:lumMod val="50000"/>
                  </a:srgbClr>
                </a:solidFill>
                <a:cs typeface="Apis For Office" panose="020B0504010101010104" pitchFamily="34" charset="0"/>
              </a:rPr>
              <a:t> Surgery. International consensus position </a:t>
            </a:r>
            <a:r>
              <a:rPr lang="it-IT" dirty="0" err="1">
                <a:solidFill>
                  <a:srgbClr val="FFFFFF">
                    <a:lumMod val="50000"/>
                  </a:srgbClr>
                </a:solidFill>
                <a:cs typeface="Apis For Office" panose="020B0504010101010104" pitchFamily="34" charset="0"/>
              </a:rPr>
              <a:t>statement</a:t>
            </a:r>
            <a:r>
              <a:rPr lang="it-IT" dirty="0">
                <a:solidFill>
                  <a:srgbClr val="FFFFFF">
                    <a:lumMod val="50000"/>
                  </a:srgbClr>
                </a:solidFill>
                <a:cs typeface="Apis For Office" panose="020B0504010101010104" pitchFamily="34" charset="0"/>
              </a:rPr>
              <a:t> on the </a:t>
            </a:r>
            <a:r>
              <a:rPr lang="it-IT" dirty="0" err="1">
                <a:solidFill>
                  <a:srgbClr val="FFFFFF">
                    <a:lumMod val="50000"/>
                  </a:srgbClr>
                </a:solidFill>
                <a:cs typeface="Apis For Office" panose="020B0504010101010104" pitchFamily="34" charset="0"/>
              </a:rPr>
              <a:t>role</a:t>
            </a:r>
            <a:r>
              <a:rPr lang="it-IT" dirty="0">
                <a:solidFill>
                  <a:srgbClr val="FFFFFF">
                    <a:lumMod val="50000"/>
                  </a:srgbClr>
                </a:solidFill>
                <a:cs typeface="Apis For Office" panose="020B0504010101010104" pitchFamily="34" charset="0"/>
              </a:rPr>
              <a:t> of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management </a:t>
            </a:r>
            <a:r>
              <a:rPr lang="it-IT" dirty="0" err="1">
                <a:solidFill>
                  <a:srgbClr val="FFFFFF">
                    <a:lumMod val="50000"/>
                  </a:srgbClr>
                </a:solidFill>
                <a:cs typeface="Apis For Office" panose="020B0504010101010104" pitchFamily="34" charset="0"/>
              </a:rPr>
              <a:t>medications</a:t>
            </a:r>
            <a:r>
              <a:rPr lang="it-IT" dirty="0">
                <a:solidFill>
                  <a:srgbClr val="FFFFFF">
                    <a:lumMod val="50000"/>
                  </a:srgbClr>
                </a:solidFill>
                <a:cs typeface="Apis For Office" panose="020B0504010101010104" pitchFamily="34" charset="0"/>
              </a:rPr>
              <a:t> in the </a:t>
            </a:r>
            <a:r>
              <a:rPr lang="it-IT" dirty="0" err="1">
                <a:solidFill>
                  <a:srgbClr val="FFFFFF">
                    <a:lumMod val="50000"/>
                  </a:srgbClr>
                </a:solidFill>
                <a:cs typeface="Apis For Office" panose="020B0504010101010104" pitchFamily="34" charset="0"/>
              </a:rPr>
              <a:t>context</a:t>
            </a:r>
            <a:r>
              <a:rPr lang="it-IT" dirty="0">
                <a:solidFill>
                  <a:srgbClr val="FFFFFF">
                    <a:lumMod val="50000"/>
                  </a:srgbClr>
                </a:solidFill>
                <a:cs typeface="Apis For Office" panose="020B0504010101010104" pitchFamily="34" charset="0"/>
              </a:rPr>
              <a:t> of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a:t>
            </a:r>
            <a:r>
              <a:rPr lang="it-IT" dirty="0" err="1">
                <a:solidFill>
                  <a:srgbClr val="FFFFFF">
                    <a:lumMod val="50000"/>
                  </a:srgbClr>
                </a:solidFill>
                <a:cs typeface="Apis For Office" panose="020B0504010101010104" pitchFamily="34" charset="0"/>
              </a:rPr>
              <a:t>bariatric</a:t>
            </a:r>
            <a:r>
              <a:rPr lang="it-IT" dirty="0">
                <a:solidFill>
                  <a:srgbClr val="FFFFFF">
                    <a:lumMod val="50000"/>
                  </a:srgbClr>
                </a:solidFill>
                <a:cs typeface="Apis For Office" panose="020B0504010101010104" pitchFamily="34" charset="0"/>
              </a:rPr>
              <a:t> surgery: </a:t>
            </a:r>
            <a:r>
              <a:rPr lang="it-IT" dirty="0" err="1">
                <a:solidFill>
                  <a:srgbClr val="FFFFFF">
                    <a:lumMod val="50000"/>
                  </a:srgbClr>
                </a:solidFill>
                <a:cs typeface="Apis For Office" panose="020B0504010101010104" pitchFamily="34" charset="0"/>
              </a:rPr>
              <a:t>expert</a:t>
            </a:r>
            <a:r>
              <a:rPr lang="it-IT" dirty="0">
                <a:solidFill>
                  <a:srgbClr val="FFFFFF">
                    <a:lumMod val="50000"/>
                  </a:srgbClr>
                </a:solidFill>
                <a:cs typeface="Apis For Office" panose="020B0504010101010104" pitchFamily="34" charset="0"/>
              </a:rPr>
              <a:t> </a:t>
            </a:r>
            <a:r>
              <a:rPr lang="it-IT" dirty="0" err="1">
                <a:solidFill>
                  <a:srgbClr val="FFFFFF">
                    <a:lumMod val="50000"/>
                  </a:srgbClr>
                </a:solidFill>
                <a:cs typeface="Apis For Office" panose="020B0504010101010104" pitchFamily="34" charset="0"/>
              </a:rPr>
              <a:t>guideline</a:t>
            </a:r>
            <a:r>
              <a:rPr lang="it-IT" dirty="0">
                <a:solidFill>
                  <a:srgbClr val="FFFFFF">
                    <a:lumMod val="50000"/>
                  </a:srgbClr>
                </a:solidFill>
                <a:cs typeface="Apis For Office" panose="020B0504010101010104" pitchFamily="34" charset="0"/>
              </a:rPr>
              <a:t> by the International Federation for the Surgery of </a:t>
            </a:r>
            <a:r>
              <a:rPr lang="it-IT" dirty="0" err="1">
                <a:solidFill>
                  <a:srgbClr val="FFFFFF">
                    <a:lumMod val="50000"/>
                  </a:srgbClr>
                </a:solidFill>
                <a:cs typeface="Apis For Office" panose="020B0504010101010104" pitchFamily="34" charset="0"/>
              </a:rPr>
              <a:t>Obesity</a:t>
            </a:r>
            <a:r>
              <a:rPr lang="it-IT" dirty="0">
                <a:solidFill>
                  <a:srgbClr val="FFFFFF">
                    <a:lumMod val="50000"/>
                  </a:srgbClr>
                </a:solidFill>
                <a:cs typeface="Apis For Office" panose="020B0504010101010104" pitchFamily="34" charset="0"/>
              </a:rPr>
              <a:t> and </a:t>
            </a:r>
            <a:r>
              <a:rPr lang="it-IT" dirty="0" err="1">
                <a:solidFill>
                  <a:srgbClr val="FFFFFF">
                    <a:lumMod val="50000"/>
                  </a:srgbClr>
                </a:solidFill>
                <a:cs typeface="Apis For Office" panose="020B0504010101010104" pitchFamily="34" charset="0"/>
              </a:rPr>
              <a:t>Metabolic</a:t>
            </a:r>
            <a:r>
              <a:rPr lang="it-IT" dirty="0">
                <a:solidFill>
                  <a:srgbClr val="FFFFFF">
                    <a:lumMod val="50000"/>
                  </a:srgbClr>
                </a:solidFill>
                <a:cs typeface="Apis For Office" panose="020B0504010101010104" pitchFamily="34" charset="0"/>
              </a:rPr>
              <a:t> Disorders (IFSO). Br </a:t>
            </a:r>
            <a:r>
              <a:rPr lang="it-IT" dirty="0" err="1">
                <a:solidFill>
                  <a:srgbClr val="FFFFFF">
                    <a:lumMod val="50000"/>
                  </a:srgbClr>
                </a:solidFill>
                <a:cs typeface="Apis For Office" panose="020B0504010101010104" pitchFamily="34" charset="0"/>
              </a:rPr>
              <a:t>J</a:t>
            </a:r>
            <a:r>
              <a:rPr lang="it-IT" dirty="0">
                <a:solidFill>
                  <a:srgbClr val="FFFFFF">
                    <a:lumMod val="50000"/>
                  </a:srgbClr>
                </a:solidFill>
                <a:cs typeface="Apis For Office" panose="020B0504010101010104" pitchFamily="34" charset="0"/>
              </a:rPr>
              <a:t> </a:t>
            </a:r>
            <a:r>
              <a:rPr lang="it-IT" dirty="0" err="1">
                <a:solidFill>
                  <a:srgbClr val="FFFFFF">
                    <a:lumMod val="50000"/>
                  </a:srgbClr>
                </a:solidFill>
                <a:cs typeface="Apis For Office" panose="020B0504010101010104" pitchFamily="34" charset="0"/>
              </a:rPr>
              <a:t>Surg</a:t>
            </a:r>
            <a:r>
              <a:rPr lang="it-IT" dirty="0">
                <a:solidFill>
                  <a:srgbClr val="FFFFFF">
                    <a:lumMod val="50000"/>
                  </a:srgbClr>
                </a:solidFill>
                <a:cs typeface="Apis For Office" panose="020B0504010101010104" pitchFamily="34" charset="0"/>
              </a:rPr>
              <a:t>. 2024 Nov 27;111(12):znae283. </a:t>
            </a:r>
            <a:r>
              <a:rPr lang="it-IT" dirty="0" err="1">
                <a:solidFill>
                  <a:srgbClr val="FFFFFF">
                    <a:lumMod val="50000"/>
                  </a:srgbClr>
                </a:solidFill>
                <a:cs typeface="Apis For Office" panose="020B0504010101010104" pitchFamily="34" charset="0"/>
              </a:rPr>
              <a:t>doi</a:t>
            </a:r>
            <a:r>
              <a:rPr lang="it-IT" dirty="0">
                <a:solidFill>
                  <a:srgbClr val="FFFFFF">
                    <a:lumMod val="50000"/>
                  </a:srgbClr>
                </a:solidFill>
                <a:cs typeface="Apis For Office" panose="020B0504010101010104" pitchFamily="34" charset="0"/>
              </a:rPr>
              <a:t>: 10.1093/</a:t>
            </a:r>
            <a:r>
              <a:rPr lang="it-IT" dirty="0" err="1">
                <a:solidFill>
                  <a:srgbClr val="FFFFFF">
                    <a:lumMod val="50000"/>
                  </a:srgbClr>
                </a:solidFill>
                <a:cs typeface="Apis For Office" panose="020B0504010101010104" pitchFamily="34" charset="0"/>
              </a:rPr>
              <a:t>bjs</a:t>
            </a:r>
            <a:r>
              <a:rPr lang="it-IT" dirty="0">
                <a:solidFill>
                  <a:srgbClr val="FFFFFF">
                    <a:lumMod val="50000"/>
                  </a:srgbClr>
                </a:solidFill>
                <a:cs typeface="Apis For Office" panose="020B0504010101010104" pitchFamily="34" charset="0"/>
              </a:rPr>
              <a:t>/znae283</a:t>
            </a:r>
          </a:p>
        </p:txBody>
      </p:sp>
      <p:cxnSp>
        <p:nvCxnSpPr>
          <p:cNvPr id="12" name="Straight Connector 201">
            <a:extLst>
              <a:ext uri="{FF2B5EF4-FFF2-40B4-BE49-F238E27FC236}">
                <a16:creationId xmlns:a16="http://schemas.microsoft.com/office/drawing/2014/main" id="{2739620E-B8A9-69C3-7312-BD144A60860E}"/>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2" name="Rettangolo con angoli arrotondati 1">
            <a:extLst>
              <a:ext uri="{FF2B5EF4-FFF2-40B4-BE49-F238E27FC236}">
                <a16:creationId xmlns:a16="http://schemas.microsoft.com/office/drawing/2014/main" id="{813793C0-6013-0028-4697-4BFFF5433294}"/>
              </a:ext>
            </a:extLst>
          </p:cNvPr>
          <p:cNvSpPr/>
          <p:nvPr/>
        </p:nvSpPr>
        <p:spPr>
          <a:xfrm>
            <a:off x="8036646" y="2107495"/>
            <a:ext cx="3582540" cy="3420636"/>
          </a:xfrm>
          <a:prstGeom prst="roundRect">
            <a:avLst>
              <a:gd name="adj" fmla="val 11463"/>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defRPr/>
            </a:pPr>
            <a:r>
              <a:rPr lang="it-IT" sz="2400" b="1" dirty="0">
                <a:solidFill>
                  <a:schemeClr val="bg1"/>
                </a:solidFill>
                <a:ea typeface="Apis For Office" panose="020B0504010101010104" pitchFamily="34" charset="0"/>
                <a:cs typeface="Apis For Office" panose="020B0504010101010104" pitchFamily="34" charset="0"/>
              </a:rPr>
              <a:t>Benefici di salute</a:t>
            </a:r>
            <a:br>
              <a:rPr lang="it-IT" sz="2400" b="1" dirty="0">
                <a:solidFill>
                  <a:schemeClr val="bg1"/>
                </a:solidFill>
                <a:ea typeface="Apis For Office" panose="020B0504010101010104" pitchFamily="34" charset="0"/>
                <a:cs typeface="Apis For Office" panose="020B0504010101010104" pitchFamily="34" charset="0"/>
              </a:rPr>
            </a:br>
            <a:r>
              <a:rPr lang="it-IT" sz="2400" b="1" dirty="0">
                <a:solidFill>
                  <a:schemeClr val="bg1"/>
                </a:solidFill>
                <a:ea typeface="Apis For Office" panose="020B0504010101010104" pitchFamily="34" charset="0"/>
                <a:cs typeface="Apis For Office" panose="020B0504010101010104" pitchFamily="34" charset="0"/>
              </a:rPr>
              <a:t>con le OMM </a:t>
            </a:r>
            <a:r>
              <a:rPr lang="it-IT" sz="2400" dirty="0">
                <a:solidFill>
                  <a:schemeClr val="bg1"/>
                </a:solidFill>
                <a:ea typeface="Apis For Office" panose="020B0504010101010104" pitchFamily="34" charset="0"/>
                <a:cs typeface="Apis For Office" panose="020B0504010101010104" pitchFamily="34" charset="0"/>
              </a:rPr>
              <a:t>in combinazione con la chirurgia metabolico-bariatrica… </a:t>
            </a:r>
            <a:r>
              <a:rPr lang="it-IT" sz="2400" b="1" dirty="0">
                <a:solidFill>
                  <a:schemeClr val="bg1"/>
                </a:solidFill>
                <a:ea typeface="Apis For Office" panose="020B0504010101010104" pitchFamily="34" charset="0"/>
                <a:cs typeface="Apis For Office" panose="020B0504010101010104" pitchFamily="34" charset="0"/>
              </a:rPr>
              <a:t>non solo calo ponderale!</a:t>
            </a:r>
          </a:p>
        </p:txBody>
      </p:sp>
      <p:grpSp>
        <p:nvGrpSpPr>
          <p:cNvPr id="20" name="Gruppo 19">
            <a:extLst>
              <a:ext uri="{FF2B5EF4-FFF2-40B4-BE49-F238E27FC236}">
                <a16:creationId xmlns:a16="http://schemas.microsoft.com/office/drawing/2014/main" id="{32F91E31-938A-EA06-A2A9-2E406179D380}"/>
              </a:ext>
            </a:extLst>
          </p:cNvPr>
          <p:cNvGrpSpPr/>
          <p:nvPr/>
        </p:nvGrpSpPr>
        <p:grpSpPr>
          <a:xfrm>
            <a:off x="393503" y="1798544"/>
            <a:ext cx="6964934" cy="4203513"/>
            <a:chOff x="386389" y="1798018"/>
            <a:chExt cx="7241232" cy="4370266"/>
          </a:xfrm>
        </p:grpSpPr>
        <p:pic>
          <p:nvPicPr>
            <p:cNvPr id="3" name="Immagine 2">
              <a:extLst>
                <a:ext uri="{FF2B5EF4-FFF2-40B4-BE49-F238E27FC236}">
                  <a16:creationId xmlns:a16="http://schemas.microsoft.com/office/drawing/2014/main" id="{9252A3BE-47FC-A2D6-5408-79E36135B4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9288" y="1798018"/>
              <a:ext cx="6788333" cy="4370266"/>
            </a:xfrm>
            <a:prstGeom prst="rect">
              <a:avLst/>
            </a:prstGeom>
          </p:spPr>
        </p:pic>
        <p:grpSp>
          <p:nvGrpSpPr>
            <p:cNvPr id="19" name="Gruppo 18">
              <a:extLst>
                <a:ext uri="{FF2B5EF4-FFF2-40B4-BE49-F238E27FC236}">
                  <a16:creationId xmlns:a16="http://schemas.microsoft.com/office/drawing/2014/main" id="{09A410B6-2588-21EA-0E06-07FF1DD13DD5}"/>
                </a:ext>
              </a:extLst>
            </p:cNvPr>
            <p:cNvGrpSpPr/>
            <p:nvPr/>
          </p:nvGrpSpPr>
          <p:grpSpPr>
            <a:xfrm>
              <a:off x="386389" y="2463484"/>
              <a:ext cx="372849" cy="747628"/>
              <a:chOff x="113322" y="2463484"/>
              <a:chExt cx="554894" cy="747628"/>
            </a:xfrm>
          </p:grpSpPr>
          <p:cxnSp>
            <p:nvCxnSpPr>
              <p:cNvPr id="5" name="Connettore 2 14">
                <a:extLst>
                  <a:ext uri="{FF2B5EF4-FFF2-40B4-BE49-F238E27FC236}">
                    <a16:creationId xmlns:a16="http://schemas.microsoft.com/office/drawing/2014/main" id="{FB41B605-E2DC-E888-78F2-A9A84BF75672}"/>
                  </a:ext>
                </a:extLst>
              </p:cNvPr>
              <p:cNvCxnSpPr>
                <a:cxnSpLocks/>
              </p:cNvCxnSpPr>
              <p:nvPr/>
            </p:nvCxnSpPr>
            <p:spPr>
              <a:xfrm>
                <a:off x="113322" y="2463484"/>
                <a:ext cx="554892" cy="0"/>
              </a:xfrm>
              <a:prstGeom prst="straightConnector1">
                <a:avLst/>
              </a:prstGeom>
              <a:noFill/>
              <a:ln w="38100">
                <a:gradFill flip="none" rotWithShape="1">
                  <a:gsLst>
                    <a:gs pos="95000">
                      <a:srgbClr val="3B97DE"/>
                    </a:gs>
                    <a:gs pos="0">
                      <a:schemeClr val="accent1">
                        <a:lumMod val="5000"/>
                        <a:lumOff val="95000"/>
                        <a:alpha val="0"/>
                      </a:schemeClr>
                    </a:gs>
                  </a:gsLst>
                  <a:lin ang="0" scaled="1"/>
                  <a:tileRect/>
                </a:gra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6" name="Connettore 2 15">
                <a:extLst>
                  <a:ext uri="{FF2B5EF4-FFF2-40B4-BE49-F238E27FC236}">
                    <a16:creationId xmlns:a16="http://schemas.microsoft.com/office/drawing/2014/main" id="{0CF1F027-55E1-3A7B-C5DE-244F715F7630}"/>
                  </a:ext>
                </a:extLst>
              </p:cNvPr>
              <p:cNvCxnSpPr>
                <a:cxnSpLocks/>
              </p:cNvCxnSpPr>
              <p:nvPr/>
            </p:nvCxnSpPr>
            <p:spPr>
              <a:xfrm>
                <a:off x="113322" y="3211112"/>
                <a:ext cx="554894" cy="0"/>
              </a:xfrm>
              <a:prstGeom prst="straightConnector1">
                <a:avLst/>
              </a:prstGeom>
              <a:noFill/>
              <a:ln w="38100">
                <a:gradFill flip="none" rotWithShape="1">
                  <a:gsLst>
                    <a:gs pos="95000">
                      <a:srgbClr val="3B97DE"/>
                    </a:gs>
                    <a:gs pos="0">
                      <a:schemeClr val="accent1">
                        <a:lumMod val="5000"/>
                        <a:lumOff val="95000"/>
                        <a:alpha val="0"/>
                      </a:schemeClr>
                    </a:gs>
                  </a:gsLst>
                  <a:lin ang="0" scaled="1"/>
                  <a:tileRect/>
                </a:gradFill>
                <a:tailEnd type="arrow"/>
              </a:ln>
            </p:spPr>
            <p:style>
              <a:lnRef idx="2">
                <a:schemeClr val="accent1">
                  <a:shade val="50000"/>
                </a:schemeClr>
              </a:lnRef>
              <a:fillRef idx="1">
                <a:schemeClr val="accent1"/>
              </a:fillRef>
              <a:effectRef idx="0">
                <a:schemeClr val="accent1"/>
              </a:effectRef>
              <a:fontRef idx="minor">
                <a:schemeClr val="lt1"/>
              </a:fontRef>
            </p:style>
          </p:cxnSp>
        </p:grpSp>
        <p:sp>
          <p:nvSpPr>
            <p:cNvPr id="7" name="Rettangolo con angoli arrotondati 6">
              <a:extLst>
                <a:ext uri="{FF2B5EF4-FFF2-40B4-BE49-F238E27FC236}">
                  <a16:creationId xmlns:a16="http://schemas.microsoft.com/office/drawing/2014/main" id="{90B23A54-3464-4D07-CD09-470F316DBD3C}"/>
                </a:ext>
              </a:extLst>
            </p:cNvPr>
            <p:cNvSpPr/>
            <p:nvPr/>
          </p:nvSpPr>
          <p:spPr>
            <a:xfrm>
              <a:off x="759236" y="2277331"/>
              <a:ext cx="6868385" cy="357898"/>
            </a:xfrm>
            <a:prstGeom prst="roundRect">
              <a:avLst>
                <a:gd name="adj" fmla="val 11463"/>
              </a:avLst>
            </a:prstGeom>
            <a:solidFill>
              <a:srgbClr val="89C1EC">
                <a:alpha val="20782"/>
              </a:srgbClr>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err="1">
                <a:ln>
                  <a:noFill/>
                </a:ln>
                <a:solidFill>
                  <a:srgbClr val="FFFFFF"/>
                </a:solidFill>
                <a:effectLst/>
                <a:uLnTx/>
                <a:uFillTx/>
                <a:ea typeface="+mn-ea"/>
                <a:cs typeface="+mn-cs"/>
              </a:endParaRPr>
            </a:p>
          </p:txBody>
        </p:sp>
        <p:sp>
          <p:nvSpPr>
            <p:cNvPr id="8" name="Rettangolo con angoli arrotondati 7">
              <a:extLst>
                <a:ext uri="{FF2B5EF4-FFF2-40B4-BE49-F238E27FC236}">
                  <a16:creationId xmlns:a16="http://schemas.microsoft.com/office/drawing/2014/main" id="{922ED551-ED79-BECF-7446-733A7951FDAD}"/>
                </a:ext>
              </a:extLst>
            </p:cNvPr>
            <p:cNvSpPr/>
            <p:nvPr/>
          </p:nvSpPr>
          <p:spPr>
            <a:xfrm>
              <a:off x="759236" y="2976043"/>
              <a:ext cx="6868385" cy="447550"/>
            </a:xfrm>
            <a:prstGeom prst="roundRect">
              <a:avLst>
                <a:gd name="adj" fmla="val 11463"/>
              </a:avLst>
            </a:prstGeom>
            <a:solidFill>
              <a:srgbClr val="89C1EC">
                <a:alpha val="20782"/>
              </a:srgbClr>
            </a:solid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err="1">
                <a:solidFill>
                  <a:srgbClr val="FFFFFF"/>
                </a:solidFill>
              </a:endParaRPr>
            </a:p>
          </p:txBody>
        </p:sp>
      </p:grpSp>
    </p:spTree>
    <p:extLst>
      <p:ext uri="{BB962C8B-B14F-4D97-AF65-F5344CB8AC3E}">
        <p14:creationId xmlns:p14="http://schemas.microsoft.com/office/powerpoint/2010/main" val="322594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ACDF-9DA4-5054-68DF-177459652B21}"/>
            </a:ext>
          </a:extLst>
        </p:cNvPr>
        <p:cNvGrpSpPr/>
        <p:nvPr/>
      </p:nvGrpSpPr>
      <p:grpSpPr>
        <a:xfrm>
          <a:off x="0" y="0"/>
          <a:ext cx="0" cy="0"/>
          <a:chOff x="0" y="0"/>
          <a:chExt cx="0" cy="0"/>
        </a:xfrm>
      </p:grpSpPr>
      <p:sp>
        <p:nvSpPr>
          <p:cNvPr id="94" name="TextBox 10">
            <a:extLst>
              <a:ext uri="{FF2B5EF4-FFF2-40B4-BE49-F238E27FC236}">
                <a16:creationId xmlns:a16="http://schemas.microsoft.com/office/drawing/2014/main" id="{D9F1DEA3-AA0C-28ED-E213-942F0039753E}"/>
              </a:ext>
            </a:extLst>
          </p:cNvPr>
          <p:cNvSpPr txBox="1">
            <a:spLocks noChangeAspect="1"/>
          </p:cNvSpPr>
          <p:nvPr/>
        </p:nvSpPr>
        <p:spPr>
          <a:xfrm rot="10800000">
            <a:off x="-24" y="-3"/>
            <a:ext cx="11068065" cy="1301925"/>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60277E8B-4704-1FAB-4C78-D6F27BD6F2CF}"/>
              </a:ext>
            </a:extLst>
          </p:cNvPr>
          <p:cNvSpPr>
            <a:spLocks noGrp="1"/>
          </p:cNvSpPr>
          <p:nvPr>
            <p:ph type="body" sz="quarter" idx="10"/>
          </p:nvPr>
        </p:nvSpPr>
        <p:spPr>
          <a:xfrm>
            <a:off x="505460" y="400350"/>
            <a:ext cx="11519620" cy="915637"/>
          </a:xfrm>
        </p:spPr>
        <p:txBody>
          <a:bodyPr wrap="square" lIns="0" tIns="0" rIns="0" bIns="0">
            <a:noAutofit/>
          </a:bodyPr>
          <a:lstStyle/>
          <a:p>
            <a:pPr>
              <a:buClr>
                <a:srgbClr val="009EE1"/>
              </a:buClr>
              <a:tabLst>
                <a:tab pos="255822" algn="l"/>
              </a:tabLst>
            </a:pPr>
            <a:r>
              <a:rPr lang="en-GB" dirty="0">
                <a:solidFill>
                  <a:schemeClr val="bg2"/>
                </a:solidFill>
              </a:rPr>
              <a:t>STEP UP </a:t>
            </a:r>
            <a:r>
              <a:rPr lang="en-GB" dirty="0"/>
              <a:t>disegno </a:t>
            </a:r>
            <a:r>
              <a:rPr lang="en-GB" dirty="0" err="1"/>
              <a:t>dello</a:t>
            </a:r>
            <a:r>
              <a:rPr lang="en-GB" dirty="0"/>
              <a:t> studio</a:t>
            </a:r>
          </a:p>
          <a:p>
            <a:pPr>
              <a:buClr>
                <a:srgbClr val="009EE1"/>
              </a:buClr>
              <a:tabLst>
                <a:tab pos="255822" algn="l"/>
              </a:tabLst>
            </a:pPr>
            <a:r>
              <a:rPr lang="it-IT" sz="1600" dirty="0">
                <a:solidFill>
                  <a:srgbClr val="001965"/>
                </a:solidFill>
              </a:rPr>
              <a:t>Studio randomizzato, in doppio cieco, multinazionale, controllato con placebo e con controllo attivo</a:t>
            </a:r>
          </a:p>
        </p:txBody>
      </p:sp>
      <p:sp>
        <p:nvSpPr>
          <p:cNvPr id="49" name="Segnaposto testo 48">
            <a:extLst>
              <a:ext uri="{FF2B5EF4-FFF2-40B4-BE49-F238E27FC236}">
                <a16:creationId xmlns:a16="http://schemas.microsoft.com/office/drawing/2014/main" id="{2D2C3FB0-5B24-51AC-2942-E75F51712891}"/>
              </a:ext>
            </a:extLst>
          </p:cNvPr>
          <p:cNvSpPr>
            <a:spLocks noGrp="1"/>
          </p:cNvSpPr>
          <p:nvPr>
            <p:ph type="body" sz="quarter" idx="11"/>
          </p:nvPr>
        </p:nvSpPr>
        <p:spPr/>
        <p:txBody>
          <a:bodyPr/>
          <a:lstStyle/>
          <a:p>
            <a:r>
              <a:rPr lang="it-IT" dirty="0"/>
              <a:t>Semaglutide s.c. 7,2 mg rispetto a placebo. †Semaglutide s.c. 7,2 mg rispetto a 2,4 mg. </a:t>
            </a:r>
            <a:br>
              <a:rPr lang="it-IT" dirty="0"/>
            </a:br>
            <a:r>
              <a:rPr lang="it-IT" dirty="0"/>
              <a:t>‡Gli eventi avversi (AE) non sono stati revisionati da un comitato di valutazione indipendente. BMI, indice di massa corporea (body mass index). HbA1c, emoglobina glicata. s.c., sottocutaneo. T2D, diabete di tipo 2.</a:t>
            </a:r>
          </a:p>
          <a:p>
            <a:r>
              <a:rPr lang="it-IT" dirty="0"/>
              <a:t>Wharton </a:t>
            </a:r>
            <a:r>
              <a:rPr lang="it-IT" dirty="0" err="1"/>
              <a:t>S</a:t>
            </a:r>
            <a:r>
              <a:rPr lang="it-IT" dirty="0"/>
              <a:t>, Freitas </a:t>
            </a:r>
            <a:r>
              <a:rPr lang="it-IT" dirty="0" err="1"/>
              <a:t>P</a:t>
            </a:r>
            <a:r>
              <a:rPr lang="it-IT" dirty="0"/>
              <a:t>, et al. STEP UP trial group. Once-</a:t>
            </a:r>
            <a:r>
              <a:rPr lang="it-IT" dirty="0" err="1"/>
              <a:t>weekly</a:t>
            </a:r>
            <a:r>
              <a:rPr lang="it-IT" dirty="0"/>
              <a:t> semaglutide 7·2 mg in </a:t>
            </a:r>
            <a:r>
              <a:rPr lang="it-IT" dirty="0" err="1"/>
              <a:t>adults</a:t>
            </a:r>
            <a:r>
              <a:rPr lang="it-IT" dirty="0"/>
              <a:t> with </a:t>
            </a:r>
            <a:r>
              <a:rPr lang="it-IT" dirty="0" err="1"/>
              <a:t>obesity</a:t>
            </a:r>
            <a:r>
              <a:rPr lang="it-IT" dirty="0"/>
              <a:t> (STEP UP): a </a:t>
            </a:r>
            <a:r>
              <a:rPr lang="it-IT" dirty="0" err="1"/>
              <a:t>randomised</a:t>
            </a:r>
            <a:r>
              <a:rPr lang="it-IT" dirty="0"/>
              <a:t>, </a:t>
            </a:r>
            <a:r>
              <a:rPr lang="it-IT" dirty="0" err="1"/>
              <a:t>controlled</a:t>
            </a:r>
            <a:r>
              <a:rPr lang="it-IT" dirty="0"/>
              <a:t>, </a:t>
            </a:r>
            <a:r>
              <a:rPr lang="it-IT" dirty="0" err="1"/>
              <a:t>phase</a:t>
            </a:r>
            <a:r>
              <a:rPr lang="it-IT" dirty="0"/>
              <a:t> 3b trial. Lancet </a:t>
            </a:r>
            <a:r>
              <a:rPr lang="it-IT" dirty="0" err="1"/>
              <a:t>Diabetes</a:t>
            </a:r>
            <a:r>
              <a:rPr lang="it-IT" dirty="0"/>
              <a:t> </a:t>
            </a:r>
            <a:r>
              <a:rPr lang="it-IT" dirty="0" err="1"/>
              <a:t>Endocrinol</a:t>
            </a:r>
            <a:r>
              <a:rPr lang="it-IT" dirty="0"/>
              <a:t>. 2025 Nov;13(11):949-963. </a:t>
            </a:r>
            <a:r>
              <a:rPr lang="it-IT" dirty="0" err="1"/>
              <a:t>doi</a:t>
            </a:r>
            <a:r>
              <a:rPr lang="it-IT" dirty="0"/>
              <a:t>: 10.1016/S2213-8587(25)00226-8</a:t>
            </a:r>
          </a:p>
        </p:txBody>
      </p:sp>
      <p:cxnSp>
        <p:nvCxnSpPr>
          <p:cNvPr id="12" name="Straight Connector 201">
            <a:extLst>
              <a:ext uri="{FF2B5EF4-FFF2-40B4-BE49-F238E27FC236}">
                <a16:creationId xmlns:a16="http://schemas.microsoft.com/office/drawing/2014/main" id="{BCFD279C-4C21-AF3B-322B-7F1EE07D553B}"/>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2" name="TextBox 2">
            <a:extLst>
              <a:ext uri="{FF2B5EF4-FFF2-40B4-BE49-F238E27FC236}">
                <a16:creationId xmlns:a16="http://schemas.microsoft.com/office/drawing/2014/main" id="{2068C5D9-5A0A-A343-D1AE-E5C48ED892A4}"/>
              </a:ext>
            </a:extLst>
          </p:cNvPr>
          <p:cNvSpPr txBox="1">
            <a:spLocks noChangeArrowheads="1"/>
          </p:cNvSpPr>
          <p:nvPr/>
        </p:nvSpPr>
        <p:spPr bwMode="auto">
          <a:xfrm>
            <a:off x="358321" y="1830447"/>
            <a:ext cx="2558616" cy="2261526"/>
          </a:xfrm>
          <a:prstGeom prst="roundRect">
            <a:avLst>
              <a:gd name="adj" fmla="val 13491"/>
            </a:avLst>
          </a:prstGeom>
          <a:solidFill>
            <a:srgbClr val="B6DAF4"/>
          </a:solidFill>
          <a:ln w="19050">
            <a:noFill/>
            <a:miter lim="800000"/>
            <a:headEnd/>
            <a:tailEnd/>
          </a:ln>
          <a:effectLst/>
        </p:spPr>
        <p:txBody>
          <a:bodyPr wrap="square" anchor="ctr" anchorCtr="0">
            <a:noAutofit/>
          </a:bodyPr>
          <a:lstStyle>
            <a:lvl1pPr eaLnBrk="0" hangingPunct="0">
              <a:defRPr>
                <a:solidFill>
                  <a:schemeClr val="tx1"/>
                </a:solidFill>
                <a:latin typeface="Verdana" pitchFamily="34" charset="0"/>
                <a:cs typeface="Arial" pitchFamily="34" charset="0"/>
              </a:defRPr>
            </a:lvl1pPr>
            <a:lvl2pPr marL="742950" indent="-285750" eaLnBrk="0" hangingPunct="0">
              <a:defRPr>
                <a:solidFill>
                  <a:schemeClr val="tx1"/>
                </a:solidFill>
                <a:latin typeface="Verdana" pitchFamily="34" charset="0"/>
                <a:cs typeface="Arial" pitchFamily="34" charset="0"/>
              </a:defRPr>
            </a:lvl2pPr>
            <a:lvl3pPr marL="1143000" indent="-228600" eaLnBrk="0" hangingPunct="0">
              <a:defRPr>
                <a:solidFill>
                  <a:schemeClr val="tx1"/>
                </a:solidFill>
                <a:latin typeface="Verdana" pitchFamily="34" charset="0"/>
                <a:cs typeface="Arial" pitchFamily="34" charset="0"/>
              </a:defRPr>
            </a:lvl3pPr>
            <a:lvl4pPr marL="1600200" indent="-228600" eaLnBrk="0" hangingPunct="0">
              <a:defRPr>
                <a:solidFill>
                  <a:schemeClr val="tx1"/>
                </a:solidFill>
                <a:latin typeface="Verdana" pitchFamily="34" charset="0"/>
                <a:cs typeface="Arial" pitchFamily="34" charset="0"/>
              </a:defRPr>
            </a:lvl4pPr>
            <a:lvl5pPr marL="2057400" indent="-228600" eaLnBrk="0" hangingPunct="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1" indent="-285750" algn="l" defTabSz="914400" rtl="0" eaLnBrk="0" fontAlgn="auto" latinLnBrk="0" hangingPunct="0">
              <a:lnSpc>
                <a:spcPts val="1400"/>
              </a:lnSpc>
              <a:spcBef>
                <a:spcPts val="0"/>
              </a:spcBef>
              <a:spcAft>
                <a:spcPts val="400"/>
              </a:spcAft>
              <a:buClrTx/>
              <a:buSzTx/>
              <a:buFontTx/>
              <a:buNone/>
              <a:tabLst/>
              <a:defRPr/>
            </a:pPr>
            <a:endParaRPr kumimoji="0" lang="en-US" sz="1400" b="0" i="0" u="none" strike="noStrike" kern="1200" cap="none" spc="0" normalizeH="0" baseline="0" noProof="0">
              <a:ln>
                <a:noFill/>
              </a:ln>
              <a:solidFill>
                <a:srgbClr val="001965"/>
              </a:solidFill>
              <a:effectLst/>
              <a:uLnTx/>
              <a:uFillTx/>
              <a:latin typeface="+mn-lt"/>
              <a:ea typeface="Apis For Office" panose="020B0504010101010104" pitchFamily="34" charset="0"/>
              <a:cs typeface="Apis For Office" panose="020B0504010101010104" pitchFamily="34" charset="0"/>
            </a:endParaRPr>
          </a:p>
          <a:p>
            <a:pPr marL="0" marR="0" lvl="1" indent="-285750" algn="l" defTabSz="914400" rtl="0" eaLnBrk="0" fontAlgn="auto" latinLnBrk="0" hangingPunct="0">
              <a:lnSpc>
                <a:spcPts val="1400"/>
              </a:lnSpc>
              <a:spcBef>
                <a:spcPts val="0"/>
              </a:spcBef>
              <a:spcAft>
                <a:spcPts val="400"/>
              </a:spcAft>
              <a:buClrTx/>
              <a:buSzTx/>
              <a:buFontTx/>
              <a:buNone/>
              <a:tabLst/>
              <a:defRPr/>
            </a:pPr>
            <a:endParaRPr kumimoji="0" lang="en-US" sz="1400" b="0" i="0" u="none" strike="noStrike" kern="1200" cap="none" spc="0" normalizeH="0" baseline="0" noProof="0">
              <a:ln>
                <a:noFill/>
              </a:ln>
              <a:solidFill>
                <a:srgbClr val="001965"/>
              </a:solidFill>
              <a:effectLst/>
              <a:uLnTx/>
              <a:uFillTx/>
              <a:latin typeface="+mn-lt"/>
              <a:ea typeface="Apis For Office" panose="020B0504010101010104" pitchFamily="34" charset="0"/>
              <a:cs typeface="Apis For Office" panose="020B0504010101010104" pitchFamily="34" charset="0"/>
            </a:endParaRPr>
          </a:p>
        </p:txBody>
      </p:sp>
      <p:sp>
        <p:nvSpPr>
          <p:cNvPr id="4" name="TextBox 5">
            <a:extLst>
              <a:ext uri="{FF2B5EF4-FFF2-40B4-BE49-F238E27FC236}">
                <a16:creationId xmlns:a16="http://schemas.microsoft.com/office/drawing/2014/main" id="{C4C508A2-65D2-24FD-5B2C-12C0A21A0185}"/>
              </a:ext>
            </a:extLst>
          </p:cNvPr>
          <p:cNvSpPr txBox="1"/>
          <p:nvPr/>
        </p:nvSpPr>
        <p:spPr>
          <a:xfrm>
            <a:off x="3049942" y="4412662"/>
            <a:ext cx="14011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bg2"/>
                </a:solidFill>
                <a:ea typeface="Apis" panose="020B0504010101010104" pitchFamily="34" charset="0"/>
                <a:cs typeface="Arial" panose="020B0604020202020204" pitchFamily="34" charset="0"/>
              </a:rPr>
              <a:t>Settimana</a:t>
            </a:r>
            <a:r>
              <a:rPr kumimoji="0" lang="en-GB" sz="800" b="1" i="0" u="none" strike="noStrike" kern="1200" cap="none" spc="0" normalizeH="0" baseline="0" noProof="0" dirty="0">
                <a:ln>
                  <a:noFill/>
                </a:ln>
                <a:solidFill>
                  <a:schemeClr val="bg2"/>
                </a:solidFill>
                <a:effectLst/>
                <a:uLnTx/>
                <a:uFillTx/>
                <a:ea typeface="Apis" panose="020B0504010101010104" pitchFamily="34" charset="0"/>
                <a:cs typeface="Arial" panose="020B0604020202020204" pitchFamily="34" charset="0"/>
              </a:rPr>
              <a:t> 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err="1">
                <a:ln>
                  <a:noFill/>
                </a:ln>
                <a:solidFill>
                  <a:schemeClr val="bg2"/>
                </a:solidFill>
                <a:effectLst/>
                <a:uLnTx/>
                <a:uFillTx/>
                <a:ea typeface="Apis" panose="020B0504010101010104" pitchFamily="34" charset="0"/>
                <a:cs typeface="Arial" panose="020B0604020202020204" pitchFamily="34" charset="0"/>
              </a:rPr>
              <a:t>Randomizzazione</a:t>
            </a:r>
            <a:r>
              <a:rPr kumimoji="0" lang="en-GB" sz="800" b="1" i="0" u="none" strike="noStrike" kern="1200" cap="none" spc="0" normalizeH="0" baseline="0" noProof="0" dirty="0">
                <a:ln>
                  <a:noFill/>
                </a:ln>
                <a:solidFill>
                  <a:schemeClr val="bg2"/>
                </a:solidFill>
                <a:effectLst/>
                <a:uLnTx/>
                <a:uFillTx/>
                <a:ea typeface="Apis" panose="020B0504010101010104" pitchFamily="34" charset="0"/>
                <a:cs typeface="Arial" panose="020B0604020202020204" pitchFamily="34" charset="0"/>
              </a:rPr>
              <a:t> </a:t>
            </a:r>
          </a:p>
        </p:txBody>
      </p:sp>
      <p:grpSp>
        <p:nvGrpSpPr>
          <p:cNvPr id="7" name="Group 31">
            <a:extLst>
              <a:ext uri="{FF2B5EF4-FFF2-40B4-BE49-F238E27FC236}">
                <a16:creationId xmlns:a16="http://schemas.microsoft.com/office/drawing/2014/main" id="{81223B3E-B53B-CBBA-B12D-80AC090871E7}"/>
              </a:ext>
            </a:extLst>
          </p:cNvPr>
          <p:cNvGrpSpPr/>
          <p:nvPr/>
        </p:nvGrpSpPr>
        <p:grpSpPr>
          <a:xfrm>
            <a:off x="432678" y="1503165"/>
            <a:ext cx="11120501" cy="2934132"/>
            <a:chOff x="432678" y="1952624"/>
            <a:chExt cx="11120501" cy="2934132"/>
          </a:xfrm>
        </p:grpSpPr>
        <p:sp>
          <p:nvSpPr>
            <p:cNvPr id="8" name="Rounded Rectangle 38">
              <a:extLst>
                <a:ext uri="{FF2B5EF4-FFF2-40B4-BE49-F238E27FC236}">
                  <a16:creationId xmlns:a16="http://schemas.microsoft.com/office/drawing/2014/main" id="{F6AB495D-EAF2-7B1C-8D51-D3DB322FEDFF}"/>
                </a:ext>
              </a:extLst>
            </p:cNvPr>
            <p:cNvSpPr/>
            <p:nvPr/>
          </p:nvSpPr>
          <p:spPr>
            <a:xfrm>
              <a:off x="432678" y="2494376"/>
              <a:ext cx="2481336" cy="167314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0" bIns="0" rtlCol="0" anchor="t" anchorCtr="0">
              <a:spAutoFit/>
            </a:bodyPr>
            <a:lstStyle/>
            <a:p>
              <a:pPr lvl="0" defTabSz="1307938" eaLnBrk="0" hangingPunct="0">
                <a:spcAft>
                  <a:spcPts val="600"/>
                </a:spcAft>
                <a:buClr>
                  <a:srgbClr val="00B7FF"/>
                </a:buClr>
                <a:buSzPct val="120000"/>
                <a:defRPr/>
              </a:pPr>
              <a:r>
                <a:rPr lang="en-GB" sz="1200" b="1" dirty="0" err="1">
                  <a:solidFill>
                    <a:srgbClr val="001965"/>
                  </a:solidFill>
                </a:rPr>
                <a:t>Principali</a:t>
              </a:r>
              <a:r>
                <a:rPr lang="en-GB" sz="1200" b="1" dirty="0">
                  <a:solidFill>
                    <a:srgbClr val="001965"/>
                  </a:solidFill>
                </a:rPr>
                <a:t> </a:t>
              </a:r>
              <a:r>
                <a:rPr lang="en-GB" sz="1200" b="1" dirty="0" err="1">
                  <a:solidFill>
                    <a:srgbClr val="001965"/>
                  </a:solidFill>
                </a:rPr>
                <a:t>criteri</a:t>
              </a:r>
              <a:r>
                <a:rPr lang="en-GB" sz="1200" b="1" dirty="0">
                  <a:solidFill>
                    <a:srgbClr val="001965"/>
                  </a:solidFill>
                </a:rPr>
                <a:t> di </a:t>
              </a:r>
              <a:r>
                <a:rPr lang="en-GB" sz="1200" b="1" dirty="0" err="1">
                  <a:solidFill>
                    <a:srgbClr val="001965"/>
                  </a:solidFill>
                </a:rPr>
                <a:t>inclusione</a:t>
              </a:r>
              <a:endParaRPr lang="en-GB" sz="1200" b="1" dirty="0">
                <a:solidFill>
                  <a:srgbClr val="001965"/>
                </a:solidFill>
              </a:endParaRPr>
            </a:p>
            <a:p>
              <a:pPr marL="171450" lvl="0" indent="-171450" defTabSz="1307938" eaLnBrk="0" hangingPunct="0">
                <a:spcAft>
                  <a:spcPts val="600"/>
                </a:spcAft>
                <a:buClr>
                  <a:srgbClr val="00B7FF"/>
                </a:buClr>
                <a:buSzPct val="120000"/>
                <a:buFont typeface="Arial" panose="020B0604020202020204" pitchFamily="34" charset="0"/>
                <a:buChar char="•"/>
                <a:defRPr/>
              </a:pPr>
              <a:r>
                <a:rPr kumimoji="0" lang="en-GB" sz="1200" b="0" i="0" u="none" strike="noStrike" kern="1200" cap="none" spc="0" normalizeH="0" baseline="0" noProof="0" dirty="0" err="1">
                  <a:ln>
                    <a:noFill/>
                  </a:ln>
                  <a:solidFill>
                    <a:srgbClr val="001965"/>
                  </a:solidFill>
                  <a:effectLst/>
                  <a:uLnTx/>
                  <a:uFillTx/>
                  <a:ea typeface="+mn-ea"/>
                  <a:cs typeface="+mn-cs"/>
                </a:rPr>
                <a:t>Adulti</a:t>
              </a:r>
              <a:r>
                <a:rPr kumimoji="0" lang="en-GB" sz="1200" b="0" i="0" u="none" strike="noStrike" kern="1200" cap="none" spc="0" normalizeH="0" baseline="0" noProof="0" dirty="0">
                  <a:ln>
                    <a:noFill/>
                  </a:ln>
                  <a:solidFill>
                    <a:srgbClr val="001965"/>
                  </a:solidFill>
                  <a:effectLst/>
                  <a:uLnTx/>
                  <a:uFillTx/>
                  <a:ea typeface="+mn-ea"/>
                  <a:cs typeface="+mn-cs"/>
                </a:rPr>
                <a:t> (</a:t>
              </a:r>
              <a:r>
                <a:rPr kumimoji="0" lang="en-GB" sz="1200" b="0" i="0" u="none" strike="noStrike" kern="1200" cap="none" spc="0" normalizeH="0" baseline="0" noProof="0" dirty="0">
                  <a:ln>
                    <a:noFill/>
                  </a:ln>
                  <a:solidFill>
                    <a:srgbClr val="001965"/>
                  </a:solidFill>
                  <a:effectLst/>
                  <a:uLnTx/>
                  <a:uFillTx/>
                  <a:ea typeface="+mn-ea"/>
                  <a:cs typeface="Arial" panose="020B0604020202020204" pitchFamily="34" charset="0"/>
                </a:rPr>
                <a:t>≥</a:t>
              </a:r>
              <a:r>
                <a:rPr kumimoji="0" lang="en-GB" sz="1200" b="0" i="0" u="none" strike="noStrike" kern="1200" cap="none" spc="0" normalizeH="0" baseline="0" noProof="0" dirty="0">
                  <a:ln>
                    <a:noFill/>
                  </a:ln>
                  <a:solidFill>
                    <a:srgbClr val="001965"/>
                  </a:solidFill>
                  <a:effectLst/>
                  <a:uLnTx/>
                  <a:uFillTx/>
                  <a:ea typeface="+mn-ea"/>
                  <a:cs typeface="+mn-cs"/>
                </a:rPr>
                <a:t>18 </a:t>
              </a:r>
              <a:r>
                <a:rPr lang="en-GB" sz="1200" dirty="0">
                  <a:solidFill>
                    <a:srgbClr val="001965"/>
                  </a:solidFill>
                </a:rPr>
                <a:t>anni</a:t>
              </a:r>
              <a:r>
                <a:rPr kumimoji="0" lang="en-GB" sz="1200" b="0" i="0" u="none" strike="noStrike" kern="1200" cap="none" spc="0" normalizeH="0" baseline="0" noProof="0" dirty="0">
                  <a:ln>
                    <a:noFill/>
                  </a:ln>
                  <a:solidFill>
                    <a:srgbClr val="001965"/>
                  </a:solidFill>
                  <a:effectLst/>
                  <a:uLnTx/>
                  <a:uFillTx/>
                  <a:ea typeface="+mn-ea"/>
                  <a:cs typeface="+mn-cs"/>
                </a:rPr>
                <a:t>)</a:t>
              </a:r>
              <a:endParaRPr kumimoji="0" lang="en-GB" sz="1200" b="0" i="0" u="none" strike="sngStrike" kern="1200" cap="none" spc="0" normalizeH="0" baseline="0" noProof="0" dirty="0">
                <a:ln>
                  <a:noFill/>
                </a:ln>
                <a:solidFill>
                  <a:srgbClr val="FF0000"/>
                </a:solidFill>
                <a:effectLst/>
                <a:uLnTx/>
                <a:uFillTx/>
                <a:ea typeface="+mn-ea"/>
                <a:cs typeface="+mn-cs"/>
              </a:endParaRPr>
            </a:p>
            <a:p>
              <a:pPr marL="171450" marR="0" lvl="0" indent="-171450" algn="l" defTabSz="1307938" rtl="0" eaLnBrk="0" fontAlgn="auto" latinLnBrk="0" hangingPunct="0">
                <a:lnSpc>
                  <a:spcPct val="100000"/>
                </a:lnSpc>
                <a:spcBef>
                  <a:spcPts val="0"/>
                </a:spcBef>
                <a:spcAft>
                  <a:spcPts val="600"/>
                </a:spcAft>
                <a:buClr>
                  <a:srgbClr val="001965"/>
                </a:buClr>
                <a:buSzPct val="100000"/>
                <a:buFont typeface="Arial" panose="020B0604020202020204" pitchFamily="34" charset="0"/>
                <a:buChar char="•"/>
                <a:tabLst/>
                <a:defRPr/>
              </a:pPr>
              <a:r>
                <a:rPr kumimoji="0" lang="en-GB" sz="1200" i="0" u="none" strike="noStrike" kern="1200" cap="none" spc="0" normalizeH="0" baseline="0" noProof="0" dirty="0">
                  <a:ln>
                    <a:noFill/>
                  </a:ln>
                  <a:solidFill>
                    <a:srgbClr val="001965"/>
                  </a:solidFill>
                  <a:effectLst/>
                  <a:uLnTx/>
                  <a:uFillTx/>
                  <a:ea typeface="+mn-ea"/>
                  <a:cs typeface="+mn-cs"/>
                </a:rPr>
                <a:t>BMI </a:t>
              </a:r>
              <a:r>
                <a:rPr kumimoji="0" lang="en-GB" sz="1200" i="0" u="none" strike="noStrike" kern="1200" cap="none" spc="0" normalizeH="0" baseline="0" noProof="0" dirty="0">
                  <a:ln>
                    <a:noFill/>
                  </a:ln>
                  <a:solidFill>
                    <a:srgbClr val="001965"/>
                  </a:solidFill>
                  <a:effectLst/>
                  <a:uLnTx/>
                  <a:uFillTx/>
                  <a:ea typeface="+mn-ea"/>
                  <a:cs typeface="Arial" panose="020B0604020202020204" pitchFamily="34" charset="0"/>
                </a:rPr>
                <a:t>≥30</a:t>
              </a:r>
              <a:r>
                <a:rPr kumimoji="0" lang="en-GB" sz="1200" i="0" u="none" strike="noStrike" kern="1200" cap="none" spc="0" normalizeH="0" baseline="0" noProof="0" dirty="0">
                  <a:ln>
                    <a:noFill/>
                  </a:ln>
                  <a:solidFill>
                    <a:srgbClr val="001965"/>
                  </a:solidFill>
                  <a:effectLst/>
                  <a:uLnTx/>
                  <a:uFillTx/>
                  <a:ea typeface="+mn-ea"/>
                  <a:cs typeface="+mn-cs"/>
                </a:rPr>
                <a:t> kg/m</a:t>
              </a:r>
              <a:r>
                <a:rPr kumimoji="0" lang="en-GB" sz="1200" i="0" u="none" strike="noStrike" kern="1200" cap="none" spc="0" normalizeH="0" baseline="30000" noProof="0" dirty="0">
                  <a:ln>
                    <a:noFill/>
                  </a:ln>
                  <a:solidFill>
                    <a:srgbClr val="001965"/>
                  </a:solidFill>
                  <a:effectLst/>
                  <a:uLnTx/>
                  <a:uFillTx/>
                  <a:ea typeface="+mn-ea"/>
                  <a:cs typeface="+mn-cs"/>
                </a:rPr>
                <a:t>2 </a:t>
              </a:r>
            </a:p>
            <a:p>
              <a:pPr marL="171450" lvl="0" indent="-171450" defTabSz="1307938" eaLnBrk="0" hangingPunct="0">
                <a:spcAft>
                  <a:spcPts val="600"/>
                </a:spcAft>
                <a:buClr>
                  <a:srgbClr val="001965"/>
                </a:buClr>
                <a:buSzPct val="100000"/>
                <a:buFont typeface="Arial" panose="020B0604020202020204" pitchFamily="34" charset="0"/>
                <a:buChar char="•"/>
                <a:defRPr/>
              </a:pPr>
              <a:r>
                <a:rPr kumimoji="0" lang="en-GB" sz="1200" b="0" i="0" u="none" strike="noStrike" kern="1200" cap="none" spc="0" normalizeH="0" baseline="0" noProof="0" dirty="0">
                  <a:ln>
                    <a:noFill/>
                  </a:ln>
                  <a:solidFill>
                    <a:srgbClr val="001965"/>
                  </a:solidFill>
                  <a:effectLst/>
                  <a:uLnTx/>
                  <a:uFillTx/>
                  <a:ea typeface="+mn-ea"/>
                  <a:cs typeface="+mn-cs"/>
                </a:rPr>
                <a:t>≥1 </a:t>
              </a:r>
              <a:r>
                <a:rPr lang="it-IT" sz="1200" dirty="0">
                  <a:solidFill>
                    <a:srgbClr val="001965"/>
                  </a:solidFill>
                </a:rPr>
                <a:t>tentativo dietetico di calo ponderale non riuscito, autoriferito</a:t>
              </a:r>
              <a:endParaRPr kumimoji="0" lang="en-GB" sz="1200" b="0" i="0" u="none" strike="noStrike" kern="1200" cap="none" spc="0" normalizeH="0" baseline="0" noProof="0" dirty="0">
                <a:ln>
                  <a:noFill/>
                </a:ln>
                <a:solidFill>
                  <a:srgbClr val="001965"/>
                </a:solidFill>
                <a:effectLst/>
                <a:uLnTx/>
                <a:uFillTx/>
                <a:ea typeface="+mn-ea"/>
                <a:cs typeface="+mn-cs"/>
              </a:endParaRPr>
            </a:p>
            <a:p>
              <a:pPr marL="171450" marR="0" lvl="0" indent="-171450" algn="l" defTabSz="1307938" rtl="0" eaLnBrk="0" fontAlgn="auto" latinLnBrk="0" hangingPunct="0">
                <a:lnSpc>
                  <a:spcPct val="100000"/>
                </a:lnSpc>
                <a:spcBef>
                  <a:spcPts val="0"/>
                </a:spcBef>
                <a:spcAft>
                  <a:spcPts val="600"/>
                </a:spcAft>
                <a:buClr>
                  <a:srgbClr val="001965"/>
                </a:buClr>
                <a:buSzPct val="100000"/>
                <a:buFont typeface="Arial" panose="020B0604020202020204" pitchFamily="34" charset="0"/>
                <a:buChar char="•"/>
                <a:tabLst/>
                <a:defRPr/>
              </a:pPr>
              <a:r>
                <a:rPr lang="en-GB" sz="1200" dirty="0">
                  <a:solidFill>
                    <a:srgbClr val="001965"/>
                  </a:solidFill>
                  <a:ea typeface="Calibri" panose="020F0502020204030204" pitchFamily="34" charset="0"/>
                </a:rPr>
                <a:t>Senza </a:t>
              </a:r>
              <a:r>
                <a:rPr kumimoji="0" lang="en-GB" sz="1200" b="0" i="0" u="none" strike="noStrike" kern="1200" cap="none" spc="0" normalizeH="0" baseline="0" noProof="0" dirty="0">
                  <a:ln>
                    <a:noFill/>
                  </a:ln>
                  <a:solidFill>
                    <a:srgbClr val="001965"/>
                  </a:solidFill>
                  <a:effectLst/>
                  <a:uLnTx/>
                  <a:uFillTx/>
                  <a:ea typeface="Calibri" panose="020F0502020204030204" pitchFamily="34" charset="0"/>
                  <a:cs typeface="+mn-cs"/>
                </a:rPr>
                <a:t>T2D (</a:t>
              </a:r>
              <a:r>
                <a:rPr kumimoji="0" lang="en-GB" sz="1200" b="0" i="0" u="none" strike="noStrike" kern="1200" cap="none" spc="0" normalizeH="0" baseline="0" noProof="0" dirty="0">
                  <a:ln>
                    <a:noFill/>
                  </a:ln>
                  <a:solidFill>
                    <a:srgbClr val="001965"/>
                  </a:solidFill>
                  <a:effectLst/>
                  <a:uLnTx/>
                  <a:uFillTx/>
                  <a:ea typeface="+mn-ea"/>
                  <a:cs typeface="Arial"/>
                </a:rPr>
                <a:t>HbA</a:t>
              </a:r>
              <a:r>
                <a:rPr kumimoji="0" lang="en-GB" sz="1200" b="0" i="0" u="none" strike="noStrike" kern="1200" cap="none" spc="0" normalizeH="0" baseline="-25000" noProof="0" dirty="0">
                  <a:ln>
                    <a:noFill/>
                  </a:ln>
                  <a:solidFill>
                    <a:srgbClr val="001965"/>
                  </a:solidFill>
                  <a:effectLst/>
                  <a:uLnTx/>
                  <a:uFillTx/>
                  <a:ea typeface="+mn-ea"/>
                  <a:cs typeface="Arial"/>
                </a:rPr>
                <a:t>1c</a:t>
              </a:r>
              <a:r>
                <a:rPr kumimoji="0" lang="en-GB" sz="1200" b="0" i="0" u="none" strike="noStrike" kern="1200" cap="none" spc="0" normalizeH="0" baseline="0" noProof="0" dirty="0">
                  <a:ln>
                    <a:noFill/>
                  </a:ln>
                  <a:solidFill>
                    <a:srgbClr val="001965"/>
                  </a:solidFill>
                  <a:effectLst/>
                  <a:uLnTx/>
                  <a:uFillTx/>
                  <a:ea typeface="+mn-ea"/>
                  <a:cs typeface="Arial"/>
                </a:rPr>
                <a:t> &lt;6.5%</a:t>
              </a:r>
              <a:r>
                <a:rPr kumimoji="0" lang="en-GB" sz="1200" b="0" i="0" u="none" strike="noStrike" kern="1200" cap="none" spc="0" normalizeH="0" baseline="0" noProof="0" dirty="0">
                  <a:ln>
                    <a:noFill/>
                  </a:ln>
                  <a:solidFill>
                    <a:srgbClr val="001965"/>
                  </a:solidFill>
                  <a:effectLst/>
                  <a:uLnTx/>
                  <a:uFillTx/>
                  <a:ea typeface="+mn-ea"/>
                  <a:cs typeface="Arial" panose="020B0604020202020204" pitchFamily="34" charset="0"/>
                </a:rPr>
                <a:t>)</a:t>
              </a:r>
            </a:p>
          </p:txBody>
        </p:sp>
        <p:cxnSp>
          <p:nvCxnSpPr>
            <p:cNvPr id="9" name="Straight Connector 2">
              <a:extLst>
                <a:ext uri="{FF2B5EF4-FFF2-40B4-BE49-F238E27FC236}">
                  <a16:creationId xmlns:a16="http://schemas.microsoft.com/office/drawing/2014/main" id="{DC48673E-113C-C00A-A032-F95B7571AA62}"/>
                </a:ext>
              </a:extLst>
            </p:cNvPr>
            <p:cNvCxnSpPr>
              <a:cxnSpLocks/>
            </p:cNvCxnSpPr>
            <p:nvPr/>
          </p:nvCxnSpPr>
          <p:spPr>
            <a:xfrm flipH="1">
              <a:off x="3672565" y="4142224"/>
              <a:ext cx="955788" cy="0"/>
            </a:xfrm>
            <a:prstGeom prst="line">
              <a:avLst/>
            </a:prstGeom>
            <a:ln w="28575">
              <a:solidFill>
                <a:srgbClr val="939AA7"/>
              </a:solidFill>
            </a:ln>
          </p:spPr>
          <p:style>
            <a:lnRef idx="1">
              <a:schemeClr val="accent1"/>
            </a:lnRef>
            <a:fillRef idx="0">
              <a:schemeClr val="accent1"/>
            </a:fillRef>
            <a:effectRef idx="0">
              <a:schemeClr val="accent1"/>
            </a:effectRef>
            <a:fontRef idx="minor">
              <a:schemeClr val="tx1"/>
            </a:fontRef>
          </p:style>
        </p:cxnSp>
        <p:sp>
          <p:nvSpPr>
            <p:cNvPr id="10" name="Rounded Rectangle 17">
              <a:extLst>
                <a:ext uri="{FF2B5EF4-FFF2-40B4-BE49-F238E27FC236}">
                  <a16:creationId xmlns:a16="http://schemas.microsoft.com/office/drawing/2014/main" id="{4361B2CF-6E3B-85E0-487B-A4F002095462}"/>
                </a:ext>
              </a:extLst>
            </p:cNvPr>
            <p:cNvSpPr/>
            <p:nvPr/>
          </p:nvSpPr>
          <p:spPr>
            <a:xfrm>
              <a:off x="10229832" y="3959217"/>
              <a:ext cx="1323347" cy="374404"/>
            </a:xfrm>
            <a:prstGeom prst="rect">
              <a:avLst/>
            </a:prstGeom>
            <a:solidFill>
              <a:schemeClr val="bg1"/>
            </a:solidFill>
            <a:ln w="12700">
              <a:solidFill>
                <a:schemeClr val="accent6"/>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71954" tIns="45689" rIns="35969" bIns="45689" anchor="ctr">
              <a:noAutofit/>
            </a:bodyPr>
            <a:lstStyle/>
            <a:p>
              <a:pPr marL="0" marR="0" lvl="0" indent="0" algn="ctr" defTabSz="91368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939AA7"/>
                  </a:solidFill>
                  <a:effectLst/>
                  <a:uLnTx/>
                  <a:uFillTx/>
                  <a:ea typeface="Apis" panose="020B0504010101010104" pitchFamily="34" charset="0"/>
                  <a:cs typeface="Arial" panose="020B0604020202020204" pitchFamily="34" charset="0"/>
                </a:rPr>
                <a:t>Off-treatment follow-up</a:t>
              </a:r>
            </a:p>
          </p:txBody>
        </p:sp>
        <p:sp>
          <p:nvSpPr>
            <p:cNvPr id="11" name="Rounded Rectangle 17">
              <a:extLst>
                <a:ext uri="{FF2B5EF4-FFF2-40B4-BE49-F238E27FC236}">
                  <a16:creationId xmlns:a16="http://schemas.microsoft.com/office/drawing/2014/main" id="{82D1238B-22C6-4D45-A459-1FC17A42D909}"/>
                </a:ext>
              </a:extLst>
            </p:cNvPr>
            <p:cNvSpPr/>
            <p:nvPr/>
          </p:nvSpPr>
          <p:spPr>
            <a:xfrm rot="5400000">
              <a:off x="10701362" y="2216748"/>
              <a:ext cx="373464" cy="1290054"/>
            </a:xfrm>
            <a:prstGeom prst="round2SameRect">
              <a:avLst>
                <a:gd name="adj1" fmla="val 0"/>
                <a:gd name="adj2" fmla="val 0"/>
              </a:avLst>
            </a:prstGeom>
            <a:solidFill>
              <a:schemeClr val="bg1"/>
            </a:solidFill>
            <a:ln w="12700">
              <a:solidFill>
                <a:schemeClr val="accent1">
                  <a:lumMod val="60000"/>
                  <a:lumOff val="4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vert="vert270" lIns="71954" tIns="45689" rIns="35969" bIns="45689" anchor="ctr">
              <a:noAutofit/>
            </a:bodyPr>
            <a:lstStyle/>
            <a:p>
              <a:pPr marL="0" marR="0" lvl="0" indent="0" algn="ctr" defTabSz="91368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accent1"/>
                  </a:solidFill>
                  <a:effectLst/>
                  <a:uLnTx/>
                  <a:uFillTx/>
                  <a:ea typeface="Apis" panose="020B0504010101010104" pitchFamily="34" charset="0"/>
                  <a:cs typeface="Arial" panose="020B0604020202020204" pitchFamily="34" charset="0"/>
                </a:rPr>
                <a:t>Off-treatment follow-up</a:t>
              </a:r>
            </a:p>
          </p:txBody>
        </p:sp>
        <p:sp>
          <p:nvSpPr>
            <p:cNvPr id="13" name="Freeform: Shape 7">
              <a:extLst>
                <a:ext uri="{FF2B5EF4-FFF2-40B4-BE49-F238E27FC236}">
                  <a16:creationId xmlns:a16="http://schemas.microsoft.com/office/drawing/2014/main" id="{99735261-B569-31AC-C520-E8750C2D0F24}"/>
                </a:ext>
              </a:extLst>
            </p:cNvPr>
            <p:cNvSpPr/>
            <p:nvPr/>
          </p:nvSpPr>
          <p:spPr>
            <a:xfrm>
              <a:off x="3677686" y="3606066"/>
              <a:ext cx="2577063" cy="253828"/>
            </a:xfrm>
            <a:custGeom>
              <a:avLst/>
              <a:gdLst>
                <a:gd name="connsiteX0" fmla="*/ 0 w 1831975"/>
                <a:gd name="connsiteY0" fmla="*/ 1279525 h 1279525"/>
                <a:gd name="connsiteX1" fmla="*/ 0 w 1831975"/>
                <a:gd name="connsiteY1" fmla="*/ 1190625 h 1279525"/>
                <a:gd name="connsiteX2" fmla="*/ 307975 w 1831975"/>
                <a:gd name="connsiteY2" fmla="*/ 1190625 h 1279525"/>
                <a:gd name="connsiteX3" fmla="*/ 307975 w 1831975"/>
                <a:gd name="connsiteY3" fmla="*/ 1095375 h 1279525"/>
                <a:gd name="connsiteX4" fmla="*/ 612775 w 1831975"/>
                <a:gd name="connsiteY4" fmla="*/ 1095375 h 1279525"/>
                <a:gd name="connsiteX5" fmla="*/ 612775 w 1831975"/>
                <a:gd name="connsiteY5" fmla="*/ 923925 h 1279525"/>
                <a:gd name="connsiteX6" fmla="*/ 914400 w 1831975"/>
                <a:gd name="connsiteY6" fmla="*/ 923925 h 1279525"/>
                <a:gd name="connsiteX7" fmla="*/ 914400 w 1831975"/>
                <a:gd name="connsiteY7" fmla="*/ 666750 h 1279525"/>
                <a:gd name="connsiteX8" fmla="*/ 1222375 w 1831975"/>
                <a:gd name="connsiteY8" fmla="*/ 666750 h 1279525"/>
                <a:gd name="connsiteX9" fmla="*/ 1222375 w 1831975"/>
                <a:gd name="connsiteY9" fmla="*/ 419100 h 1279525"/>
                <a:gd name="connsiteX10" fmla="*/ 1228725 w 1831975"/>
                <a:gd name="connsiteY10" fmla="*/ 412750 h 1279525"/>
                <a:gd name="connsiteX11" fmla="*/ 1527175 w 1831975"/>
                <a:gd name="connsiteY11" fmla="*/ 412750 h 1279525"/>
                <a:gd name="connsiteX12" fmla="*/ 1527175 w 1831975"/>
                <a:gd name="connsiteY12" fmla="*/ 0 h 1279525"/>
                <a:gd name="connsiteX13" fmla="*/ 1831975 w 1831975"/>
                <a:gd name="connsiteY13" fmla="*/ 0 h 1279525"/>
                <a:gd name="connsiteX0" fmla="*/ 0 w 1831975"/>
                <a:gd name="connsiteY0" fmla="*/ 2587625 h 2587625"/>
                <a:gd name="connsiteX1" fmla="*/ 0 w 1831975"/>
                <a:gd name="connsiteY1" fmla="*/ 2498725 h 2587625"/>
                <a:gd name="connsiteX2" fmla="*/ 307975 w 1831975"/>
                <a:gd name="connsiteY2" fmla="*/ 2498725 h 2587625"/>
                <a:gd name="connsiteX3" fmla="*/ 307975 w 1831975"/>
                <a:gd name="connsiteY3" fmla="*/ 2403475 h 2587625"/>
                <a:gd name="connsiteX4" fmla="*/ 612775 w 1831975"/>
                <a:gd name="connsiteY4" fmla="*/ 2403475 h 2587625"/>
                <a:gd name="connsiteX5" fmla="*/ 612775 w 1831975"/>
                <a:gd name="connsiteY5" fmla="*/ 2232025 h 2587625"/>
                <a:gd name="connsiteX6" fmla="*/ 914400 w 1831975"/>
                <a:gd name="connsiteY6" fmla="*/ 2232025 h 2587625"/>
                <a:gd name="connsiteX7" fmla="*/ 914400 w 1831975"/>
                <a:gd name="connsiteY7" fmla="*/ 1974850 h 2587625"/>
                <a:gd name="connsiteX8" fmla="*/ 1222375 w 1831975"/>
                <a:gd name="connsiteY8" fmla="*/ 1974850 h 2587625"/>
                <a:gd name="connsiteX9" fmla="*/ 1222375 w 1831975"/>
                <a:gd name="connsiteY9" fmla="*/ 1727200 h 2587625"/>
                <a:gd name="connsiteX10" fmla="*/ 1228725 w 1831975"/>
                <a:gd name="connsiteY10" fmla="*/ 1720850 h 2587625"/>
                <a:gd name="connsiteX11" fmla="*/ 1527175 w 1831975"/>
                <a:gd name="connsiteY11" fmla="*/ 1720850 h 2587625"/>
                <a:gd name="connsiteX12" fmla="*/ 1527175 w 1831975"/>
                <a:gd name="connsiteY12" fmla="*/ 0 h 2587625"/>
                <a:gd name="connsiteX13" fmla="*/ 1831975 w 1831975"/>
                <a:gd name="connsiteY13" fmla="*/ 1308100 h 2587625"/>
                <a:gd name="connsiteX0" fmla="*/ 0 w 1831975"/>
                <a:gd name="connsiteY0" fmla="*/ 2587625 h 2587625"/>
                <a:gd name="connsiteX1" fmla="*/ 0 w 1831975"/>
                <a:gd name="connsiteY1" fmla="*/ 2498725 h 2587625"/>
                <a:gd name="connsiteX2" fmla="*/ 307975 w 1831975"/>
                <a:gd name="connsiteY2" fmla="*/ 2498725 h 2587625"/>
                <a:gd name="connsiteX3" fmla="*/ 307975 w 1831975"/>
                <a:gd name="connsiteY3" fmla="*/ 2403475 h 2587625"/>
                <a:gd name="connsiteX4" fmla="*/ 612775 w 1831975"/>
                <a:gd name="connsiteY4" fmla="*/ 2403475 h 2587625"/>
                <a:gd name="connsiteX5" fmla="*/ 612775 w 1831975"/>
                <a:gd name="connsiteY5" fmla="*/ 2232025 h 2587625"/>
                <a:gd name="connsiteX6" fmla="*/ 914400 w 1831975"/>
                <a:gd name="connsiteY6" fmla="*/ 2232025 h 2587625"/>
                <a:gd name="connsiteX7" fmla="*/ 914400 w 1831975"/>
                <a:gd name="connsiteY7" fmla="*/ 1974850 h 2587625"/>
                <a:gd name="connsiteX8" fmla="*/ 1222375 w 1831975"/>
                <a:gd name="connsiteY8" fmla="*/ 1974850 h 2587625"/>
                <a:gd name="connsiteX9" fmla="*/ 1222375 w 1831975"/>
                <a:gd name="connsiteY9" fmla="*/ 1727200 h 2587625"/>
                <a:gd name="connsiteX10" fmla="*/ 1228725 w 1831975"/>
                <a:gd name="connsiteY10" fmla="*/ 1720850 h 2587625"/>
                <a:gd name="connsiteX11" fmla="*/ 1527175 w 1831975"/>
                <a:gd name="connsiteY11" fmla="*/ 1720850 h 2587625"/>
                <a:gd name="connsiteX12" fmla="*/ 1527175 w 1831975"/>
                <a:gd name="connsiteY12" fmla="*/ 0 h 2587625"/>
                <a:gd name="connsiteX13" fmla="*/ 1831975 w 1831975"/>
                <a:gd name="connsiteY13" fmla="*/ 3175 h 2587625"/>
                <a:gd name="connsiteX0" fmla="*/ 0 w 1831975"/>
                <a:gd name="connsiteY0" fmla="*/ 2587625 h 2587625"/>
                <a:gd name="connsiteX1" fmla="*/ 0 w 1831975"/>
                <a:gd name="connsiteY1" fmla="*/ 2498725 h 2587625"/>
                <a:gd name="connsiteX2" fmla="*/ 307975 w 1831975"/>
                <a:gd name="connsiteY2" fmla="*/ 2498725 h 2587625"/>
                <a:gd name="connsiteX3" fmla="*/ 307975 w 1831975"/>
                <a:gd name="connsiteY3" fmla="*/ 2403475 h 2587625"/>
                <a:gd name="connsiteX4" fmla="*/ 612775 w 1831975"/>
                <a:gd name="connsiteY4" fmla="*/ 2403475 h 2587625"/>
                <a:gd name="connsiteX5" fmla="*/ 612775 w 1831975"/>
                <a:gd name="connsiteY5" fmla="*/ 2232025 h 2587625"/>
                <a:gd name="connsiteX6" fmla="*/ 914400 w 1831975"/>
                <a:gd name="connsiteY6" fmla="*/ 2232025 h 2587625"/>
                <a:gd name="connsiteX7" fmla="*/ 914400 w 1831975"/>
                <a:gd name="connsiteY7" fmla="*/ 1974850 h 2587625"/>
                <a:gd name="connsiteX8" fmla="*/ 1222375 w 1831975"/>
                <a:gd name="connsiteY8" fmla="*/ 1974850 h 2587625"/>
                <a:gd name="connsiteX9" fmla="*/ 1222375 w 1831975"/>
                <a:gd name="connsiteY9" fmla="*/ 1727200 h 2587625"/>
                <a:gd name="connsiteX10" fmla="*/ 1228725 w 1831975"/>
                <a:gd name="connsiteY10" fmla="*/ 1720850 h 2587625"/>
                <a:gd name="connsiteX11" fmla="*/ 1527175 w 1831975"/>
                <a:gd name="connsiteY11" fmla="*/ 1720850 h 2587625"/>
                <a:gd name="connsiteX12" fmla="*/ 1527175 w 1831975"/>
                <a:gd name="connsiteY12" fmla="*/ 0 h 2587625"/>
                <a:gd name="connsiteX13" fmla="*/ 1831975 w 1831975"/>
                <a:gd name="connsiteY13" fmla="*/ 5556 h 2587625"/>
                <a:gd name="connsiteX0" fmla="*/ 0 w 1831975"/>
                <a:gd name="connsiteY0" fmla="*/ 2591594 h 2591594"/>
                <a:gd name="connsiteX1" fmla="*/ 0 w 1831975"/>
                <a:gd name="connsiteY1" fmla="*/ 2502694 h 2591594"/>
                <a:gd name="connsiteX2" fmla="*/ 307975 w 1831975"/>
                <a:gd name="connsiteY2" fmla="*/ 2502694 h 2591594"/>
                <a:gd name="connsiteX3" fmla="*/ 307975 w 1831975"/>
                <a:gd name="connsiteY3" fmla="*/ 2407444 h 2591594"/>
                <a:gd name="connsiteX4" fmla="*/ 612775 w 1831975"/>
                <a:gd name="connsiteY4" fmla="*/ 2407444 h 2591594"/>
                <a:gd name="connsiteX5" fmla="*/ 612775 w 1831975"/>
                <a:gd name="connsiteY5" fmla="*/ 2235994 h 2591594"/>
                <a:gd name="connsiteX6" fmla="*/ 914400 w 1831975"/>
                <a:gd name="connsiteY6" fmla="*/ 2235994 h 2591594"/>
                <a:gd name="connsiteX7" fmla="*/ 914400 w 1831975"/>
                <a:gd name="connsiteY7" fmla="*/ 1978819 h 2591594"/>
                <a:gd name="connsiteX8" fmla="*/ 1222375 w 1831975"/>
                <a:gd name="connsiteY8" fmla="*/ 1978819 h 2591594"/>
                <a:gd name="connsiteX9" fmla="*/ 1222375 w 1831975"/>
                <a:gd name="connsiteY9" fmla="*/ 1731169 h 2591594"/>
                <a:gd name="connsiteX10" fmla="*/ 1228725 w 1831975"/>
                <a:gd name="connsiteY10" fmla="*/ 1724819 h 2591594"/>
                <a:gd name="connsiteX11" fmla="*/ 1527175 w 1831975"/>
                <a:gd name="connsiteY11" fmla="*/ 1724819 h 2591594"/>
                <a:gd name="connsiteX12" fmla="*/ 1527175 w 1831975"/>
                <a:gd name="connsiteY12" fmla="*/ 3969 h 2591594"/>
                <a:gd name="connsiteX13" fmla="*/ 1831975 w 1831975"/>
                <a:gd name="connsiteY13" fmla="*/ 0 h 2591594"/>
                <a:gd name="connsiteX0" fmla="*/ 0 w 1834356"/>
                <a:gd name="connsiteY0" fmla="*/ 2589212 h 2589212"/>
                <a:gd name="connsiteX1" fmla="*/ 0 w 1834356"/>
                <a:gd name="connsiteY1" fmla="*/ 2500312 h 2589212"/>
                <a:gd name="connsiteX2" fmla="*/ 307975 w 1834356"/>
                <a:gd name="connsiteY2" fmla="*/ 2500312 h 2589212"/>
                <a:gd name="connsiteX3" fmla="*/ 307975 w 1834356"/>
                <a:gd name="connsiteY3" fmla="*/ 2405062 h 2589212"/>
                <a:gd name="connsiteX4" fmla="*/ 612775 w 1834356"/>
                <a:gd name="connsiteY4" fmla="*/ 2405062 h 2589212"/>
                <a:gd name="connsiteX5" fmla="*/ 612775 w 1834356"/>
                <a:gd name="connsiteY5" fmla="*/ 2233612 h 2589212"/>
                <a:gd name="connsiteX6" fmla="*/ 914400 w 1834356"/>
                <a:gd name="connsiteY6" fmla="*/ 2233612 h 2589212"/>
                <a:gd name="connsiteX7" fmla="*/ 914400 w 1834356"/>
                <a:gd name="connsiteY7" fmla="*/ 1976437 h 2589212"/>
                <a:gd name="connsiteX8" fmla="*/ 1222375 w 1834356"/>
                <a:gd name="connsiteY8" fmla="*/ 1976437 h 2589212"/>
                <a:gd name="connsiteX9" fmla="*/ 1222375 w 1834356"/>
                <a:gd name="connsiteY9" fmla="*/ 1728787 h 2589212"/>
                <a:gd name="connsiteX10" fmla="*/ 1228725 w 1834356"/>
                <a:gd name="connsiteY10" fmla="*/ 1722437 h 2589212"/>
                <a:gd name="connsiteX11" fmla="*/ 1527175 w 1834356"/>
                <a:gd name="connsiteY11" fmla="*/ 1722437 h 2589212"/>
                <a:gd name="connsiteX12" fmla="*/ 1527175 w 1834356"/>
                <a:gd name="connsiteY12" fmla="*/ 1587 h 2589212"/>
                <a:gd name="connsiteX13" fmla="*/ 1834356 w 1834356"/>
                <a:gd name="connsiteY13" fmla="*/ 0 h 2589212"/>
                <a:gd name="connsiteX0" fmla="*/ 0 w 1527175"/>
                <a:gd name="connsiteY0" fmla="*/ 2587624 h 2587624"/>
                <a:gd name="connsiteX1" fmla="*/ 0 w 1527175"/>
                <a:gd name="connsiteY1" fmla="*/ 2498724 h 2587624"/>
                <a:gd name="connsiteX2" fmla="*/ 307975 w 1527175"/>
                <a:gd name="connsiteY2" fmla="*/ 2498724 h 2587624"/>
                <a:gd name="connsiteX3" fmla="*/ 307975 w 1527175"/>
                <a:gd name="connsiteY3" fmla="*/ 2403474 h 2587624"/>
                <a:gd name="connsiteX4" fmla="*/ 612775 w 1527175"/>
                <a:gd name="connsiteY4" fmla="*/ 2403474 h 2587624"/>
                <a:gd name="connsiteX5" fmla="*/ 612775 w 1527175"/>
                <a:gd name="connsiteY5" fmla="*/ 2232024 h 2587624"/>
                <a:gd name="connsiteX6" fmla="*/ 914400 w 1527175"/>
                <a:gd name="connsiteY6" fmla="*/ 2232024 h 2587624"/>
                <a:gd name="connsiteX7" fmla="*/ 914400 w 1527175"/>
                <a:gd name="connsiteY7" fmla="*/ 1974849 h 2587624"/>
                <a:gd name="connsiteX8" fmla="*/ 1222375 w 1527175"/>
                <a:gd name="connsiteY8" fmla="*/ 1974849 h 2587624"/>
                <a:gd name="connsiteX9" fmla="*/ 1222375 w 1527175"/>
                <a:gd name="connsiteY9" fmla="*/ 1727199 h 2587624"/>
                <a:gd name="connsiteX10" fmla="*/ 1228725 w 1527175"/>
                <a:gd name="connsiteY10" fmla="*/ 1720849 h 2587624"/>
                <a:gd name="connsiteX11" fmla="*/ 1527175 w 1527175"/>
                <a:gd name="connsiteY11" fmla="*/ 1720849 h 2587624"/>
                <a:gd name="connsiteX12" fmla="*/ 1527175 w 1527175"/>
                <a:gd name="connsiteY12" fmla="*/ -1 h 2587624"/>
                <a:gd name="connsiteX0" fmla="*/ 0 w 1527175"/>
                <a:gd name="connsiteY0" fmla="*/ 866774 h 866774"/>
                <a:gd name="connsiteX1" fmla="*/ 0 w 1527175"/>
                <a:gd name="connsiteY1" fmla="*/ 777874 h 866774"/>
                <a:gd name="connsiteX2" fmla="*/ 307975 w 1527175"/>
                <a:gd name="connsiteY2" fmla="*/ 777874 h 866774"/>
                <a:gd name="connsiteX3" fmla="*/ 307975 w 1527175"/>
                <a:gd name="connsiteY3" fmla="*/ 682624 h 866774"/>
                <a:gd name="connsiteX4" fmla="*/ 612775 w 1527175"/>
                <a:gd name="connsiteY4" fmla="*/ 682624 h 866774"/>
                <a:gd name="connsiteX5" fmla="*/ 612775 w 1527175"/>
                <a:gd name="connsiteY5" fmla="*/ 511174 h 866774"/>
                <a:gd name="connsiteX6" fmla="*/ 914400 w 1527175"/>
                <a:gd name="connsiteY6" fmla="*/ 511174 h 866774"/>
                <a:gd name="connsiteX7" fmla="*/ 914400 w 1527175"/>
                <a:gd name="connsiteY7" fmla="*/ 253999 h 866774"/>
                <a:gd name="connsiteX8" fmla="*/ 1222375 w 1527175"/>
                <a:gd name="connsiteY8" fmla="*/ 253999 h 866774"/>
                <a:gd name="connsiteX9" fmla="*/ 1222375 w 1527175"/>
                <a:gd name="connsiteY9" fmla="*/ 6349 h 866774"/>
                <a:gd name="connsiteX10" fmla="*/ 1228725 w 1527175"/>
                <a:gd name="connsiteY10" fmla="*/ -1 h 866774"/>
                <a:gd name="connsiteX11" fmla="*/ 1527175 w 1527175"/>
                <a:gd name="connsiteY11" fmla="*/ -1 h 866774"/>
                <a:gd name="connsiteX0" fmla="*/ 0 w 1872949"/>
                <a:gd name="connsiteY0" fmla="*/ 866774 h 866774"/>
                <a:gd name="connsiteX1" fmla="*/ 0 w 1872949"/>
                <a:gd name="connsiteY1" fmla="*/ 777874 h 866774"/>
                <a:gd name="connsiteX2" fmla="*/ 307975 w 1872949"/>
                <a:gd name="connsiteY2" fmla="*/ 777874 h 866774"/>
                <a:gd name="connsiteX3" fmla="*/ 307975 w 1872949"/>
                <a:gd name="connsiteY3" fmla="*/ 682624 h 866774"/>
                <a:gd name="connsiteX4" fmla="*/ 612775 w 1872949"/>
                <a:gd name="connsiteY4" fmla="*/ 682624 h 866774"/>
                <a:gd name="connsiteX5" fmla="*/ 612775 w 1872949"/>
                <a:gd name="connsiteY5" fmla="*/ 511174 h 866774"/>
                <a:gd name="connsiteX6" fmla="*/ 914400 w 1872949"/>
                <a:gd name="connsiteY6" fmla="*/ 511174 h 866774"/>
                <a:gd name="connsiteX7" fmla="*/ 914400 w 1872949"/>
                <a:gd name="connsiteY7" fmla="*/ 253999 h 866774"/>
                <a:gd name="connsiteX8" fmla="*/ 1222375 w 1872949"/>
                <a:gd name="connsiteY8" fmla="*/ 253999 h 866774"/>
                <a:gd name="connsiteX9" fmla="*/ 1222375 w 1872949"/>
                <a:gd name="connsiteY9" fmla="*/ 6349 h 866774"/>
                <a:gd name="connsiteX10" fmla="*/ 1228725 w 1872949"/>
                <a:gd name="connsiteY10" fmla="*/ -1 h 866774"/>
                <a:gd name="connsiteX11" fmla="*/ 1872949 w 1872949"/>
                <a:gd name="connsiteY11" fmla="*/ 13977 h 86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2949" h="866774">
                  <a:moveTo>
                    <a:pt x="0" y="866774"/>
                  </a:moveTo>
                  <a:lnTo>
                    <a:pt x="0" y="777874"/>
                  </a:lnTo>
                  <a:lnTo>
                    <a:pt x="307975" y="777874"/>
                  </a:lnTo>
                  <a:lnTo>
                    <a:pt x="307975" y="682624"/>
                  </a:lnTo>
                  <a:lnTo>
                    <a:pt x="612775" y="682624"/>
                  </a:lnTo>
                  <a:lnTo>
                    <a:pt x="612775" y="511174"/>
                  </a:lnTo>
                  <a:lnTo>
                    <a:pt x="914400" y="511174"/>
                  </a:lnTo>
                  <a:lnTo>
                    <a:pt x="914400" y="253999"/>
                  </a:lnTo>
                  <a:lnTo>
                    <a:pt x="1222375" y="253999"/>
                  </a:lnTo>
                  <a:lnTo>
                    <a:pt x="1222375" y="6349"/>
                  </a:lnTo>
                  <a:lnTo>
                    <a:pt x="1228725" y="-1"/>
                  </a:lnTo>
                  <a:lnTo>
                    <a:pt x="1872949" y="13977"/>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ea typeface="Apis" panose="020B0504010101010104" pitchFamily="34" charset="0"/>
                <a:cs typeface="Arial" panose="020B0604020202020204" pitchFamily="34" charset="0"/>
              </a:endParaRPr>
            </a:p>
          </p:txBody>
        </p:sp>
        <p:sp>
          <p:nvSpPr>
            <p:cNvPr id="14" name="Freeform: Shape 8">
              <a:extLst>
                <a:ext uri="{FF2B5EF4-FFF2-40B4-BE49-F238E27FC236}">
                  <a16:creationId xmlns:a16="http://schemas.microsoft.com/office/drawing/2014/main" id="{44E73C88-3324-BD29-69EF-603B666DDE10}"/>
                </a:ext>
              </a:extLst>
            </p:cNvPr>
            <p:cNvSpPr/>
            <p:nvPr/>
          </p:nvSpPr>
          <p:spPr>
            <a:xfrm>
              <a:off x="3672565" y="2846900"/>
              <a:ext cx="2528209" cy="781090"/>
            </a:xfrm>
            <a:custGeom>
              <a:avLst/>
              <a:gdLst>
                <a:gd name="connsiteX0" fmla="*/ 0 w 1831975"/>
                <a:gd name="connsiteY0" fmla="*/ 1279525 h 1279525"/>
                <a:gd name="connsiteX1" fmla="*/ 0 w 1831975"/>
                <a:gd name="connsiteY1" fmla="*/ 1190625 h 1279525"/>
                <a:gd name="connsiteX2" fmla="*/ 307975 w 1831975"/>
                <a:gd name="connsiteY2" fmla="*/ 1190625 h 1279525"/>
                <a:gd name="connsiteX3" fmla="*/ 307975 w 1831975"/>
                <a:gd name="connsiteY3" fmla="*/ 1095375 h 1279525"/>
                <a:gd name="connsiteX4" fmla="*/ 612775 w 1831975"/>
                <a:gd name="connsiteY4" fmla="*/ 1095375 h 1279525"/>
                <a:gd name="connsiteX5" fmla="*/ 612775 w 1831975"/>
                <a:gd name="connsiteY5" fmla="*/ 923925 h 1279525"/>
                <a:gd name="connsiteX6" fmla="*/ 914400 w 1831975"/>
                <a:gd name="connsiteY6" fmla="*/ 923925 h 1279525"/>
                <a:gd name="connsiteX7" fmla="*/ 914400 w 1831975"/>
                <a:gd name="connsiteY7" fmla="*/ 666750 h 1279525"/>
                <a:gd name="connsiteX8" fmla="*/ 1222375 w 1831975"/>
                <a:gd name="connsiteY8" fmla="*/ 666750 h 1279525"/>
                <a:gd name="connsiteX9" fmla="*/ 1222375 w 1831975"/>
                <a:gd name="connsiteY9" fmla="*/ 419100 h 1279525"/>
                <a:gd name="connsiteX10" fmla="*/ 1228725 w 1831975"/>
                <a:gd name="connsiteY10" fmla="*/ 412750 h 1279525"/>
                <a:gd name="connsiteX11" fmla="*/ 1527175 w 1831975"/>
                <a:gd name="connsiteY11" fmla="*/ 412750 h 1279525"/>
                <a:gd name="connsiteX12" fmla="*/ 1527175 w 1831975"/>
                <a:gd name="connsiteY12" fmla="*/ 0 h 1279525"/>
                <a:gd name="connsiteX13" fmla="*/ 1831975 w 1831975"/>
                <a:gd name="connsiteY13" fmla="*/ 0 h 1279525"/>
                <a:gd name="connsiteX0" fmla="*/ 0 w 1831975"/>
                <a:gd name="connsiteY0" fmla="*/ 2587625 h 2587625"/>
                <a:gd name="connsiteX1" fmla="*/ 0 w 1831975"/>
                <a:gd name="connsiteY1" fmla="*/ 2498725 h 2587625"/>
                <a:gd name="connsiteX2" fmla="*/ 307975 w 1831975"/>
                <a:gd name="connsiteY2" fmla="*/ 2498725 h 2587625"/>
                <a:gd name="connsiteX3" fmla="*/ 307975 w 1831975"/>
                <a:gd name="connsiteY3" fmla="*/ 2403475 h 2587625"/>
                <a:gd name="connsiteX4" fmla="*/ 612775 w 1831975"/>
                <a:gd name="connsiteY4" fmla="*/ 2403475 h 2587625"/>
                <a:gd name="connsiteX5" fmla="*/ 612775 w 1831975"/>
                <a:gd name="connsiteY5" fmla="*/ 2232025 h 2587625"/>
                <a:gd name="connsiteX6" fmla="*/ 914400 w 1831975"/>
                <a:gd name="connsiteY6" fmla="*/ 2232025 h 2587625"/>
                <a:gd name="connsiteX7" fmla="*/ 914400 w 1831975"/>
                <a:gd name="connsiteY7" fmla="*/ 1974850 h 2587625"/>
                <a:gd name="connsiteX8" fmla="*/ 1222375 w 1831975"/>
                <a:gd name="connsiteY8" fmla="*/ 1974850 h 2587625"/>
                <a:gd name="connsiteX9" fmla="*/ 1222375 w 1831975"/>
                <a:gd name="connsiteY9" fmla="*/ 1727200 h 2587625"/>
                <a:gd name="connsiteX10" fmla="*/ 1228725 w 1831975"/>
                <a:gd name="connsiteY10" fmla="*/ 1720850 h 2587625"/>
                <a:gd name="connsiteX11" fmla="*/ 1527175 w 1831975"/>
                <a:gd name="connsiteY11" fmla="*/ 1720850 h 2587625"/>
                <a:gd name="connsiteX12" fmla="*/ 1527175 w 1831975"/>
                <a:gd name="connsiteY12" fmla="*/ 0 h 2587625"/>
                <a:gd name="connsiteX13" fmla="*/ 1831975 w 1831975"/>
                <a:gd name="connsiteY13" fmla="*/ 1308100 h 2587625"/>
                <a:gd name="connsiteX0" fmla="*/ 0 w 1831975"/>
                <a:gd name="connsiteY0" fmla="*/ 2587625 h 2587625"/>
                <a:gd name="connsiteX1" fmla="*/ 0 w 1831975"/>
                <a:gd name="connsiteY1" fmla="*/ 2498725 h 2587625"/>
                <a:gd name="connsiteX2" fmla="*/ 307975 w 1831975"/>
                <a:gd name="connsiteY2" fmla="*/ 2498725 h 2587625"/>
                <a:gd name="connsiteX3" fmla="*/ 307975 w 1831975"/>
                <a:gd name="connsiteY3" fmla="*/ 2403475 h 2587625"/>
                <a:gd name="connsiteX4" fmla="*/ 612775 w 1831975"/>
                <a:gd name="connsiteY4" fmla="*/ 2403475 h 2587625"/>
                <a:gd name="connsiteX5" fmla="*/ 612775 w 1831975"/>
                <a:gd name="connsiteY5" fmla="*/ 2232025 h 2587625"/>
                <a:gd name="connsiteX6" fmla="*/ 914400 w 1831975"/>
                <a:gd name="connsiteY6" fmla="*/ 2232025 h 2587625"/>
                <a:gd name="connsiteX7" fmla="*/ 914400 w 1831975"/>
                <a:gd name="connsiteY7" fmla="*/ 1974850 h 2587625"/>
                <a:gd name="connsiteX8" fmla="*/ 1222375 w 1831975"/>
                <a:gd name="connsiteY8" fmla="*/ 1974850 h 2587625"/>
                <a:gd name="connsiteX9" fmla="*/ 1222375 w 1831975"/>
                <a:gd name="connsiteY9" fmla="*/ 1727200 h 2587625"/>
                <a:gd name="connsiteX10" fmla="*/ 1228725 w 1831975"/>
                <a:gd name="connsiteY10" fmla="*/ 1720850 h 2587625"/>
                <a:gd name="connsiteX11" fmla="*/ 1527175 w 1831975"/>
                <a:gd name="connsiteY11" fmla="*/ 1720850 h 2587625"/>
                <a:gd name="connsiteX12" fmla="*/ 1527175 w 1831975"/>
                <a:gd name="connsiteY12" fmla="*/ 0 h 2587625"/>
                <a:gd name="connsiteX13" fmla="*/ 1831975 w 1831975"/>
                <a:gd name="connsiteY13" fmla="*/ 3175 h 2587625"/>
                <a:gd name="connsiteX0" fmla="*/ 0 w 1831975"/>
                <a:gd name="connsiteY0" fmla="*/ 2587625 h 2587625"/>
                <a:gd name="connsiteX1" fmla="*/ 0 w 1831975"/>
                <a:gd name="connsiteY1" fmla="*/ 2498725 h 2587625"/>
                <a:gd name="connsiteX2" fmla="*/ 307975 w 1831975"/>
                <a:gd name="connsiteY2" fmla="*/ 2498725 h 2587625"/>
                <a:gd name="connsiteX3" fmla="*/ 307975 w 1831975"/>
                <a:gd name="connsiteY3" fmla="*/ 2403475 h 2587625"/>
                <a:gd name="connsiteX4" fmla="*/ 612775 w 1831975"/>
                <a:gd name="connsiteY4" fmla="*/ 2403475 h 2587625"/>
                <a:gd name="connsiteX5" fmla="*/ 612775 w 1831975"/>
                <a:gd name="connsiteY5" fmla="*/ 2232025 h 2587625"/>
                <a:gd name="connsiteX6" fmla="*/ 914400 w 1831975"/>
                <a:gd name="connsiteY6" fmla="*/ 2232025 h 2587625"/>
                <a:gd name="connsiteX7" fmla="*/ 914400 w 1831975"/>
                <a:gd name="connsiteY7" fmla="*/ 1974850 h 2587625"/>
                <a:gd name="connsiteX8" fmla="*/ 1222375 w 1831975"/>
                <a:gd name="connsiteY8" fmla="*/ 1974850 h 2587625"/>
                <a:gd name="connsiteX9" fmla="*/ 1222375 w 1831975"/>
                <a:gd name="connsiteY9" fmla="*/ 1727200 h 2587625"/>
                <a:gd name="connsiteX10" fmla="*/ 1228725 w 1831975"/>
                <a:gd name="connsiteY10" fmla="*/ 1720850 h 2587625"/>
                <a:gd name="connsiteX11" fmla="*/ 1527175 w 1831975"/>
                <a:gd name="connsiteY11" fmla="*/ 1720850 h 2587625"/>
                <a:gd name="connsiteX12" fmla="*/ 1527175 w 1831975"/>
                <a:gd name="connsiteY12" fmla="*/ 0 h 2587625"/>
                <a:gd name="connsiteX13" fmla="*/ 1831975 w 1831975"/>
                <a:gd name="connsiteY13" fmla="*/ 5556 h 2587625"/>
                <a:gd name="connsiteX0" fmla="*/ 0 w 1831975"/>
                <a:gd name="connsiteY0" fmla="*/ 2591594 h 2591594"/>
                <a:gd name="connsiteX1" fmla="*/ 0 w 1831975"/>
                <a:gd name="connsiteY1" fmla="*/ 2502694 h 2591594"/>
                <a:gd name="connsiteX2" fmla="*/ 307975 w 1831975"/>
                <a:gd name="connsiteY2" fmla="*/ 2502694 h 2591594"/>
                <a:gd name="connsiteX3" fmla="*/ 307975 w 1831975"/>
                <a:gd name="connsiteY3" fmla="*/ 2407444 h 2591594"/>
                <a:gd name="connsiteX4" fmla="*/ 612775 w 1831975"/>
                <a:gd name="connsiteY4" fmla="*/ 2407444 h 2591594"/>
                <a:gd name="connsiteX5" fmla="*/ 612775 w 1831975"/>
                <a:gd name="connsiteY5" fmla="*/ 2235994 h 2591594"/>
                <a:gd name="connsiteX6" fmla="*/ 914400 w 1831975"/>
                <a:gd name="connsiteY6" fmla="*/ 2235994 h 2591594"/>
                <a:gd name="connsiteX7" fmla="*/ 914400 w 1831975"/>
                <a:gd name="connsiteY7" fmla="*/ 1978819 h 2591594"/>
                <a:gd name="connsiteX8" fmla="*/ 1222375 w 1831975"/>
                <a:gd name="connsiteY8" fmla="*/ 1978819 h 2591594"/>
                <a:gd name="connsiteX9" fmla="*/ 1222375 w 1831975"/>
                <a:gd name="connsiteY9" fmla="*/ 1731169 h 2591594"/>
                <a:gd name="connsiteX10" fmla="*/ 1228725 w 1831975"/>
                <a:gd name="connsiteY10" fmla="*/ 1724819 h 2591594"/>
                <a:gd name="connsiteX11" fmla="*/ 1527175 w 1831975"/>
                <a:gd name="connsiteY11" fmla="*/ 1724819 h 2591594"/>
                <a:gd name="connsiteX12" fmla="*/ 1527175 w 1831975"/>
                <a:gd name="connsiteY12" fmla="*/ 3969 h 2591594"/>
                <a:gd name="connsiteX13" fmla="*/ 1831975 w 1831975"/>
                <a:gd name="connsiteY13" fmla="*/ 0 h 2591594"/>
                <a:gd name="connsiteX0" fmla="*/ 0 w 1834356"/>
                <a:gd name="connsiteY0" fmla="*/ 2589212 h 2589212"/>
                <a:gd name="connsiteX1" fmla="*/ 0 w 1834356"/>
                <a:gd name="connsiteY1" fmla="*/ 2500312 h 2589212"/>
                <a:gd name="connsiteX2" fmla="*/ 307975 w 1834356"/>
                <a:gd name="connsiteY2" fmla="*/ 2500312 h 2589212"/>
                <a:gd name="connsiteX3" fmla="*/ 307975 w 1834356"/>
                <a:gd name="connsiteY3" fmla="*/ 2405062 h 2589212"/>
                <a:gd name="connsiteX4" fmla="*/ 612775 w 1834356"/>
                <a:gd name="connsiteY4" fmla="*/ 2405062 h 2589212"/>
                <a:gd name="connsiteX5" fmla="*/ 612775 w 1834356"/>
                <a:gd name="connsiteY5" fmla="*/ 2233612 h 2589212"/>
                <a:gd name="connsiteX6" fmla="*/ 914400 w 1834356"/>
                <a:gd name="connsiteY6" fmla="*/ 2233612 h 2589212"/>
                <a:gd name="connsiteX7" fmla="*/ 914400 w 1834356"/>
                <a:gd name="connsiteY7" fmla="*/ 1976437 h 2589212"/>
                <a:gd name="connsiteX8" fmla="*/ 1222375 w 1834356"/>
                <a:gd name="connsiteY8" fmla="*/ 1976437 h 2589212"/>
                <a:gd name="connsiteX9" fmla="*/ 1222375 w 1834356"/>
                <a:gd name="connsiteY9" fmla="*/ 1728787 h 2589212"/>
                <a:gd name="connsiteX10" fmla="*/ 1228725 w 1834356"/>
                <a:gd name="connsiteY10" fmla="*/ 1722437 h 2589212"/>
                <a:gd name="connsiteX11" fmla="*/ 1527175 w 1834356"/>
                <a:gd name="connsiteY11" fmla="*/ 1722437 h 2589212"/>
                <a:gd name="connsiteX12" fmla="*/ 1527175 w 1834356"/>
                <a:gd name="connsiteY12" fmla="*/ 1587 h 2589212"/>
                <a:gd name="connsiteX13" fmla="*/ 1834356 w 1834356"/>
                <a:gd name="connsiteY13" fmla="*/ 0 h 2589212"/>
                <a:gd name="connsiteX0" fmla="*/ 0 w 1834356"/>
                <a:gd name="connsiteY0" fmla="*/ 2661971 h 2661971"/>
                <a:gd name="connsiteX1" fmla="*/ 0 w 1834356"/>
                <a:gd name="connsiteY1" fmla="*/ 2573071 h 2661971"/>
                <a:gd name="connsiteX2" fmla="*/ 307975 w 1834356"/>
                <a:gd name="connsiteY2" fmla="*/ 2573071 h 2661971"/>
                <a:gd name="connsiteX3" fmla="*/ 307975 w 1834356"/>
                <a:gd name="connsiteY3" fmla="*/ 2477821 h 2661971"/>
                <a:gd name="connsiteX4" fmla="*/ 612775 w 1834356"/>
                <a:gd name="connsiteY4" fmla="*/ 2477821 h 2661971"/>
                <a:gd name="connsiteX5" fmla="*/ 612775 w 1834356"/>
                <a:gd name="connsiteY5" fmla="*/ 2306371 h 2661971"/>
                <a:gd name="connsiteX6" fmla="*/ 914400 w 1834356"/>
                <a:gd name="connsiteY6" fmla="*/ 2306371 h 2661971"/>
                <a:gd name="connsiteX7" fmla="*/ 914400 w 1834356"/>
                <a:gd name="connsiteY7" fmla="*/ 2049196 h 2661971"/>
                <a:gd name="connsiteX8" fmla="*/ 1222375 w 1834356"/>
                <a:gd name="connsiteY8" fmla="*/ 2049196 h 2661971"/>
                <a:gd name="connsiteX9" fmla="*/ 1222375 w 1834356"/>
                <a:gd name="connsiteY9" fmla="*/ 1801546 h 2661971"/>
                <a:gd name="connsiteX10" fmla="*/ 1228725 w 1834356"/>
                <a:gd name="connsiteY10" fmla="*/ 1795196 h 2661971"/>
                <a:gd name="connsiteX11" fmla="*/ 1527175 w 1834356"/>
                <a:gd name="connsiteY11" fmla="*/ 1795196 h 2661971"/>
                <a:gd name="connsiteX12" fmla="*/ 1574564 w 1834356"/>
                <a:gd name="connsiteY12" fmla="*/ 3 h 2661971"/>
                <a:gd name="connsiteX13" fmla="*/ 1834356 w 1834356"/>
                <a:gd name="connsiteY13" fmla="*/ 72759 h 2661971"/>
                <a:gd name="connsiteX0" fmla="*/ 0 w 1834356"/>
                <a:gd name="connsiteY0" fmla="*/ 2661971 h 2661971"/>
                <a:gd name="connsiteX1" fmla="*/ 0 w 1834356"/>
                <a:gd name="connsiteY1" fmla="*/ 2573071 h 2661971"/>
                <a:gd name="connsiteX2" fmla="*/ 307975 w 1834356"/>
                <a:gd name="connsiteY2" fmla="*/ 2573071 h 2661971"/>
                <a:gd name="connsiteX3" fmla="*/ 307975 w 1834356"/>
                <a:gd name="connsiteY3" fmla="*/ 2477821 h 2661971"/>
                <a:gd name="connsiteX4" fmla="*/ 612775 w 1834356"/>
                <a:gd name="connsiteY4" fmla="*/ 2477821 h 2661971"/>
                <a:gd name="connsiteX5" fmla="*/ 612775 w 1834356"/>
                <a:gd name="connsiteY5" fmla="*/ 2306371 h 2661971"/>
                <a:gd name="connsiteX6" fmla="*/ 914400 w 1834356"/>
                <a:gd name="connsiteY6" fmla="*/ 2306371 h 2661971"/>
                <a:gd name="connsiteX7" fmla="*/ 914400 w 1834356"/>
                <a:gd name="connsiteY7" fmla="*/ 2049196 h 2661971"/>
                <a:gd name="connsiteX8" fmla="*/ 1222375 w 1834356"/>
                <a:gd name="connsiteY8" fmla="*/ 2049196 h 2661971"/>
                <a:gd name="connsiteX9" fmla="*/ 1222375 w 1834356"/>
                <a:gd name="connsiteY9" fmla="*/ 1801546 h 2661971"/>
                <a:gd name="connsiteX10" fmla="*/ 1228725 w 1834356"/>
                <a:gd name="connsiteY10" fmla="*/ 1795196 h 2661971"/>
                <a:gd name="connsiteX11" fmla="*/ 1565877 w 1834356"/>
                <a:gd name="connsiteY11" fmla="*/ 1795197 h 2661971"/>
                <a:gd name="connsiteX12" fmla="*/ 1574564 w 1834356"/>
                <a:gd name="connsiteY12" fmla="*/ 3 h 2661971"/>
                <a:gd name="connsiteX13" fmla="*/ 1834356 w 1834356"/>
                <a:gd name="connsiteY13" fmla="*/ 72759 h 2661971"/>
                <a:gd name="connsiteX0" fmla="*/ 0 w 1834356"/>
                <a:gd name="connsiteY0" fmla="*/ 2661971 h 2661971"/>
                <a:gd name="connsiteX1" fmla="*/ 0 w 1834356"/>
                <a:gd name="connsiteY1" fmla="*/ 2573071 h 2661971"/>
                <a:gd name="connsiteX2" fmla="*/ 307975 w 1834356"/>
                <a:gd name="connsiteY2" fmla="*/ 2573071 h 2661971"/>
                <a:gd name="connsiteX3" fmla="*/ 307975 w 1834356"/>
                <a:gd name="connsiteY3" fmla="*/ 2477821 h 2661971"/>
                <a:gd name="connsiteX4" fmla="*/ 612775 w 1834356"/>
                <a:gd name="connsiteY4" fmla="*/ 2477821 h 2661971"/>
                <a:gd name="connsiteX5" fmla="*/ 612775 w 1834356"/>
                <a:gd name="connsiteY5" fmla="*/ 2306371 h 2661971"/>
                <a:gd name="connsiteX6" fmla="*/ 914400 w 1834356"/>
                <a:gd name="connsiteY6" fmla="*/ 2306371 h 2661971"/>
                <a:gd name="connsiteX7" fmla="*/ 914400 w 1834356"/>
                <a:gd name="connsiteY7" fmla="*/ 2049196 h 2661971"/>
                <a:gd name="connsiteX8" fmla="*/ 1222375 w 1834356"/>
                <a:gd name="connsiteY8" fmla="*/ 2049196 h 2661971"/>
                <a:gd name="connsiteX9" fmla="*/ 1222375 w 1834356"/>
                <a:gd name="connsiteY9" fmla="*/ 1801546 h 2661971"/>
                <a:gd name="connsiteX10" fmla="*/ 1228725 w 1834356"/>
                <a:gd name="connsiteY10" fmla="*/ 1795196 h 2661971"/>
                <a:gd name="connsiteX11" fmla="*/ 1576935 w 1834356"/>
                <a:gd name="connsiteY11" fmla="*/ 1795197 h 2661971"/>
                <a:gd name="connsiteX12" fmla="*/ 1574564 w 1834356"/>
                <a:gd name="connsiteY12" fmla="*/ 3 h 2661971"/>
                <a:gd name="connsiteX13" fmla="*/ 1834356 w 1834356"/>
                <a:gd name="connsiteY13" fmla="*/ 72759 h 2661971"/>
                <a:gd name="connsiteX0" fmla="*/ 0 w 1834356"/>
                <a:gd name="connsiteY0" fmla="*/ 2667274 h 2667274"/>
                <a:gd name="connsiteX1" fmla="*/ 0 w 1834356"/>
                <a:gd name="connsiteY1" fmla="*/ 2578374 h 2667274"/>
                <a:gd name="connsiteX2" fmla="*/ 307975 w 1834356"/>
                <a:gd name="connsiteY2" fmla="*/ 2578374 h 2667274"/>
                <a:gd name="connsiteX3" fmla="*/ 307975 w 1834356"/>
                <a:gd name="connsiteY3" fmla="*/ 2483124 h 2667274"/>
                <a:gd name="connsiteX4" fmla="*/ 612775 w 1834356"/>
                <a:gd name="connsiteY4" fmla="*/ 2483124 h 2667274"/>
                <a:gd name="connsiteX5" fmla="*/ 612775 w 1834356"/>
                <a:gd name="connsiteY5" fmla="*/ 2311674 h 2667274"/>
                <a:gd name="connsiteX6" fmla="*/ 914400 w 1834356"/>
                <a:gd name="connsiteY6" fmla="*/ 2311674 h 2667274"/>
                <a:gd name="connsiteX7" fmla="*/ 914400 w 1834356"/>
                <a:gd name="connsiteY7" fmla="*/ 2054499 h 2667274"/>
                <a:gd name="connsiteX8" fmla="*/ 1222375 w 1834356"/>
                <a:gd name="connsiteY8" fmla="*/ 2054499 h 2667274"/>
                <a:gd name="connsiteX9" fmla="*/ 1222375 w 1834356"/>
                <a:gd name="connsiteY9" fmla="*/ 1806849 h 2667274"/>
                <a:gd name="connsiteX10" fmla="*/ 1228725 w 1834356"/>
                <a:gd name="connsiteY10" fmla="*/ 1800499 h 2667274"/>
                <a:gd name="connsiteX11" fmla="*/ 1576935 w 1834356"/>
                <a:gd name="connsiteY11" fmla="*/ 1800500 h 2667274"/>
                <a:gd name="connsiteX12" fmla="*/ 1574564 w 1834356"/>
                <a:gd name="connsiteY12" fmla="*/ 5306 h 2667274"/>
                <a:gd name="connsiteX13" fmla="*/ 1834356 w 1834356"/>
                <a:gd name="connsiteY13" fmla="*/ 0 h 266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4356" h="2667274">
                  <a:moveTo>
                    <a:pt x="0" y="2667274"/>
                  </a:moveTo>
                  <a:lnTo>
                    <a:pt x="0" y="2578374"/>
                  </a:lnTo>
                  <a:lnTo>
                    <a:pt x="307975" y="2578374"/>
                  </a:lnTo>
                  <a:lnTo>
                    <a:pt x="307975" y="2483124"/>
                  </a:lnTo>
                  <a:lnTo>
                    <a:pt x="612775" y="2483124"/>
                  </a:lnTo>
                  <a:lnTo>
                    <a:pt x="612775" y="2311674"/>
                  </a:lnTo>
                  <a:lnTo>
                    <a:pt x="914400" y="2311674"/>
                  </a:lnTo>
                  <a:lnTo>
                    <a:pt x="914400" y="2054499"/>
                  </a:lnTo>
                  <a:lnTo>
                    <a:pt x="1222375" y="2054499"/>
                  </a:lnTo>
                  <a:lnTo>
                    <a:pt x="1222375" y="1806849"/>
                  </a:lnTo>
                  <a:lnTo>
                    <a:pt x="1228725" y="1800499"/>
                  </a:lnTo>
                  <a:lnTo>
                    <a:pt x="1576935" y="1800500"/>
                  </a:lnTo>
                  <a:cubicBezTo>
                    <a:pt x="1579831" y="1202102"/>
                    <a:pt x="1571668" y="603704"/>
                    <a:pt x="1574564" y="5306"/>
                  </a:cubicBezTo>
                  <a:cubicBezTo>
                    <a:pt x="1676958" y="4777"/>
                    <a:pt x="1731962" y="529"/>
                    <a:pt x="1834356" y="0"/>
                  </a:cubicBezTo>
                </a:path>
              </a:pathLst>
            </a:custGeom>
            <a:noFill/>
            <a:ln w="28575">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ea typeface="Apis" panose="020B0504010101010104" pitchFamily="34" charset="0"/>
                <a:cs typeface="Arial" panose="020B0604020202020204" pitchFamily="34" charset="0"/>
              </a:endParaRPr>
            </a:p>
          </p:txBody>
        </p:sp>
        <p:sp>
          <p:nvSpPr>
            <p:cNvPr id="15" name="Rounded Rectangle 13">
              <a:extLst>
                <a:ext uri="{FF2B5EF4-FFF2-40B4-BE49-F238E27FC236}">
                  <a16:creationId xmlns:a16="http://schemas.microsoft.com/office/drawing/2014/main" id="{813CD9E6-2947-0A83-AB76-742CC3D06B39}"/>
                </a:ext>
              </a:extLst>
            </p:cNvPr>
            <p:cNvSpPr/>
            <p:nvPr/>
          </p:nvSpPr>
          <p:spPr>
            <a:xfrm>
              <a:off x="5909866" y="3424281"/>
              <a:ext cx="4319965" cy="373464"/>
            </a:xfrm>
            <a:prstGeom prst="rect">
              <a:avLst/>
            </a:prstGeom>
            <a:solidFill>
              <a:srgbClr val="001965"/>
            </a:solidFill>
            <a:ln>
              <a:solidFill>
                <a:srgbClr val="001965"/>
              </a:solidFill>
            </a:ln>
            <a:effectLst/>
          </p:spPr>
          <p:style>
            <a:lnRef idx="2">
              <a:schemeClr val="accent1">
                <a:shade val="50000"/>
              </a:schemeClr>
            </a:lnRef>
            <a:fillRef idx="1">
              <a:schemeClr val="accent1"/>
            </a:fillRef>
            <a:effectRef idx="0">
              <a:schemeClr val="accent1"/>
            </a:effectRef>
            <a:fontRef idx="minor">
              <a:schemeClr val="lt1"/>
            </a:fontRef>
          </p:style>
          <p:txBody>
            <a:bodyPr lIns="71954" tIns="45689" rIns="35969" bIns="45689" anchor="ctr">
              <a:normAutofit/>
            </a:bodyPr>
            <a:lstStyle/>
            <a:p>
              <a:pPr lvl="0" defTabSz="913680">
                <a:defRPr/>
              </a:pPr>
              <a:r>
                <a:rPr lang="it-IT" sz="1200" dirty="0">
                  <a:solidFill>
                    <a:srgbClr val="FFFFFF"/>
                  </a:solidFill>
                  <a:ea typeface="Apis" panose="020B0504010101010104" pitchFamily="34" charset="0"/>
                  <a:cs typeface="Arial" panose="020B0604020202020204" pitchFamily="34" charset="0"/>
                </a:rPr>
                <a:t>Semaglutide 2,4 mg s.c. una volta a settimana</a:t>
              </a:r>
              <a:endParaRPr kumimoji="0" lang="en-GB" sz="1200" b="0" i="0" u="none" strike="noStrike" kern="1200" cap="none" spc="0" normalizeH="0" baseline="0" noProof="0" dirty="0">
                <a:ln>
                  <a:noFill/>
                </a:ln>
                <a:solidFill>
                  <a:srgbClr val="FFFFFF"/>
                </a:solidFill>
                <a:effectLst/>
                <a:uLnTx/>
                <a:uFillTx/>
                <a:ea typeface="Apis" panose="020B0504010101010104" pitchFamily="34" charset="0"/>
                <a:cs typeface="Arial" panose="020B0604020202020204" pitchFamily="34" charset="0"/>
              </a:endParaRPr>
            </a:p>
          </p:txBody>
        </p:sp>
        <p:sp>
          <p:nvSpPr>
            <p:cNvPr id="16" name="Rounded Rectangle 17">
              <a:extLst>
                <a:ext uri="{FF2B5EF4-FFF2-40B4-BE49-F238E27FC236}">
                  <a16:creationId xmlns:a16="http://schemas.microsoft.com/office/drawing/2014/main" id="{1EDE0946-9E24-B077-7D55-027B43E8C08C}"/>
                </a:ext>
              </a:extLst>
            </p:cNvPr>
            <p:cNvSpPr/>
            <p:nvPr/>
          </p:nvSpPr>
          <p:spPr>
            <a:xfrm>
              <a:off x="10229831" y="3443036"/>
              <a:ext cx="1323348" cy="354710"/>
            </a:xfrm>
            <a:prstGeom prst="rect">
              <a:avLst/>
            </a:prstGeom>
            <a:solidFill>
              <a:schemeClr val="bg1"/>
            </a:solidFill>
            <a:ln w="12700">
              <a:solidFill>
                <a:srgbClr val="001965"/>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71954" tIns="45689" rIns="35969" bIns="45689" anchor="ctr">
              <a:noAutofit/>
            </a:bodyPr>
            <a:lstStyle/>
            <a:p>
              <a:pPr marL="0" marR="0" lvl="0" indent="0" algn="ctr" defTabSz="91368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ea typeface="Apis" panose="020B0504010101010104" pitchFamily="34" charset="0"/>
                  <a:cs typeface="Arial" panose="020B0604020202020204" pitchFamily="34" charset="0"/>
                </a:rPr>
                <a:t>Off-treatment follow-up</a:t>
              </a:r>
            </a:p>
          </p:txBody>
        </p:sp>
        <p:cxnSp>
          <p:nvCxnSpPr>
            <p:cNvPr id="17" name="Straight Connector 81">
              <a:extLst>
                <a:ext uri="{FF2B5EF4-FFF2-40B4-BE49-F238E27FC236}">
                  <a16:creationId xmlns:a16="http://schemas.microsoft.com/office/drawing/2014/main" id="{B55CA5C5-A516-9AC5-F55B-27D58CE388F9}"/>
                </a:ext>
              </a:extLst>
            </p:cNvPr>
            <p:cNvCxnSpPr>
              <a:cxnSpLocks/>
            </p:cNvCxnSpPr>
            <p:nvPr/>
          </p:nvCxnSpPr>
          <p:spPr>
            <a:xfrm>
              <a:off x="3436163" y="3835551"/>
              <a:ext cx="22642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ounded Rectangle 14">
              <a:extLst>
                <a:ext uri="{FF2B5EF4-FFF2-40B4-BE49-F238E27FC236}">
                  <a16:creationId xmlns:a16="http://schemas.microsoft.com/office/drawing/2014/main" id="{C9E2ECEC-A562-F44A-93C2-F1A94B1E420A}"/>
                </a:ext>
              </a:extLst>
            </p:cNvPr>
            <p:cNvSpPr/>
            <p:nvPr/>
          </p:nvSpPr>
          <p:spPr>
            <a:xfrm>
              <a:off x="3748115" y="3955271"/>
              <a:ext cx="6481717" cy="374405"/>
            </a:xfrm>
            <a:prstGeom prst="rect">
              <a:avLst/>
            </a:prstGeom>
            <a:solidFill>
              <a:schemeClr val="accent6"/>
            </a:solidFill>
            <a:ln>
              <a:solidFill>
                <a:srgbClr val="939AA7"/>
              </a:solidFill>
            </a:ln>
            <a:effectLst/>
          </p:spPr>
          <p:style>
            <a:lnRef idx="2">
              <a:schemeClr val="accent1">
                <a:shade val="50000"/>
              </a:schemeClr>
            </a:lnRef>
            <a:fillRef idx="1">
              <a:schemeClr val="accent1"/>
            </a:fillRef>
            <a:effectRef idx="0">
              <a:schemeClr val="accent1"/>
            </a:effectRef>
            <a:fontRef idx="minor">
              <a:schemeClr val="lt1"/>
            </a:fontRef>
          </p:style>
          <p:txBody>
            <a:bodyPr lIns="71954" tIns="45689" rIns="35969" bIns="45689" anchor="ctr">
              <a:normAutofit/>
            </a:bodyPr>
            <a:lstStyle/>
            <a:p>
              <a:pPr lvl="0" defTabSz="913680">
                <a:spcBef>
                  <a:spcPct val="50000"/>
                </a:spcBef>
                <a:defRPr/>
              </a:pPr>
              <a:r>
                <a:rPr lang="it-IT" sz="1200" dirty="0">
                  <a:solidFill>
                    <a:srgbClr val="FFFFFF"/>
                  </a:solidFill>
                  <a:ea typeface="Apis" panose="020B0504010101010104" pitchFamily="34" charset="0"/>
                  <a:cs typeface="Arial" panose="020B0604020202020204" pitchFamily="34" charset="0"/>
                </a:rPr>
                <a:t>Placebo s.c. a dose corrispondente, una volta a settimana</a:t>
              </a:r>
              <a:endParaRPr kumimoji="0" lang="en-GB" sz="1200" b="0" i="0" u="none" strike="noStrike" kern="1200" cap="none" spc="0" normalizeH="0" baseline="0" noProof="0" dirty="0">
                <a:ln>
                  <a:noFill/>
                </a:ln>
                <a:solidFill>
                  <a:srgbClr val="FFFFFF"/>
                </a:solidFill>
                <a:effectLst/>
                <a:uLnTx/>
                <a:uFillTx/>
                <a:ea typeface="Apis" panose="020B0504010101010104" pitchFamily="34" charset="0"/>
                <a:cs typeface="Arial" panose="020B0604020202020204" pitchFamily="34" charset="0"/>
              </a:endParaRPr>
            </a:p>
          </p:txBody>
        </p:sp>
        <p:sp>
          <p:nvSpPr>
            <p:cNvPr id="20" name="Rounded Rectangle 13">
              <a:extLst>
                <a:ext uri="{FF2B5EF4-FFF2-40B4-BE49-F238E27FC236}">
                  <a16:creationId xmlns:a16="http://schemas.microsoft.com/office/drawing/2014/main" id="{7CF98875-F75E-1EC2-C28C-BBB94B4B46A5}"/>
                </a:ext>
              </a:extLst>
            </p:cNvPr>
            <p:cNvSpPr/>
            <p:nvPr/>
          </p:nvSpPr>
          <p:spPr>
            <a:xfrm>
              <a:off x="5909866" y="2677151"/>
              <a:ext cx="4319965" cy="373464"/>
            </a:xfrm>
            <a:prstGeom prst="rect">
              <a:avLst/>
            </a:prstGeom>
            <a:solidFill>
              <a:schemeClr val="tx2">
                <a:lumMod val="50000"/>
                <a:lumOff val="50000"/>
              </a:schemeClr>
            </a:solidFill>
            <a:ln>
              <a:solidFill>
                <a:schemeClr val="tx2">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71954" tIns="45689" rIns="35969" bIns="45689" anchor="ctr">
              <a:normAutofit/>
            </a:bodyPr>
            <a:lstStyle/>
            <a:p>
              <a:pPr lvl="0" defTabSz="913680">
                <a:defRPr/>
              </a:pPr>
              <a:r>
                <a:rPr lang="it-IT" sz="1200" dirty="0">
                  <a:solidFill>
                    <a:srgbClr val="FFFFFF"/>
                  </a:solidFill>
                  <a:ea typeface="Apis" panose="020B0504010101010104" pitchFamily="34" charset="0"/>
                  <a:cs typeface="Arial" panose="020B0604020202020204" pitchFamily="34" charset="0"/>
                </a:rPr>
                <a:t>Semaglutide 7,2 mg s.c. una volta a settimana</a:t>
              </a:r>
              <a:endParaRPr kumimoji="0" lang="en-GB" sz="1200" b="0" i="0" u="none" strike="noStrike" kern="1200" cap="none" spc="0" normalizeH="0" baseline="0" noProof="0" dirty="0">
                <a:ln>
                  <a:noFill/>
                </a:ln>
                <a:solidFill>
                  <a:srgbClr val="FFFFFF"/>
                </a:solidFill>
                <a:effectLst/>
                <a:uLnTx/>
                <a:uFillTx/>
                <a:ea typeface="Apis" panose="020B0504010101010104" pitchFamily="34" charset="0"/>
                <a:cs typeface="Arial" panose="020B0604020202020204" pitchFamily="34" charset="0"/>
              </a:endParaRPr>
            </a:p>
          </p:txBody>
        </p:sp>
        <p:sp>
          <p:nvSpPr>
            <p:cNvPr id="21" name="TextBox 94">
              <a:extLst>
                <a:ext uri="{FF2B5EF4-FFF2-40B4-BE49-F238E27FC236}">
                  <a16:creationId xmlns:a16="http://schemas.microsoft.com/office/drawing/2014/main" id="{3C79AB2B-AEC6-67A7-E4D3-934294681137}"/>
                </a:ext>
              </a:extLst>
            </p:cNvPr>
            <p:cNvSpPr txBox="1"/>
            <p:nvPr/>
          </p:nvSpPr>
          <p:spPr>
            <a:xfrm>
              <a:off x="3623315" y="3389332"/>
              <a:ext cx="559029"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0.25 mg</a:t>
              </a:r>
            </a:p>
          </p:txBody>
        </p:sp>
        <p:sp>
          <p:nvSpPr>
            <p:cNvPr id="22" name="TextBox 95">
              <a:extLst>
                <a:ext uri="{FF2B5EF4-FFF2-40B4-BE49-F238E27FC236}">
                  <a16:creationId xmlns:a16="http://schemas.microsoft.com/office/drawing/2014/main" id="{F43D4581-16DE-ECFB-F3D3-25D87F42C2C8}"/>
                </a:ext>
              </a:extLst>
            </p:cNvPr>
            <p:cNvSpPr txBox="1"/>
            <p:nvPr/>
          </p:nvSpPr>
          <p:spPr>
            <a:xfrm>
              <a:off x="4113464" y="3384336"/>
              <a:ext cx="416718"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0.5 mg</a:t>
              </a:r>
            </a:p>
          </p:txBody>
        </p:sp>
        <p:sp>
          <p:nvSpPr>
            <p:cNvPr id="23" name="TextBox 96">
              <a:extLst>
                <a:ext uri="{FF2B5EF4-FFF2-40B4-BE49-F238E27FC236}">
                  <a16:creationId xmlns:a16="http://schemas.microsoft.com/office/drawing/2014/main" id="{C61F5D69-2AEA-5005-E135-84411EA882EE}"/>
                </a:ext>
              </a:extLst>
            </p:cNvPr>
            <p:cNvSpPr txBox="1"/>
            <p:nvPr/>
          </p:nvSpPr>
          <p:spPr>
            <a:xfrm>
              <a:off x="4508656" y="3328252"/>
              <a:ext cx="416718"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1.0 mg</a:t>
              </a:r>
            </a:p>
          </p:txBody>
        </p:sp>
        <p:sp>
          <p:nvSpPr>
            <p:cNvPr id="24" name="TextBox 98">
              <a:extLst>
                <a:ext uri="{FF2B5EF4-FFF2-40B4-BE49-F238E27FC236}">
                  <a16:creationId xmlns:a16="http://schemas.microsoft.com/office/drawing/2014/main" id="{5B346FBB-749A-D573-2C88-3E5CDA771A69}"/>
                </a:ext>
              </a:extLst>
            </p:cNvPr>
            <p:cNvSpPr txBox="1"/>
            <p:nvPr/>
          </p:nvSpPr>
          <p:spPr>
            <a:xfrm>
              <a:off x="4935619" y="3264807"/>
              <a:ext cx="416718"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1.7 mg</a:t>
              </a:r>
            </a:p>
          </p:txBody>
        </p:sp>
        <p:sp>
          <p:nvSpPr>
            <p:cNvPr id="25" name="TextBox 101">
              <a:extLst>
                <a:ext uri="{FF2B5EF4-FFF2-40B4-BE49-F238E27FC236}">
                  <a16:creationId xmlns:a16="http://schemas.microsoft.com/office/drawing/2014/main" id="{FEDFAF8E-F7A3-5DAD-C622-FFB07DAF6890}"/>
                </a:ext>
              </a:extLst>
            </p:cNvPr>
            <p:cNvSpPr txBox="1"/>
            <p:nvPr/>
          </p:nvSpPr>
          <p:spPr>
            <a:xfrm>
              <a:off x="5339956" y="3161214"/>
              <a:ext cx="416718"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2.4 mg</a:t>
              </a:r>
            </a:p>
          </p:txBody>
        </p:sp>
        <p:cxnSp>
          <p:nvCxnSpPr>
            <p:cNvPr id="26" name="Straight Connector 103">
              <a:extLst>
                <a:ext uri="{FF2B5EF4-FFF2-40B4-BE49-F238E27FC236}">
                  <a16:creationId xmlns:a16="http://schemas.microsoft.com/office/drawing/2014/main" id="{AEBFE22B-59BE-074F-3F8B-D751C1E1B444}"/>
                </a:ext>
              </a:extLst>
            </p:cNvPr>
            <p:cNvCxnSpPr>
              <a:cxnSpLocks/>
            </p:cNvCxnSpPr>
            <p:nvPr/>
          </p:nvCxnSpPr>
          <p:spPr>
            <a:xfrm>
              <a:off x="3672565" y="3606505"/>
              <a:ext cx="0" cy="529477"/>
            </a:xfrm>
            <a:prstGeom prst="line">
              <a:avLst/>
            </a:prstGeom>
            <a:ln w="28575" cap="sq">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104">
              <a:extLst>
                <a:ext uri="{FF2B5EF4-FFF2-40B4-BE49-F238E27FC236}">
                  <a16:creationId xmlns:a16="http://schemas.microsoft.com/office/drawing/2014/main" id="{7B7F0173-CC32-7114-FAE0-D66E759F9FD8}"/>
                </a:ext>
              </a:extLst>
            </p:cNvPr>
            <p:cNvSpPr txBox="1"/>
            <p:nvPr/>
          </p:nvSpPr>
          <p:spPr>
            <a:xfrm>
              <a:off x="3684543" y="3625388"/>
              <a:ext cx="440370"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0.25 mg</a:t>
              </a:r>
            </a:p>
          </p:txBody>
        </p:sp>
        <p:sp>
          <p:nvSpPr>
            <p:cNvPr id="28" name="TextBox 105">
              <a:extLst>
                <a:ext uri="{FF2B5EF4-FFF2-40B4-BE49-F238E27FC236}">
                  <a16:creationId xmlns:a16="http://schemas.microsoft.com/office/drawing/2014/main" id="{732ABAE6-382A-8BBC-05FF-8364A8283C05}"/>
                </a:ext>
              </a:extLst>
            </p:cNvPr>
            <p:cNvSpPr txBox="1"/>
            <p:nvPr/>
          </p:nvSpPr>
          <p:spPr>
            <a:xfrm>
              <a:off x="4117449" y="3618136"/>
              <a:ext cx="416718"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0.5 mg</a:t>
              </a:r>
            </a:p>
          </p:txBody>
        </p:sp>
        <p:sp>
          <p:nvSpPr>
            <p:cNvPr id="29" name="TextBox 106">
              <a:extLst>
                <a:ext uri="{FF2B5EF4-FFF2-40B4-BE49-F238E27FC236}">
                  <a16:creationId xmlns:a16="http://schemas.microsoft.com/office/drawing/2014/main" id="{0D0E83A3-B1C8-D286-AC47-2426FDB09CF9}"/>
                </a:ext>
              </a:extLst>
            </p:cNvPr>
            <p:cNvSpPr txBox="1"/>
            <p:nvPr/>
          </p:nvSpPr>
          <p:spPr>
            <a:xfrm>
              <a:off x="4508656" y="3566864"/>
              <a:ext cx="416718"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1.0 mg</a:t>
              </a:r>
            </a:p>
          </p:txBody>
        </p:sp>
        <p:sp>
          <p:nvSpPr>
            <p:cNvPr id="30" name="TextBox 107">
              <a:extLst>
                <a:ext uri="{FF2B5EF4-FFF2-40B4-BE49-F238E27FC236}">
                  <a16:creationId xmlns:a16="http://schemas.microsoft.com/office/drawing/2014/main" id="{D38A7F06-A8B6-56C9-5145-B2957468EDDA}"/>
                </a:ext>
              </a:extLst>
            </p:cNvPr>
            <p:cNvSpPr txBox="1"/>
            <p:nvPr/>
          </p:nvSpPr>
          <p:spPr>
            <a:xfrm>
              <a:off x="4935619" y="3499053"/>
              <a:ext cx="416718"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1.7 mg</a:t>
              </a:r>
            </a:p>
          </p:txBody>
        </p:sp>
        <p:sp>
          <p:nvSpPr>
            <p:cNvPr id="31" name="TextBox 108">
              <a:extLst>
                <a:ext uri="{FF2B5EF4-FFF2-40B4-BE49-F238E27FC236}">
                  <a16:creationId xmlns:a16="http://schemas.microsoft.com/office/drawing/2014/main" id="{2C5C8713-1729-4158-63C9-F2C63D6DC1C8}"/>
                </a:ext>
              </a:extLst>
            </p:cNvPr>
            <p:cNvSpPr txBox="1"/>
            <p:nvPr/>
          </p:nvSpPr>
          <p:spPr>
            <a:xfrm>
              <a:off x="5349340" y="3428575"/>
              <a:ext cx="426732"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2.4 mg</a:t>
              </a:r>
            </a:p>
          </p:txBody>
        </p:sp>
        <p:sp>
          <p:nvSpPr>
            <p:cNvPr id="32" name="TextBox 109">
              <a:extLst>
                <a:ext uri="{FF2B5EF4-FFF2-40B4-BE49-F238E27FC236}">
                  <a16:creationId xmlns:a16="http://schemas.microsoft.com/office/drawing/2014/main" id="{441BD3AE-0D94-97DB-9E6F-10F0A2E70A9A}"/>
                </a:ext>
              </a:extLst>
            </p:cNvPr>
            <p:cNvSpPr txBox="1"/>
            <p:nvPr/>
          </p:nvSpPr>
          <p:spPr>
            <a:xfrm>
              <a:off x="5510745" y="2639390"/>
              <a:ext cx="383034" cy="215444"/>
            </a:xfrm>
            <a:prstGeom prst="rect">
              <a:avLst/>
            </a:prstGeom>
            <a:noFill/>
          </p:spPr>
          <p:txBody>
            <a:bodyPr wrap="square" lIns="0" r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7.2 mg</a:t>
              </a:r>
            </a:p>
          </p:txBody>
        </p:sp>
        <p:sp>
          <p:nvSpPr>
            <p:cNvPr id="33" name="Arrow: Right 14">
              <a:extLst>
                <a:ext uri="{FF2B5EF4-FFF2-40B4-BE49-F238E27FC236}">
                  <a16:creationId xmlns:a16="http://schemas.microsoft.com/office/drawing/2014/main" id="{B7615AA0-DF8F-147E-C8F3-2AF04539D78C}"/>
                </a:ext>
              </a:extLst>
            </p:cNvPr>
            <p:cNvSpPr/>
            <p:nvPr/>
          </p:nvSpPr>
          <p:spPr>
            <a:xfrm>
              <a:off x="3748116" y="4418618"/>
              <a:ext cx="2161750" cy="464991"/>
            </a:xfrm>
            <a:prstGeom prst="rightArrow">
              <a:avLst/>
            </a:prstGeom>
            <a:gradFill>
              <a:gsLst>
                <a:gs pos="95000">
                  <a:srgbClr val="B6DAF4"/>
                </a:gs>
                <a:gs pos="0">
                  <a:srgbClr val="B6DAF4">
                    <a:alpha val="46527"/>
                  </a:srgbClr>
                </a:gs>
              </a:gsLst>
              <a:lin ang="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ea typeface="Apis For Office" panose="020B0504010101010104" pitchFamily="34" charset="0"/>
                <a:cs typeface="Apis For Office" panose="020B0504010101010104" pitchFamily="34" charset="0"/>
              </a:endParaRPr>
            </a:p>
          </p:txBody>
        </p:sp>
        <p:sp>
          <p:nvSpPr>
            <p:cNvPr id="34" name="Arrow: Right 15">
              <a:extLst>
                <a:ext uri="{FF2B5EF4-FFF2-40B4-BE49-F238E27FC236}">
                  <a16:creationId xmlns:a16="http://schemas.microsoft.com/office/drawing/2014/main" id="{6414062F-2A26-19C7-AA9A-3C1ACD7739DA}"/>
                </a:ext>
              </a:extLst>
            </p:cNvPr>
            <p:cNvSpPr/>
            <p:nvPr/>
          </p:nvSpPr>
          <p:spPr>
            <a:xfrm>
              <a:off x="5510746" y="4421765"/>
              <a:ext cx="4732322" cy="464991"/>
            </a:xfrm>
            <a:prstGeom prst="rightArrow">
              <a:avLst/>
            </a:prstGeom>
            <a:gradFill>
              <a:gsLst>
                <a:gs pos="95000">
                  <a:srgbClr val="B6DAF4"/>
                </a:gs>
                <a:gs pos="0">
                  <a:srgbClr val="B6DAF4">
                    <a:alpha val="46527"/>
                  </a:srgbClr>
                </a:gs>
              </a:gsLst>
              <a:lin ang="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ea typeface="Apis For Office" panose="020B0504010101010104" pitchFamily="34" charset="0"/>
                <a:cs typeface="Apis For Office" panose="020B0504010101010104" pitchFamily="34" charset="0"/>
              </a:endParaRPr>
            </a:p>
          </p:txBody>
        </p:sp>
        <p:sp>
          <p:nvSpPr>
            <p:cNvPr id="35" name="Arrow: Right 16">
              <a:extLst>
                <a:ext uri="{FF2B5EF4-FFF2-40B4-BE49-F238E27FC236}">
                  <a16:creationId xmlns:a16="http://schemas.microsoft.com/office/drawing/2014/main" id="{5C583E2D-EB0E-E791-1DDE-4DB30A7FB17D}"/>
                </a:ext>
              </a:extLst>
            </p:cNvPr>
            <p:cNvSpPr/>
            <p:nvPr/>
          </p:nvSpPr>
          <p:spPr>
            <a:xfrm>
              <a:off x="9995338" y="4411331"/>
              <a:ext cx="1544605" cy="464991"/>
            </a:xfrm>
            <a:prstGeom prst="rightArrow">
              <a:avLst/>
            </a:prstGeom>
            <a:gradFill>
              <a:gsLst>
                <a:gs pos="95000">
                  <a:srgbClr val="B6DAF4"/>
                </a:gs>
                <a:gs pos="0">
                  <a:srgbClr val="B6DAF4">
                    <a:alpha val="46527"/>
                  </a:srgbClr>
                </a:gs>
              </a:gsLst>
              <a:lin ang="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ea typeface="Apis For Office" panose="020B0504010101010104" pitchFamily="34" charset="0"/>
                <a:cs typeface="Apis For Office" panose="020B0504010101010104" pitchFamily="34" charset="0"/>
              </a:endParaRPr>
            </a:p>
          </p:txBody>
        </p:sp>
        <p:sp>
          <p:nvSpPr>
            <p:cNvPr id="36" name="TextBox 17">
              <a:extLst>
                <a:ext uri="{FF2B5EF4-FFF2-40B4-BE49-F238E27FC236}">
                  <a16:creationId xmlns:a16="http://schemas.microsoft.com/office/drawing/2014/main" id="{9CB9C21C-991D-519C-1048-FA27A12EEDA9}"/>
                </a:ext>
              </a:extLst>
            </p:cNvPr>
            <p:cNvSpPr txBox="1"/>
            <p:nvPr/>
          </p:nvSpPr>
          <p:spPr>
            <a:xfrm>
              <a:off x="3748115" y="4550966"/>
              <a:ext cx="2145664" cy="215444"/>
            </a:xfrm>
            <a:prstGeom prst="rect">
              <a:avLst/>
            </a:prstGeom>
            <a:noFill/>
          </p:spPr>
          <p:txBody>
            <a:bodyPr wrap="square" rtlCol="0" anchor="ctr">
              <a:spAutoFit/>
            </a:bodyPr>
            <a:lstStyle/>
            <a:p>
              <a:pPr lvl="0">
                <a:defRPr/>
              </a:pPr>
              <a:r>
                <a:rPr lang="en-GB" sz="800" b="1" dirty="0">
                  <a:solidFill>
                    <a:srgbClr val="001965"/>
                  </a:solidFill>
                  <a:ea typeface="Apis For Office" panose="020B0504010101010104" pitchFamily="34" charset="0"/>
                  <a:cs typeface="Apis For Office" panose="020B0504010101010104" pitchFamily="34" charset="0"/>
                </a:rPr>
                <a:t>Escalation della dose</a:t>
              </a:r>
              <a:r>
                <a:rPr kumimoji="0" lang="en-GB" sz="800" b="1" i="0" u="none" strike="noStrike" kern="1200" cap="none" spc="0" normalizeH="0" baseline="30000" noProof="0" dirty="0">
                  <a:ln>
                    <a:noFill/>
                  </a:ln>
                  <a:solidFill>
                    <a:srgbClr val="001965"/>
                  </a:solidFill>
                  <a:effectLst/>
                  <a:uLnTx/>
                  <a:uFillTx/>
                  <a:ea typeface="Apis For Office" panose="020B0504010101010104" pitchFamily="34" charset="0"/>
                  <a:cs typeface="Apis For Office" panose="020B0504010101010104" pitchFamily="34" charset="0"/>
                </a:rPr>
                <a:t>†</a:t>
              </a:r>
            </a:p>
          </p:txBody>
        </p:sp>
        <p:sp>
          <p:nvSpPr>
            <p:cNvPr id="37" name="TextBox 18">
              <a:extLst>
                <a:ext uri="{FF2B5EF4-FFF2-40B4-BE49-F238E27FC236}">
                  <a16:creationId xmlns:a16="http://schemas.microsoft.com/office/drawing/2014/main" id="{4AA39933-9A5C-46D6-066C-3F78EACFCB7D}"/>
                </a:ext>
              </a:extLst>
            </p:cNvPr>
            <p:cNvSpPr txBox="1"/>
            <p:nvPr/>
          </p:nvSpPr>
          <p:spPr>
            <a:xfrm>
              <a:off x="6096000" y="4541431"/>
              <a:ext cx="4120595" cy="215569"/>
            </a:xfrm>
            <a:prstGeom prst="rect">
              <a:avLst/>
            </a:prstGeom>
            <a:noFill/>
          </p:spPr>
          <p:txBody>
            <a:bodyPr wrap="square" rtlCol="0" anchor="ctr">
              <a:spAutoFit/>
            </a:bodyPr>
            <a:lstStyle/>
            <a:p>
              <a:pPr lvl="0" algn="ctr">
                <a:defRPr/>
              </a:pPr>
              <a:r>
                <a:rPr lang="en-GB" sz="800" b="1" dirty="0" err="1">
                  <a:solidFill>
                    <a:srgbClr val="001965"/>
                  </a:solidFill>
                  <a:ea typeface="Apis For Office" panose="020B0504010101010104" pitchFamily="34" charset="0"/>
                  <a:cs typeface="Apis For Office" panose="020B0504010101010104" pitchFamily="34" charset="0"/>
                </a:rPr>
                <a:t>Periodo</a:t>
              </a:r>
              <a:r>
                <a:rPr lang="en-GB" sz="800" b="1" dirty="0">
                  <a:solidFill>
                    <a:srgbClr val="001965"/>
                  </a:solidFill>
                  <a:ea typeface="Apis For Office" panose="020B0504010101010104" pitchFamily="34" charset="0"/>
                  <a:cs typeface="Apis For Office" panose="020B0504010101010104" pitchFamily="34" charset="0"/>
                </a:rPr>
                <a:t> di </a:t>
              </a:r>
              <a:r>
                <a:rPr lang="en-GB" sz="800" b="1" dirty="0" err="1">
                  <a:solidFill>
                    <a:srgbClr val="001965"/>
                  </a:solidFill>
                  <a:ea typeface="Apis For Office" panose="020B0504010101010104" pitchFamily="34" charset="0"/>
                  <a:cs typeface="Apis For Office" panose="020B0504010101010104" pitchFamily="34" charset="0"/>
                </a:rPr>
                <a:t>mantenimento</a:t>
              </a:r>
              <a:endParaRPr kumimoji="0" lang="en-GB" sz="800" b="1" i="0" u="none" strike="noStrike" kern="1200" cap="none" spc="0" normalizeH="0" baseline="0" noProof="0" dirty="0">
                <a:ln>
                  <a:noFill/>
                </a:ln>
                <a:solidFill>
                  <a:srgbClr val="001965"/>
                </a:solidFill>
                <a:effectLst/>
                <a:uLnTx/>
                <a:uFillTx/>
                <a:ea typeface="Apis For Office" panose="020B0504010101010104" pitchFamily="34" charset="0"/>
                <a:cs typeface="Apis For Office" panose="020B0504010101010104" pitchFamily="34" charset="0"/>
              </a:endParaRPr>
            </a:p>
          </p:txBody>
        </p:sp>
        <p:sp>
          <p:nvSpPr>
            <p:cNvPr id="38" name="TextBox 19">
              <a:extLst>
                <a:ext uri="{FF2B5EF4-FFF2-40B4-BE49-F238E27FC236}">
                  <a16:creationId xmlns:a16="http://schemas.microsoft.com/office/drawing/2014/main" id="{65FD42BB-A9EA-9C2D-1D8B-BCF64361B857}"/>
                </a:ext>
              </a:extLst>
            </p:cNvPr>
            <p:cNvSpPr txBox="1"/>
            <p:nvPr/>
          </p:nvSpPr>
          <p:spPr>
            <a:xfrm>
              <a:off x="10243067" y="4546396"/>
              <a:ext cx="1310112" cy="215444"/>
            </a:xfrm>
            <a:prstGeom prst="rect">
              <a:avLst/>
            </a:prstGeom>
            <a:noFill/>
          </p:spPr>
          <p:txBody>
            <a:bodyPr wrap="square" rtlCol="0" anchor="ctr">
              <a:spAutoFit/>
            </a:bodyPr>
            <a:lstStyle/>
            <a:p>
              <a:pPr lvl="0">
                <a:defRPr/>
              </a:pPr>
              <a:r>
                <a:rPr lang="en-GB" sz="800" b="1" dirty="0" err="1">
                  <a:solidFill>
                    <a:srgbClr val="001965"/>
                  </a:solidFill>
                  <a:ea typeface="Apis For Office" panose="020B0504010101010104" pitchFamily="34" charset="0"/>
                  <a:cs typeface="Apis For Office" panose="020B0504010101010104" pitchFamily="34" charset="0"/>
                </a:rPr>
                <a:t>Periodo</a:t>
              </a:r>
              <a:r>
                <a:rPr lang="en-GB" sz="800" b="1" dirty="0">
                  <a:solidFill>
                    <a:srgbClr val="001965"/>
                  </a:solidFill>
                  <a:ea typeface="Apis For Office" panose="020B0504010101010104" pitchFamily="34" charset="0"/>
                  <a:cs typeface="Apis For Office" panose="020B0504010101010104" pitchFamily="34" charset="0"/>
                </a:rPr>
                <a:t> off-treatment</a:t>
              </a:r>
              <a:endParaRPr kumimoji="0" lang="en-GB" sz="800" b="1" i="0" u="none" strike="noStrike" kern="1200" cap="none" spc="0" normalizeH="0" baseline="0" noProof="0" dirty="0">
                <a:ln>
                  <a:noFill/>
                </a:ln>
                <a:solidFill>
                  <a:srgbClr val="001965"/>
                </a:solidFill>
                <a:effectLst/>
                <a:uLnTx/>
                <a:uFillTx/>
                <a:ea typeface="Apis For Office" panose="020B0504010101010104" pitchFamily="34" charset="0"/>
                <a:cs typeface="Apis For Office" panose="020B0504010101010104" pitchFamily="34" charset="0"/>
              </a:endParaRPr>
            </a:p>
          </p:txBody>
        </p:sp>
        <p:sp>
          <p:nvSpPr>
            <p:cNvPr id="39" name="Arrow: Right 23">
              <a:extLst>
                <a:ext uri="{FF2B5EF4-FFF2-40B4-BE49-F238E27FC236}">
                  <a16:creationId xmlns:a16="http://schemas.microsoft.com/office/drawing/2014/main" id="{A51576F1-F49D-92A1-73EF-C35FAA390BC0}"/>
                </a:ext>
              </a:extLst>
            </p:cNvPr>
            <p:cNvSpPr/>
            <p:nvPr/>
          </p:nvSpPr>
          <p:spPr>
            <a:xfrm>
              <a:off x="3748115" y="1952624"/>
              <a:ext cx="6468480" cy="707527"/>
            </a:xfrm>
            <a:prstGeom prst="rightArrow">
              <a:avLst>
                <a:gd name="adj1" fmla="val 50000"/>
                <a:gd name="adj2" fmla="val 52316"/>
              </a:avLst>
            </a:prstGeom>
            <a:solidFill>
              <a:schemeClr val="bg2"/>
            </a:solidFill>
          </p:spPr>
          <p:txBody>
            <a:bodyPr wrap="square" lIns="121920" tIns="121920" rIns="121920" bIns="121920" anchor="ctr">
              <a:noAutofit/>
            </a:bodyPr>
            <a:lstStyle/>
            <a:p>
              <a:pPr lvl="0" algn="ctr">
                <a:defRPr/>
              </a:pPr>
              <a:r>
                <a:rPr lang="it-IT" sz="1000" b="1" dirty="0">
                  <a:solidFill>
                    <a:srgbClr val="FFFFFF"/>
                  </a:solidFill>
                  <a:ea typeface="Apis For Office" panose="020B0504010101010104" pitchFamily="34" charset="0"/>
                  <a:cs typeface="Apis For Office" panose="020B0504010101010104" pitchFamily="34" charset="0"/>
                </a:rPr>
                <a:t>Intervento sullo stile di vita: dieta ~500 kcal/die + 150 min/settimana di attività fisica</a:t>
              </a:r>
              <a:endParaRPr kumimoji="0" lang="en-GB" sz="1000" b="1" i="0" u="none" strike="noStrike" kern="1200" cap="none" spc="0" normalizeH="0" baseline="0" noProof="0" dirty="0">
                <a:ln>
                  <a:noFill/>
                </a:ln>
                <a:solidFill>
                  <a:srgbClr val="FFFFFF"/>
                </a:solidFill>
                <a:effectLst/>
                <a:uLnTx/>
                <a:uFillTx/>
                <a:ea typeface="Apis For Office" panose="020B0504010101010104" pitchFamily="34" charset="0"/>
                <a:cs typeface="Apis For Office" panose="020B0504010101010104" pitchFamily="34" charset="0"/>
              </a:endParaRPr>
            </a:p>
          </p:txBody>
        </p:sp>
        <p:sp>
          <p:nvSpPr>
            <p:cNvPr id="40" name="TextBox 30">
              <a:extLst>
                <a:ext uri="{FF2B5EF4-FFF2-40B4-BE49-F238E27FC236}">
                  <a16:creationId xmlns:a16="http://schemas.microsoft.com/office/drawing/2014/main" id="{8238931B-36DD-68FC-F198-45D3E0E6B7BF}"/>
                </a:ext>
              </a:extLst>
            </p:cNvPr>
            <p:cNvSpPr txBox="1"/>
            <p:nvPr/>
          </p:nvSpPr>
          <p:spPr>
            <a:xfrm>
              <a:off x="2988366" y="2675043"/>
              <a:ext cx="1501014" cy="553998"/>
            </a:xfrm>
            <a:prstGeom prst="rect">
              <a:avLst/>
            </a:prstGeom>
            <a:noFill/>
          </p:spPr>
          <p:txBody>
            <a:bodyPr wrap="square">
              <a:spAutoFit/>
            </a:bodyPr>
            <a:lstStyle/>
            <a:p>
              <a:pPr marL="0" marR="0" lvl="0" indent="0" algn="ctr" defTabSz="1218148" rtl="0" eaLnBrk="1" fontAlgn="base" latinLnBrk="0" hangingPunct="1">
                <a:lnSpc>
                  <a:spcPct val="100000"/>
                </a:lnSpc>
                <a:spcBef>
                  <a:spcPct val="0"/>
                </a:spcBef>
                <a:spcAft>
                  <a:spcPct val="0"/>
                </a:spcAft>
                <a:buClrTx/>
                <a:buSzTx/>
                <a:buFontTx/>
                <a:buNone/>
                <a:tabLst/>
                <a:defRPr/>
              </a:pPr>
              <a:r>
                <a:rPr kumimoji="0" lang="en-GB" sz="1000" b="1" i="0" u="none" strike="noStrike" kern="1200" cap="none" spc="0" normalizeH="0" baseline="0" noProof="0" dirty="0">
                  <a:ln>
                    <a:noFill/>
                  </a:ln>
                  <a:solidFill>
                    <a:srgbClr val="001965"/>
                  </a:solidFill>
                  <a:effectLst/>
                  <a:uLnTx/>
                  <a:uFillTx/>
                  <a:ea typeface="+mn-ea"/>
                  <a:cs typeface="+mn-cs"/>
                </a:rPr>
                <a:t>N=1407  </a:t>
              </a:r>
              <a:br>
                <a:rPr kumimoji="0" lang="en-GB" sz="1000" b="1" i="0" u="none" strike="noStrike" kern="1200" cap="none" spc="0" normalizeH="0" baseline="0" noProof="0" dirty="0">
                  <a:ln>
                    <a:noFill/>
                  </a:ln>
                  <a:solidFill>
                    <a:srgbClr val="001965"/>
                  </a:solidFill>
                  <a:effectLst/>
                  <a:uLnTx/>
                  <a:uFillTx/>
                  <a:ea typeface="+mn-ea"/>
                  <a:cs typeface="+mn-cs"/>
                </a:rPr>
              </a:br>
              <a:r>
                <a:rPr kumimoji="0" lang="en-GB" sz="1000" b="1" i="0" u="none" strike="noStrike" kern="1200" cap="none" spc="0" normalizeH="0" baseline="0" noProof="0" dirty="0">
                  <a:ln>
                    <a:noFill/>
                  </a:ln>
                  <a:solidFill>
                    <a:srgbClr val="001965"/>
                  </a:solidFill>
                  <a:effectLst/>
                  <a:uLnTx/>
                  <a:uFillTx/>
                  <a:ea typeface="+mn-ea"/>
                  <a:cs typeface="Arial" charset="0"/>
                </a:rPr>
                <a:t>5:1:1 </a:t>
              </a:r>
              <a:r>
                <a:rPr kumimoji="0" lang="en-GB" sz="1000" b="1" i="0" u="none" strike="noStrike" kern="1200" cap="none" spc="0" normalizeH="0" baseline="0" noProof="0" dirty="0" err="1">
                  <a:ln>
                    <a:noFill/>
                  </a:ln>
                  <a:solidFill>
                    <a:srgbClr val="001965"/>
                  </a:solidFill>
                  <a:effectLst/>
                  <a:uLnTx/>
                  <a:uFillTx/>
                  <a:ea typeface="+mn-ea"/>
                  <a:cs typeface="Arial" charset="0"/>
                </a:rPr>
                <a:t>randomizzazione</a:t>
              </a:r>
              <a:r>
                <a:rPr kumimoji="0" lang="en-GB" sz="1000" b="1" i="0" u="none" strike="noStrike" kern="1200" cap="none" spc="0" normalizeH="0" baseline="0" noProof="0" dirty="0">
                  <a:ln>
                    <a:noFill/>
                  </a:ln>
                  <a:solidFill>
                    <a:srgbClr val="001965"/>
                  </a:solidFill>
                  <a:effectLst/>
                  <a:uLnTx/>
                  <a:uFillTx/>
                  <a:ea typeface="+mn-ea"/>
                  <a:cs typeface="Arial" charset="0"/>
                </a:rPr>
                <a:t> </a:t>
              </a:r>
            </a:p>
          </p:txBody>
        </p:sp>
      </p:grpSp>
      <p:sp>
        <p:nvSpPr>
          <p:cNvPr id="43" name="TextBox 35">
            <a:extLst>
              <a:ext uri="{FF2B5EF4-FFF2-40B4-BE49-F238E27FC236}">
                <a16:creationId xmlns:a16="http://schemas.microsoft.com/office/drawing/2014/main" id="{7B1B2515-0A50-F285-B036-088A70C2D661}"/>
              </a:ext>
            </a:extLst>
          </p:cNvPr>
          <p:cNvSpPr txBox="1"/>
          <p:nvPr/>
        </p:nvSpPr>
        <p:spPr>
          <a:xfrm>
            <a:off x="5330857" y="4412662"/>
            <a:ext cx="1158015"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bg2"/>
                </a:solidFill>
                <a:ea typeface="Apis" panose="020B0504010101010104" pitchFamily="34" charset="0"/>
                <a:cs typeface="Arial" panose="020B0604020202020204" pitchFamily="34" charset="0"/>
              </a:rPr>
              <a:t>Settimana</a:t>
            </a:r>
            <a:r>
              <a:rPr kumimoji="0" lang="en-GB" sz="800" b="1" i="0" u="none" strike="noStrike" kern="1200" cap="none" spc="0" normalizeH="0" baseline="0" noProof="0" dirty="0">
                <a:ln>
                  <a:noFill/>
                </a:ln>
                <a:solidFill>
                  <a:schemeClr val="bg2"/>
                </a:solidFill>
                <a:effectLst/>
                <a:uLnTx/>
                <a:uFillTx/>
                <a:ea typeface="Apis" panose="020B0504010101010104" pitchFamily="34" charset="0"/>
                <a:cs typeface="Arial" panose="020B0604020202020204" pitchFamily="34" charset="0"/>
              </a:rPr>
              <a:t> 20</a:t>
            </a:r>
          </a:p>
        </p:txBody>
      </p:sp>
      <p:sp>
        <p:nvSpPr>
          <p:cNvPr id="44" name="TextBox 36">
            <a:extLst>
              <a:ext uri="{FF2B5EF4-FFF2-40B4-BE49-F238E27FC236}">
                <a16:creationId xmlns:a16="http://schemas.microsoft.com/office/drawing/2014/main" id="{8D9960F1-D4C0-C939-DDDC-BD95E89BF258}"/>
              </a:ext>
            </a:extLst>
          </p:cNvPr>
          <p:cNvSpPr txBox="1"/>
          <p:nvPr/>
        </p:nvSpPr>
        <p:spPr>
          <a:xfrm>
            <a:off x="9672265" y="4412662"/>
            <a:ext cx="1158015"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bg2"/>
                </a:solidFill>
                <a:ea typeface="Apis" panose="020B0504010101010104" pitchFamily="34" charset="0"/>
                <a:cs typeface="Arial" panose="020B0604020202020204" pitchFamily="34" charset="0"/>
              </a:rPr>
              <a:t>Settimana</a:t>
            </a:r>
            <a:r>
              <a:rPr kumimoji="0" lang="en-GB" sz="800" b="1" i="0" u="none" strike="noStrike" kern="1200" cap="none" spc="0" normalizeH="0" baseline="0" noProof="0" dirty="0">
                <a:ln>
                  <a:noFill/>
                </a:ln>
                <a:solidFill>
                  <a:schemeClr val="bg2"/>
                </a:solidFill>
                <a:effectLst/>
                <a:uLnTx/>
                <a:uFillTx/>
                <a:ea typeface="Apis" panose="020B0504010101010104" pitchFamily="34" charset="0"/>
                <a:cs typeface="Arial" panose="020B0604020202020204" pitchFamily="34" charset="0"/>
              </a:rPr>
              <a:t> 72</a:t>
            </a:r>
          </a:p>
        </p:txBody>
      </p:sp>
      <p:sp>
        <p:nvSpPr>
          <p:cNvPr id="46" name="TextBox 38">
            <a:extLst>
              <a:ext uri="{FF2B5EF4-FFF2-40B4-BE49-F238E27FC236}">
                <a16:creationId xmlns:a16="http://schemas.microsoft.com/office/drawing/2014/main" id="{FDF2B483-0B91-8889-950F-1CA2540F752A}"/>
              </a:ext>
            </a:extLst>
          </p:cNvPr>
          <p:cNvSpPr txBox="1"/>
          <p:nvPr/>
        </p:nvSpPr>
        <p:spPr>
          <a:xfrm>
            <a:off x="10967554" y="4412662"/>
            <a:ext cx="1158015"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bg2"/>
                </a:solidFill>
                <a:ea typeface="Apis" panose="020B0504010101010104" pitchFamily="34" charset="0"/>
                <a:cs typeface="Arial" panose="020B0604020202020204" pitchFamily="34" charset="0"/>
              </a:rPr>
              <a:t>Settimana</a:t>
            </a:r>
            <a:r>
              <a:rPr kumimoji="0" lang="en-GB" sz="800" b="1" i="0" u="none" strike="noStrike" kern="1200" cap="none" spc="0" normalizeH="0" baseline="0" noProof="0" dirty="0">
                <a:ln>
                  <a:noFill/>
                </a:ln>
                <a:solidFill>
                  <a:schemeClr val="bg2"/>
                </a:solidFill>
                <a:effectLst/>
                <a:uLnTx/>
                <a:uFillTx/>
                <a:ea typeface="Apis" panose="020B0504010101010104" pitchFamily="34" charset="0"/>
                <a:cs typeface="Arial" panose="020B0604020202020204" pitchFamily="34" charset="0"/>
              </a:rPr>
              <a:t> 81</a:t>
            </a:r>
          </a:p>
        </p:txBody>
      </p:sp>
      <p:sp>
        <p:nvSpPr>
          <p:cNvPr id="47" name="Rounded Rectangle 7">
            <a:extLst>
              <a:ext uri="{FF2B5EF4-FFF2-40B4-BE49-F238E27FC236}">
                <a16:creationId xmlns:a16="http://schemas.microsoft.com/office/drawing/2014/main" id="{0755985E-5797-6BFA-2345-3681B508D47C}"/>
              </a:ext>
            </a:extLst>
          </p:cNvPr>
          <p:cNvSpPr/>
          <p:nvPr/>
        </p:nvSpPr>
        <p:spPr>
          <a:xfrm>
            <a:off x="642253" y="3786902"/>
            <a:ext cx="1990751" cy="696645"/>
          </a:xfrm>
          <a:prstGeom prst="roundRect">
            <a:avLst>
              <a:gd name="adj" fmla="val 50000"/>
            </a:avLst>
          </a:prstGeom>
          <a:solidFill>
            <a:srgbClr val="001965"/>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12" rtl="0" eaLnBrk="1" fontAlgn="auto" latinLnBrk="0" hangingPunct="1">
              <a:lnSpc>
                <a:spcPts val="15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bg1"/>
                </a:solidFill>
                <a:effectLst/>
                <a:uLnTx/>
                <a:uFillTx/>
                <a:ea typeface="+mn-ea"/>
                <a:cs typeface="+mn-cs"/>
              </a:rPr>
              <a:t>BMI medio</a:t>
            </a:r>
          </a:p>
          <a:p>
            <a:pPr algn="ctr" defTabSz="514312">
              <a:lnSpc>
                <a:spcPts val="1500"/>
              </a:lnSpc>
              <a:defRPr/>
            </a:pPr>
            <a:r>
              <a:rPr lang="en-GB" sz="1100" b="1" dirty="0">
                <a:solidFill>
                  <a:schemeClr val="bg1"/>
                </a:solidFill>
              </a:rPr>
              <a:t>39.9 (7.1) kg/m</a:t>
            </a:r>
            <a:r>
              <a:rPr lang="en-GB" sz="1100" b="1" baseline="30000" dirty="0">
                <a:solidFill>
                  <a:schemeClr val="bg1"/>
                </a:solidFill>
              </a:rPr>
              <a:t>2</a:t>
            </a:r>
          </a:p>
        </p:txBody>
      </p:sp>
      <p:sp>
        <p:nvSpPr>
          <p:cNvPr id="51" name="Rettangolo con angoli arrotondati 50">
            <a:extLst>
              <a:ext uri="{FF2B5EF4-FFF2-40B4-BE49-F238E27FC236}">
                <a16:creationId xmlns:a16="http://schemas.microsoft.com/office/drawing/2014/main" id="{4B25FD8C-03B5-B491-2D2E-CFEA3F814687}"/>
              </a:ext>
            </a:extLst>
          </p:cNvPr>
          <p:cNvSpPr/>
          <p:nvPr/>
        </p:nvSpPr>
        <p:spPr>
          <a:xfrm>
            <a:off x="358321" y="4852230"/>
            <a:ext cx="11438792" cy="1171644"/>
          </a:xfrm>
          <a:prstGeom prst="roundRect">
            <a:avLst>
              <a:gd name="adj" fmla="val 13720"/>
            </a:avLst>
          </a:prstGeom>
          <a:solidFill>
            <a:srgbClr val="D8E9F8"/>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36000" rIns="36000" bIns="36000" rtlCol="0" anchor="ctr"/>
          <a:lstStyle/>
          <a:p>
            <a:pPr lvl="0" indent="14288">
              <a:spcAft>
                <a:spcPts val="300"/>
              </a:spcAft>
              <a:defRPr/>
            </a:pPr>
            <a:r>
              <a:rPr lang="en-GB" sz="1400" b="1" dirty="0">
                <a:solidFill>
                  <a:srgbClr val="001965"/>
                </a:solidFill>
              </a:rPr>
              <a:t>Endpoint </a:t>
            </a:r>
            <a:r>
              <a:rPr lang="en-GB" sz="1400" b="1" dirty="0" err="1">
                <a:solidFill>
                  <a:srgbClr val="001965"/>
                </a:solidFill>
              </a:rPr>
              <a:t>dello</a:t>
            </a:r>
            <a:r>
              <a:rPr lang="en-GB" sz="1400" b="1" dirty="0">
                <a:solidFill>
                  <a:srgbClr val="001965"/>
                </a:solidFill>
              </a:rPr>
              <a:t> studio</a:t>
            </a:r>
          </a:p>
          <a:p>
            <a:pPr lvl="0" indent="14288">
              <a:spcAft>
                <a:spcPts val="300"/>
              </a:spcAft>
              <a:defRPr/>
            </a:pPr>
            <a:r>
              <a:rPr lang="en-GB" sz="1050" b="1" dirty="0">
                <a:solidFill>
                  <a:srgbClr val="001965"/>
                </a:solidFill>
              </a:rPr>
              <a:t>Co-</a:t>
            </a:r>
            <a:r>
              <a:rPr lang="en-GB" sz="1050" b="1" dirty="0" err="1">
                <a:solidFill>
                  <a:srgbClr val="001965"/>
                </a:solidFill>
              </a:rPr>
              <a:t>primari</a:t>
            </a:r>
            <a:r>
              <a:rPr lang="en-GB" sz="1050" b="1" dirty="0">
                <a:solidFill>
                  <a:srgbClr val="001965"/>
                </a:solidFill>
              </a:rPr>
              <a:t> *: </a:t>
            </a:r>
            <a:r>
              <a:rPr lang="it-IT" sz="1050" dirty="0">
                <a:solidFill>
                  <a:srgbClr val="001965"/>
                </a:solidFill>
              </a:rPr>
              <a:t>alla settimana 72, variazione del peso corporeo (%) e proporzione di partecipanti che raggiungono un calo ponderale ≥5%</a:t>
            </a:r>
            <a:endParaRPr lang="en-GB" sz="1050" dirty="0">
              <a:solidFill>
                <a:srgbClr val="001965"/>
              </a:solidFill>
            </a:endParaRPr>
          </a:p>
          <a:p>
            <a:pPr marL="14288" lvl="0">
              <a:spcAft>
                <a:spcPts val="300"/>
              </a:spcAft>
              <a:defRPr/>
            </a:pPr>
            <a:r>
              <a:rPr lang="en-GB" sz="1050" b="1" dirty="0" err="1">
                <a:solidFill>
                  <a:srgbClr val="001965"/>
                </a:solidFill>
              </a:rPr>
              <a:t>Secondari</a:t>
            </a:r>
            <a:r>
              <a:rPr lang="en-GB" sz="1050" b="1" dirty="0">
                <a:solidFill>
                  <a:srgbClr val="001965"/>
                </a:solidFill>
              </a:rPr>
              <a:t>: </a:t>
            </a:r>
            <a:r>
              <a:rPr lang="it-IT" sz="1050" dirty="0">
                <a:solidFill>
                  <a:srgbClr val="001965"/>
                </a:solidFill>
              </a:rPr>
              <a:t>alla settimana 72, proporzione di partecipanti che raggiungono un calo ponderale ≥10%, ≥15%, ≥20% e ≥25%*, variazione della circonferenza vita (cm)*, variazione del peso corporeo (%)†, proporzione di partecipanti che raggiungono un calo ponderale ≥20% e ≥25%† </a:t>
            </a:r>
            <a:endParaRPr lang="en-GB" sz="1050" baseline="30000" dirty="0">
              <a:solidFill>
                <a:srgbClr val="001965"/>
              </a:solidFill>
            </a:endParaRPr>
          </a:p>
          <a:p>
            <a:pPr lvl="0" indent="14288">
              <a:spcAft>
                <a:spcPts val="300"/>
              </a:spcAft>
              <a:defRPr/>
            </a:pPr>
            <a:r>
              <a:rPr lang="it-IT" sz="1050" b="1" dirty="0">
                <a:solidFill>
                  <a:srgbClr val="001965"/>
                </a:solidFill>
              </a:rPr>
              <a:t>Sicurezza: </a:t>
            </a:r>
            <a:r>
              <a:rPr lang="it-IT" sz="1050" dirty="0">
                <a:solidFill>
                  <a:srgbClr val="001965"/>
                </a:solidFill>
              </a:rPr>
              <a:t>valutata mediante monitoraggio degli eventi avversi (AE)</a:t>
            </a:r>
            <a:r>
              <a:rPr lang="en-GB" sz="1050" dirty="0">
                <a:solidFill>
                  <a:srgbClr val="001965"/>
                </a:solidFill>
              </a:rPr>
              <a:t>‡</a:t>
            </a:r>
          </a:p>
        </p:txBody>
      </p:sp>
      <p:cxnSp>
        <p:nvCxnSpPr>
          <p:cNvPr id="53" name="Connettore diritto a freccia 52">
            <a:extLst>
              <a:ext uri="{FF2B5EF4-FFF2-40B4-BE49-F238E27FC236}">
                <a16:creationId xmlns:a16="http://schemas.microsoft.com/office/drawing/2014/main" id="{C891127A-6936-2B2B-8EA6-943F49C364F6}"/>
              </a:ext>
            </a:extLst>
          </p:cNvPr>
          <p:cNvCxnSpPr>
            <a:cxnSpLocks/>
            <a:stCxn id="4" idx="0"/>
            <a:endCxn id="36" idx="1"/>
          </p:cNvCxnSpPr>
          <p:nvPr/>
        </p:nvCxnSpPr>
        <p:spPr>
          <a:xfrm flipH="1" flipV="1">
            <a:off x="3748115" y="4209229"/>
            <a:ext cx="2427" cy="203433"/>
          </a:xfrm>
          <a:prstGeom prst="straightConnector1">
            <a:avLst/>
          </a:prstGeom>
          <a:ln w="6350">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54" name="Connettore diritto a freccia 53">
            <a:extLst>
              <a:ext uri="{FF2B5EF4-FFF2-40B4-BE49-F238E27FC236}">
                <a16:creationId xmlns:a16="http://schemas.microsoft.com/office/drawing/2014/main" id="{FA25011C-2078-87EB-1236-F49546332CEA}"/>
              </a:ext>
            </a:extLst>
          </p:cNvPr>
          <p:cNvCxnSpPr/>
          <p:nvPr/>
        </p:nvCxnSpPr>
        <p:spPr>
          <a:xfrm flipH="1" flipV="1">
            <a:off x="5892566" y="4219706"/>
            <a:ext cx="2427" cy="263892"/>
          </a:xfrm>
          <a:prstGeom prst="straightConnector1">
            <a:avLst/>
          </a:prstGeom>
          <a:ln w="6350">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55" name="Connettore diritto a freccia 54">
            <a:extLst>
              <a:ext uri="{FF2B5EF4-FFF2-40B4-BE49-F238E27FC236}">
                <a16:creationId xmlns:a16="http://schemas.microsoft.com/office/drawing/2014/main" id="{E40244F3-C921-5C52-A1DD-58157ABA191E}"/>
              </a:ext>
            </a:extLst>
          </p:cNvPr>
          <p:cNvCxnSpPr/>
          <p:nvPr/>
        </p:nvCxnSpPr>
        <p:spPr>
          <a:xfrm flipH="1" flipV="1">
            <a:off x="10226190" y="4219706"/>
            <a:ext cx="2427" cy="263892"/>
          </a:xfrm>
          <a:prstGeom prst="straightConnector1">
            <a:avLst/>
          </a:prstGeom>
          <a:ln w="6350">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56" name="Connettore diritto a freccia 55">
            <a:extLst>
              <a:ext uri="{FF2B5EF4-FFF2-40B4-BE49-F238E27FC236}">
                <a16:creationId xmlns:a16="http://schemas.microsoft.com/office/drawing/2014/main" id="{FF468BC1-681D-9BA5-7FEB-35D5D91D4DD4}"/>
              </a:ext>
            </a:extLst>
          </p:cNvPr>
          <p:cNvCxnSpPr>
            <a:cxnSpLocks/>
          </p:cNvCxnSpPr>
          <p:nvPr/>
        </p:nvCxnSpPr>
        <p:spPr>
          <a:xfrm flipH="1" flipV="1">
            <a:off x="11533121" y="4209229"/>
            <a:ext cx="2427" cy="263892"/>
          </a:xfrm>
          <a:prstGeom prst="straightConnector1">
            <a:avLst/>
          </a:prstGeom>
          <a:ln w="6350">
            <a:solidFill>
              <a:schemeClr val="bg2"/>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901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D4AB1-E6E1-77DF-7FDE-8D4A5B3A1154}"/>
            </a:ext>
          </a:extLst>
        </p:cNvPr>
        <p:cNvGrpSpPr/>
        <p:nvPr/>
      </p:nvGrpSpPr>
      <p:grpSpPr>
        <a:xfrm>
          <a:off x="0" y="0"/>
          <a:ext cx="0" cy="0"/>
          <a:chOff x="0" y="0"/>
          <a:chExt cx="0" cy="0"/>
        </a:xfrm>
      </p:grpSpPr>
      <p:sp>
        <p:nvSpPr>
          <p:cNvPr id="329" name="Rettangolo con angoli arrotondati 328">
            <a:extLst>
              <a:ext uri="{FF2B5EF4-FFF2-40B4-BE49-F238E27FC236}">
                <a16:creationId xmlns:a16="http://schemas.microsoft.com/office/drawing/2014/main" id="{D51CA14F-1DC1-C46E-A835-2DFCD2D939CF}"/>
              </a:ext>
            </a:extLst>
          </p:cNvPr>
          <p:cNvSpPr/>
          <p:nvPr/>
        </p:nvSpPr>
        <p:spPr>
          <a:xfrm>
            <a:off x="572812" y="1987499"/>
            <a:ext cx="11063663" cy="4191185"/>
          </a:xfrm>
          <a:prstGeom prst="roundRect">
            <a:avLst>
              <a:gd name="adj" fmla="val 744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94" name="TextBox 10">
            <a:extLst>
              <a:ext uri="{FF2B5EF4-FFF2-40B4-BE49-F238E27FC236}">
                <a16:creationId xmlns:a16="http://schemas.microsoft.com/office/drawing/2014/main" id="{4E5019F2-D03B-B36E-C500-33B3892C42DB}"/>
              </a:ext>
            </a:extLst>
          </p:cNvPr>
          <p:cNvSpPr txBox="1">
            <a:spLocks noChangeAspect="1"/>
          </p:cNvSpPr>
          <p:nvPr/>
        </p:nvSpPr>
        <p:spPr>
          <a:xfrm rot="10800000">
            <a:off x="-24" y="-2"/>
            <a:ext cx="8413689" cy="1744400"/>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8A048FC5-91F8-B2F3-C981-8DCDA7FAE6F2}"/>
              </a:ext>
            </a:extLst>
          </p:cNvPr>
          <p:cNvSpPr>
            <a:spLocks noGrp="1"/>
          </p:cNvSpPr>
          <p:nvPr>
            <p:ph type="body" sz="quarter" idx="10"/>
          </p:nvPr>
        </p:nvSpPr>
        <p:spPr>
          <a:xfrm>
            <a:off x="505460" y="400350"/>
            <a:ext cx="8413688" cy="915637"/>
          </a:xfrm>
        </p:spPr>
        <p:txBody>
          <a:bodyPr wrap="square" lIns="0" tIns="0" rIns="0" bIns="0">
            <a:noAutofit/>
          </a:bodyPr>
          <a:lstStyle/>
          <a:p>
            <a:pPr>
              <a:buClr>
                <a:srgbClr val="009EE1"/>
              </a:buClr>
              <a:tabLst>
                <a:tab pos="255822" algn="l"/>
              </a:tabLst>
              <a:defRPr/>
            </a:pPr>
            <a:r>
              <a:rPr lang="en-GB" dirty="0">
                <a:solidFill>
                  <a:schemeClr val="bg2"/>
                </a:solidFill>
              </a:rPr>
              <a:t>STEP UP </a:t>
            </a:r>
            <a:br>
              <a:rPr lang="en-GB" dirty="0">
                <a:solidFill>
                  <a:schemeClr val="bg2"/>
                </a:solidFill>
              </a:rPr>
            </a:br>
            <a:r>
              <a:rPr lang="en-GB" dirty="0"/>
              <a:t>Semaglutide 7,2 mg ha </a:t>
            </a:r>
            <a:r>
              <a:rPr lang="en-GB" dirty="0" err="1"/>
              <a:t>mostrato</a:t>
            </a:r>
            <a:r>
              <a:rPr lang="en-GB" dirty="0"/>
              <a:t> </a:t>
            </a:r>
            <a:r>
              <a:rPr lang="en-GB" dirty="0" err="1"/>
              <a:t>una</a:t>
            </a:r>
            <a:r>
              <a:rPr lang="en-GB" dirty="0"/>
              <a:t> </a:t>
            </a:r>
            <a:r>
              <a:rPr lang="en-GB" dirty="0" err="1"/>
              <a:t>perdita</a:t>
            </a:r>
            <a:r>
              <a:rPr lang="en-GB" dirty="0"/>
              <a:t> di peso media del </a:t>
            </a:r>
            <a:r>
              <a:rPr lang="en-GB" sz="4000" dirty="0">
                <a:solidFill>
                  <a:schemeClr val="accent1">
                    <a:lumMod val="60000"/>
                    <a:lumOff val="40000"/>
                  </a:schemeClr>
                </a:solidFill>
              </a:rPr>
              <a:t>21%</a:t>
            </a:r>
            <a:endParaRPr lang="it-IT" dirty="0">
              <a:solidFill>
                <a:schemeClr val="accent1">
                  <a:lumMod val="60000"/>
                  <a:lumOff val="40000"/>
                </a:schemeClr>
              </a:solidFill>
            </a:endParaRPr>
          </a:p>
          <a:p>
            <a:endParaRPr lang="it-IT" dirty="0"/>
          </a:p>
        </p:txBody>
      </p:sp>
      <p:sp>
        <p:nvSpPr>
          <p:cNvPr id="2" name="Segnaposto testo 1">
            <a:extLst>
              <a:ext uri="{FF2B5EF4-FFF2-40B4-BE49-F238E27FC236}">
                <a16:creationId xmlns:a16="http://schemas.microsoft.com/office/drawing/2014/main" id="{3934A8AB-D599-5B2F-7FE4-A0A539863854}"/>
              </a:ext>
            </a:extLst>
          </p:cNvPr>
          <p:cNvSpPr>
            <a:spLocks noGrp="1"/>
          </p:cNvSpPr>
          <p:nvPr>
            <p:ph type="body" sz="quarter" idx="11"/>
          </p:nvPr>
        </p:nvSpPr>
        <p:spPr>
          <a:xfrm>
            <a:off x="507023" y="6084276"/>
            <a:ext cx="11438792" cy="545251"/>
          </a:xfrm>
        </p:spPr>
        <p:txBody>
          <a:bodyPr/>
          <a:lstStyle/>
          <a:p>
            <a:r>
              <a:rPr lang="it-IT" dirty="0"/>
              <a:t>I dati si riferiscono al set di analisi completo e i dati osservati provengono dal periodo di osservazione durante il trattamento. I confronti tra trattamenti sono stati stimati utilizzando l'</a:t>
            </a:r>
            <a:r>
              <a:rPr lang="it-IT" dirty="0" err="1"/>
              <a:t>estimand</a:t>
            </a:r>
            <a:r>
              <a:rPr lang="it-IT" dirty="0"/>
              <a:t> del prodotto del trial. Le barre di errore rappresentano gli intervalli di confidenza (IC) al 95%. *Variazione media stimata alla settimana 72. CI (IC), intervallo di confidenza; ETD, differenza stimata del trattamento. Figura adattata da Wharton </a:t>
            </a:r>
            <a:r>
              <a:rPr lang="it-IT" dirty="0" err="1"/>
              <a:t>S</a:t>
            </a:r>
            <a:r>
              <a:rPr lang="it-IT" dirty="0"/>
              <a:t>, Freitas </a:t>
            </a:r>
            <a:r>
              <a:rPr lang="it-IT" dirty="0" err="1"/>
              <a:t>P</a:t>
            </a:r>
            <a:r>
              <a:rPr lang="it-IT" dirty="0"/>
              <a:t>, et al. STEP UP trial group. Once-</a:t>
            </a:r>
            <a:r>
              <a:rPr lang="it-IT" dirty="0" err="1"/>
              <a:t>weekly</a:t>
            </a:r>
            <a:r>
              <a:rPr lang="it-IT" dirty="0"/>
              <a:t> semaglutide 7·2 mg in </a:t>
            </a:r>
            <a:r>
              <a:rPr lang="it-IT" dirty="0" err="1"/>
              <a:t>adults</a:t>
            </a:r>
            <a:r>
              <a:rPr lang="it-IT" dirty="0"/>
              <a:t> with </a:t>
            </a:r>
            <a:r>
              <a:rPr lang="it-IT" dirty="0" err="1"/>
              <a:t>obesity</a:t>
            </a:r>
            <a:r>
              <a:rPr lang="it-IT" dirty="0"/>
              <a:t> (STEP UP): a </a:t>
            </a:r>
            <a:r>
              <a:rPr lang="it-IT" dirty="0" err="1"/>
              <a:t>randomised</a:t>
            </a:r>
            <a:r>
              <a:rPr lang="it-IT" dirty="0"/>
              <a:t>, </a:t>
            </a:r>
            <a:r>
              <a:rPr lang="it-IT" dirty="0" err="1"/>
              <a:t>controlled</a:t>
            </a:r>
            <a:r>
              <a:rPr lang="it-IT" dirty="0"/>
              <a:t>, </a:t>
            </a:r>
            <a:r>
              <a:rPr lang="it-IT" dirty="0" err="1"/>
              <a:t>phase</a:t>
            </a:r>
            <a:r>
              <a:rPr lang="it-IT" dirty="0"/>
              <a:t> 3b trial. Lancet </a:t>
            </a:r>
            <a:r>
              <a:rPr lang="it-IT" dirty="0" err="1"/>
              <a:t>Diabetes</a:t>
            </a:r>
            <a:r>
              <a:rPr lang="it-IT" dirty="0"/>
              <a:t> </a:t>
            </a:r>
            <a:r>
              <a:rPr lang="it-IT" dirty="0" err="1"/>
              <a:t>Endocrinol</a:t>
            </a:r>
            <a:r>
              <a:rPr lang="it-IT" dirty="0"/>
              <a:t>. 2025 Nov;13(11):949-963. </a:t>
            </a:r>
            <a:r>
              <a:rPr lang="it-IT" dirty="0" err="1"/>
              <a:t>doi</a:t>
            </a:r>
            <a:r>
              <a:rPr lang="it-IT" dirty="0"/>
              <a:t>: 10.1016/S2213-8587(25)00226-8</a:t>
            </a:r>
          </a:p>
        </p:txBody>
      </p:sp>
      <p:cxnSp>
        <p:nvCxnSpPr>
          <p:cNvPr id="12" name="Straight Connector 201">
            <a:extLst>
              <a:ext uri="{FF2B5EF4-FFF2-40B4-BE49-F238E27FC236}">
                <a16:creationId xmlns:a16="http://schemas.microsoft.com/office/drawing/2014/main" id="{BCC079A6-B3EE-3462-3DC6-D73EA47539D5}"/>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grpSp>
        <p:nvGrpSpPr>
          <p:cNvPr id="6" name="Graphic 425">
            <a:extLst>
              <a:ext uri="{FF2B5EF4-FFF2-40B4-BE49-F238E27FC236}">
                <a16:creationId xmlns:a16="http://schemas.microsoft.com/office/drawing/2014/main" id="{EE2D5083-B36D-1221-32B2-FD910862703E}"/>
              </a:ext>
            </a:extLst>
          </p:cNvPr>
          <p:cNvGrpSpPr/>
          <p:nvPr/>
        </p:nvGrpSpPr>
        <p:grpSpPr>
          <a:xfrm>
            <a:off x="5272709" y="2191172"/>
            <a:ext cx="16930" cy="3006409"/>
            <a:chOff x="9878060" y="2745740"/>
            <a:chExt cx="12700" cy="2611120"/>
          </a:xfrm>
        </p:grpSpPr>
        <p:sp>
          <p:nvSpPr>
            <p:cNvPr id="313" name="Freeform: Shape 629">
              <a:extLst>
                <a:ext uri="{FF2B5EF4-FFF2-40B4-BE49-F238E27FC236}">
                  <a16:creationId xmlns:a16="http://schemas.microsoft.com/office/drawing/2014/main" id="{477C1047-A22E-A7E6-7F86-B907F8473AF7}"/>
                </a:ext>
              </a:extLst>
            </p:cNvPr>
            <p:cNvSpPr/>
            <p:nvPr/>
          </p:nvSpPr>
          <p:spPr>
            <a:xfrm>
              <a:off x="9878060" y="5337810"/>
              <a:ext cx="12700" cy="19050"/>
            </a:xfrm>
            <a:custGeom>
              <a:avLst/>
              <a:gdLst>
                <a:gd name="connsiteX0" fmla="*/ 0 w 12700"/>
                <a:gd name="connsiteY0" fmla="*/ 19050 h 19050"/>
                <a:gd name="connsiteX1" fmla="*/ 0 w 12700"/>
                <a:gd name="connsiteY1" fmla="*/ 0 h 19050"/>
              </a:gdLst>
              <a:ahLst/>
              <a:cxnLst>
                <a:cxn ang="0">
                  <a:pos x="connsiteX0" y="connsiteY0"/>
                </a:cxn>
                <a:cxn ang="0">
                  <a:pos x="connsiteX1" y="connsiteY1"/>
                </a:cxn>
              </a:cxnLst>
              <a:rect l="l" t="t" r="r" b="b"/>
              <a:pathLst>
                <a:path w="12700" h="19050">
                  <a:moveTo>
                    <a:pt x="0" y="19050"/>
                  </a:moveTo>
                  <a:lnTo>
                    <a:pt x="0" y="0"/>
                  </a:lnTo>
                </a:path>
              </a:pathLst>
            </a:custGeom>
            <a:ln w="12700" cap="sq">
              <a:solidFill>
                <a:srgbClr val="CCCCC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4" name="Freeform: Shape 630">
              <a:extLst>
                <a:ext uri="{FF2B5EF4-FFF2-40B4-BE49-F238E27FC236}">
                  <a16:creationId xmlns:a16="http://schemas.microsoft.com/office/drawing/2014/main" id="{4D45E947-7F71-C21D-F062-FD44A611BC48}"/>
                </a:ext>
              </a:extLst>
            </p:cNvPr>
            <p:cNvSpPr/>
            <p:nvPr/>
          </p:nvSpPr>
          <p:spPr>
            <a:xfrm>
              <a:off x="9878060" y="2783840"/>
              <a:ext cx="12700" cy="2515870"/>
            </a:xfrm>
            <a:custGeom>
              <a:avLst/>
              <a:gdLst>
                <a:gd name="connsiteX0" fmla="*/ 0 w 12700"/>
                <a:gd name="connsiteY0" fmla="*/ 2515870 h 2515870"/>
                <a:gd name="connsiteX1" fmla="*/ 0 w 12700"/>
                <a:gd name="connsiteY1" fmla="*/ 0 h 2515870"/>
              </a:gdLst>
              <a:ahLst/>
              <a:cxnLst>
                <a:cxn ang="0">
                  <a:pos x="connsiteX0" y="connsiteY0"/>
                </a:cxn>
                <a:cxn ang="0">
                  <a:pos x="connsiteX1" y="connsiteY1"/>
                </a:cxn>
              </a:cxnLst>
              <a:rect l="l" t="t" r="r" b="b"/>
              <a:pathLst>
                <a:path w="12700" h="2515870">
                  <a:moveTo>
                    <a:pt x="0" y="2515870"/>
                  </a:moveTo>
                  <a:lnTo>
                    <a:pt x="0" y="0"/>
                  </a:lnTo>
                </a:path>
              </a:pathLst>
            </a:custGeom>
            <a:ln w="12700" cap="sq">
              <a:solidFill>
                <a:srgbClr val="CCCCCC"/>
              </a:solidFill>
              <a:custDash>
                <a:ds d="225000" sp="225000"/>
              </a:custDash>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5" name="Freeform: Shape 631">
              <a:extLst>
                <a:ext uri="{FF2B5EF4-FFF2-40B4-BE49-F238E27FC236}">
                  <a16:creationId xmlns:a16="http://schemas.microsoft.com/office/drawing/2014/main" id="{C6AC0B78-2E4E-7FDD-9660-0DCA1E30CE44}"/>
                </a:ext>
              </a:extLst>
            </p:cNvPr>
            <p:cNvSpPr/>
            <p:nvPr/>
          </p:nvSpPr>
          <p:spPr>
            <a:xfrm>
              <a:off x="9878060" y="2745740"/>
              <a:ext cx="12700" cy="19050"/>
            </a:xfrm>
            <a:custGeom>
              <a:avLst/>
              <a:gdLst>
                <a:gd name="connsiteX0" fmla="*/ 0 w 12700"/>
                <a:gd name="connsiteY0" fmla="*/ 19050 h 19050"/>
                <a:gd name="connsiteX1" fmla="*/ 0 w 12700"/>
                <a:gd name="connsiteY1" fmla="*/ 0 h 19050"/>
              </a:gdLst>
              <a:ahLst/>
              <a:cxnLst>
                <a:cxn ang="0">
                  <a:pos x="connsiteX0" y="connsiteY0"/>
                </a:cxn>
                <a:cxn ang="0">
                  <a:pos x="connsiteX1" y="connsiteY1"/>
                </a:cxn>
              </a:cxnLst>
              <a:rect l="l" t="t" r="r" b="b"/>
              <a:pathLst>
                <a:path w="12700" h="19050">
                  <a:moveTo>
                    <a:pt x="0" y="19050"/>
                  </a:moveTo>
                  <a:lnTo>
                    <a:pt x="0" y="0"/>
                  </a:lnTo>
                </a:path>
              </a:pathLst>
            </a:custGeom>
            <a:ln w="12700" cap="sq">
              <a:solidFill>
                <a:srgbClr val="CCCCC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7" name="Graphic 425">
            <a:extLst>
              <a:ext uri="{FF2B5EF4-FFF2-40B4-BE49-F238E27FC236}">
                <a16:creationId xmlns:a16="http://schemas.microsoft.com/office/drawing/2014/main" id="{F8180F9B-48FC-44A7-1611-04556911EE0A}"/>
              </a:ext>
            </a:extLst>
          </p:cNvPr>
          <p:cNvGrpSpPr/>
          <p:nvPr/>
        </p:nvGrpSpPr>
        <p:grpSpPr>
          <a:xfrm>
            <a:off x="1516041" y="2191172"/>
            <a:ext cx="3756668" cy="14623"/>
            <a:chOff x="7059930" y="2745740"/>
            <a:chExt cx="2818130" cy="12700"/>
          </a:xfrm>
        </p:grpSpPr>
        <p:sp>
          <p:nvSpPr>
            <p:cNvPr id="310" name="Freeform: Shape 626">
              <a:extLst>
                <a:ext uri="{FF2B5EF4-FFF2-40B4-BE49-F238E27FC236}">
                  <a16:creationId xmlns:a16="http://schemas.microsoft.com/office/drawing/2014/main" id="{C029BA87-B202-26E5-6A8F-CE28EF8EBC06}"/>
                </a:ext>
              </a:extLst>
            </p:cNvPr>
            <p:cNvSpPr/>
            <p:nvPr/>
          </p:nvSpPr>
          <p:spPr>
            <a:xfrm>
              <a:off x="9859010" y="2745740"/>
              <a:ext cx="19050" cy="12700"/>
            </a:xfrm>
            <a:custGeom>
              <a:avLst/>
              <a:gdLst>
                <a:gd name="connsiteX0" fmla="*/ 19050 w 19050"/>
                <a:gd name="connsiteY0" fmla="*/ 0 h 12700"/>
                <a:gd name="connsiteX1" fmla="*/ 0 w 19050"/>
                <a:gd name="connsiteY1" fmla="*/ 0 h 12700"/>
              </a:gdLst>
              <a:ahLst/>
              <a:cxnLst>
                <a:cxn ang="0">
                  <a:pos x="connsiteX0" y="connsiteY0"/>
                </a:cxn>
                <a:cxn ang="0">
                  <a:pos x="connsiteX1" y="connsiteY1"/>
                </a:cxn>
              </a:cxnLst>
              <a:rect l="l" t="t" r="r" b="b"/>
              <a:pathLst>
                <a:path w="19050" h="12700">
                  <a:moveTo>
                    <a:pt x="19050" y="0"/>
                  </a:moveTo>
                  <a:lnTo>
                    <a:pt x="0" y="0"/>
                  </a:lnTo>
                </a:path>
              </a:pathLst>
            </a:custGeom>
            <a:ln w="12700" cap="sq">
              <a:solidFill>
                <a:srgbClr val="CCCCC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1" name="Freeform: Shape 627">
              <a:extLst>
                <a:ext uri="{FF2B5EF4-FFF2-40B4-BE49-F238E27FC236}">
                  <a16:creationId xmlns:a16="http://schemas.microsoft.com/office/drawing/2014/main" id="{0B2B3EA6-9833-CF80-F41A-9869F360C3AF}"/>
                </a:ext>
              </a:extLst>
            </p:cNvPr>
            <p:cNvSpPr/>
            <p:nvPr/>
          </p:nvSpPr>
          <p:spPr>
            <a:xfrm>
              <a:off x="7098030" y="2745740"/>
              <a:ext cx="2722879" cy="12700"/>
            </a:xfrm>
            <a:custGeom>
              <a:avLst/>
              <a:gdLst>
                <a:gd name="connsiteX0" fmla="*/ 2722880 w 2722879"/>
                <a:gd name="connsiteY0" fmla="*/ 0 h 12700"/>
                <a:gd name="connsiteX1" fmla="*/ 0 w 2722879"/>
                <a:gd name="connsiteY1" fmla="*/ 0 h 12700"/>
              </a:gdLst>
              <a:ahLst/>
              <a:cxnLst>
                <a:cxn ang="0">
                  <a:pos x="connsiteX0" y="connsiteY0"/>
                </a:cxn>
                <a:cxn ang="0">
                  <a:pos x="connsiteX1" y="connsiteY1"/>
                </a:cxn>
              </a:cxnLst>
              <a:rect l="l" t="t" r="r" b="b"/>
              <a:pathLst>
                <a:path w="2722879" h="12700">
                  <a:moveTo>
                    <a:pt x="2722880" y="0"/>
                  </a:moveTo>
                  <a:lnTo>
                    <a:pt x="0" y="0"/>
                  </a:lnTo>
                </a:path>
              </a:pathLst>
            </a:custGeom>
            <a:ln w="12700" cap="sq">
              <a:solidFill>
                <a:srgbClr val="CCCCCC"/>
              </a:solidFill>
              <a:custDash>
                <a:ds d="225000" sp="225000"/>
              </a:custDash>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2" name="Freeform: Shape 628">
              <a:extLst>
                <a:ext uri="{FF2B5EF4-FFF2-40B4-BE49-F238E27FC236}">
                  <a16:creationId xmlns:a16="http://schemas.microsoft.com/office/drawing/2014/main" id="{8CFA9D0E-AF2D-3430-AEDF-11EC064CB1CA}"/>
                </a:ext>
              </a:extLst>
            </p:cNvPr>
            <p:cNvSpPr/>
            <p:nvPr/>
          </p:nvSpPr>
          <p:spPr>
            <a:xfrm>
              <a:off x="7059930" y="2745740"/>
              <a:ext cx="19050" cy="12700"/>
            </a:xfrm>
            <a:custGeom>
              <a:avLst/>
              <a:gdLst>
                <a:gd name="connsiteX0" fmla="*/ 19050 w 19050"/>
                <a:gd name="connsiteY0" fmla="*/ 0 h 12700"/>
                <a:gd name="connsiteX1" fmla="*/ 0 w 19050"/>
                <a:gd name="connsiteY1" fmla="*/ 0 h 12700"/>
              </a:gdLst>
              <a:ahLst/>
              <a:cxnLst>
                <a:cxn ang="0">
                  <a:pos x="connsiteX0" y="connsiteY0"/>
                </a:cxn>
                <a:cxn ang="0">
                  <a:pos x="connsiteX1" y="connsiteY1"/>
                </a:cxn>
              </a:cxnLst>
              <a:rect l="l" t="t" r="r" b="b"/>
              <a:pathLst>
                <a:path w="19050" h="12700">
                  <a:moveTo>
                    <a:pt x="19050" y="0"/>
                  </a:moveTo>
                  <a:lnTo>
                    <a:pt x="0" y="0"/>
                  </a:lnTo>
                </a:path>
              </a:pathLst>
            </a:custGeom>
            <a:ln w="12700" cap="sq">
              <a:solidFill>
                <a:srgbClr val="CCCCC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8" name="Freeform: Shape 332">
            <a:extLst>
              <a:ext uri="{FF2B5EF4-FFF2-40B4-BE49-F238E27FC236}">
                <a16:creationId xmlns:a16="http://schemas.microsoft.com/office/drawing/2014/main" id="{CF5D9399-2863-11D1-9C1D-6AA970A0CA3C}"/>
              </a:ext>
            </a:extLst>
          </p:cNvPr>
          <p:cNvSpPr/>
          <p:nvPr/>
        </p:nvSpPr>
        <p:spPr>
          <a:xfrm>
            <a:off x="1516041" y="2191171"/>
            <a:ext cx="4157897" cy="3006408"/>
          </a:xfrm>
          <a:custGeom>
            <a:avLst/>
            <a:gdLst>
              <a:gd name="connsiteX0" fmla="*/ 0 w 3119119"/>
              <a:gd name="connsiteY0" fmla="*/ 0 h 2611119"/>
              <a:gd name="connsiteX1" fmla="*/ 0 w 3119119"/>
              <a:gd name="connsiteY1" fmla="*/ 2611120 h 2611119"/>
              <a:gd name="connsiteX2" fmla="*/ 3119120 w 3119119"/>
              <a:gd name="connsiteY2" fmla="*/ 2611120 h 2611119"/>
            </a:gdLst>
            <a:ahLst/>
            <a:cxnLst>
              <a:cxn ang="0">
                <a:pos x="connsiteX0" y="connsiteY0"/>
              </a:cxn>
              <a:cxn ang="0">
                <a:pos x="connsiteX1" y="connsiteY1"/>
              </a:cxn>
              <a:cxn ang="0">
                <a:pos x="connsiteX2" y="connsiteY2"/>
              </a:cxn>
            </a:cxnLst>
            <a:rect l="l" t="t" r="r" b="b"/>
            <a:pathLst>
              <a:path w="3119119" h="2611119">
                <a:moveTo>
                  <a:pt x="0" y="0"/>
                </a:moveTo>
                <a:lnTo>
                  <a:pt x="0" y="2611120"/>
                </a:lnTo>
                <a:lnTo>
                  <a:pt x="3119120" y="2611120"/>
                </a:lnTo>
              </a:path>
            </a:pathLst>
          </a:custGeom>
          <a:noFill/>
          <a:ln w="12700" cap="sq">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 name="Freeform: Shape 353">
            <a:extLst>
              <a:ext uri="{FF2B5EF4-FFF2-40B4-BE49-F238E27FC236}">
                <a16:creationId xmlns:a16="http://schemas.microsoft.com/office/drawing/2014/main" id="{1AEE74BA-002A-FCE1-9B8E-D46DC99C1668}"/>
              </a:ext>
            </a:extLst>
          </p:cNvPr>
          <p:cNvSpPr/>
          <p:nvPr/>
        </p:nvSpPr>
        <p:spPr>
          <a:xfrm>
            <a:off x="5425075" y="4591316"/>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0" name="Graphic 425">
            <a:extLst>
              <a:ext uri="{FF2B5EF4-FFF2-40B4-BE49-F238E27FC236}">
                <a16:creationId xmlns:a16="http://schemas.microsoft.com/office/drawing/2014/main" id="{62870003-77A6-3395-82B2-1C4F294B99A8}"/>
              </a:ext>
            </a:extLst>
          </p:cNvPr>
          <p:cNvGrpSpPr/>
          <p:nvPr/>
        </p:nvGrpSpPr>
        <p:grpSpPr>
          <a:xfrm>
            <a:off x="5421689" y="4577782"/>
            <a:ext cx="93113" cy="106537"/>
            <a:chOff x="9989820" y="4918710"/>
            <a:chExt cx="69850" cy="168910"/>
          </a:xfrm>
        </p:grpSpPr>
        <p:sp>
          <p:nvSpPr>
            <p:cNvPr id="306" name="Freeform: Shape 622">
              <a:extLst>
                <a:ext uri="{FF2B5EF4-FFF2-40B4-BE49-F238E27FC236}">
                  <a16:creationId xmlns:a16="http://schemas.microsoft.com/office/drawing/2014/main" id="{23FB47B4-DF0A-0662-96DA-69DFA392D9CB}"/>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7" name="Freeform: Shape 623">
              <a:extLst>
                <a:ext uri="{FF2B5EF4-FFF2-40B4-BE49-F238E27FC236}">
                  <a16:creationId xmlns:a16="http://schemas.microsoft.com/office/drawing/2014/main" id="{1693BAEC-4C94-19F7-CEF0-E92E1CB9790F}"/>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8" name="Freeform: Shape 624">
              <a:extLst>
                <a:ext uri="{FF2B5EF4-FFF2-40B4-BE49-F238E27FC236}">
                  <a16:creationId xmlns:a16="http://schemas.microsoft.com/office/drawing/2014/main" id="{4F51ED51-3ADD-9CFF-401B-4348A35DA4BF}"/>
                </a:ext>
              </a:extLst>
            </p:cNvPr>
            <p:cNvSpPr/>
            <p:nvPr/>
          </p:nvSpPr>
          <p:spPr>
            <a:xfrm>
              <a:off x="9989820" y="49187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9" name="Freeform: Shape 625">
              <a:extLst>
                <a:ext uri="{FF2B5EF4-FFF2-40B4-BE49-F238E27FC236}">
                  <a16:creationId xmlns:a16="http://schemas.microsoft.com/office/drawing/2014/main" id="{BF77F4A5-4D07-20B5-52DB-6265A5DF5ECB}"/>
                </a:ext>
              </a:extLst>
            </p:cNvPr>
            <p:cNvSpPr/>
            <p:nvPr/>
          </p:nvSpPr>
          <p:spPr>
            <a:xfrm>
              <a:off x="9989820" y="50749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1" name="Freeform: Shape 355">
            <a:extLst>
              <a:ext uri="{FF2B5EF4-FFF2-40B4-BE49-F238E27FC236}">
                <a16:creationId xmlns:a16="http://schemas.microsoft.com/office/drawing/2014/main" id="{4D0E7361-7928-B606-C347-FE89BDAC9B91}"/>
              </a:ext>
            </a:extLst>
          </p:cNvPr>
          <p:cNvSpPr/>
          <p:nvPr/>
        </p:nvSpPr>
        <p:spPr>
          <a:xfrm>
            <a:off x="3100859" y="3916259"/>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3" name="Graphic 425">
            <a:extLst>
              <a:ext uri="{FF2B5EF4-FFF2-40B4-BE49-F238E27FC236}">
                <a16:creationId xmlns:a16="http://schemas.microsoft.com/office/drawing/2014/main" id="{4B013F18-2539-6845-9626-52F33F52CE5D}"/>
              </a:ext>
            </a:extLst>
          </p:cNvPr>
          <p:cNvGrpSpPr/>
          <p:nvPr/>
        </p:nvGrpSpPr>
        <p:grpSpPr>
          <a:xfrm>
            <a:off x="3097473" y="3898712"/>
            <a:ext cx="93113" cy="122830"/>
            <a:chOff x="7962900" y="4265930"/>
            <a:chExt cx="69850" cy="106680"/>
          </a:xfrm>
        </p:grpSpPr>
        <p:sp>
          <p:nvSpPr>
            <p:cNvPr id="302" name="Freeform: Shape 618">
              <a:extLst>
                <a:ext uri="{FF2B5EF4-FFF2-40B4-BE49-F238E27FC236}">
                  <a16:creationId xmlns:a16="http://schemas.microsoft.com/office/drawing/2014/main" id="{87E5812E-4768-5E70-281B-FA39700E4653}"/>
                </a:ext>
              </a:extLst>
            </p:cNvPr>
            <p:cNvSpPr/>
            <p:nvPr/>
          </p:nvSpPr>
          <p:spPr>
            <a:xfrm>
              <a:off x="7997190" y="4265930"/>
              <a:ext cx="12700" cy="91440"/>
            </a:xfrm>
            <a:custGeom>
              <a:avLst/>
              <a:gdLst>
                <a:gd name="connsiteX0" fmla="*/ 0 w 12700"/>
                <a:gd name="connsiteY0" fmla="*/ 0 h 91440"/>
                <a:gd name="connsiteX1" fmla="*/ 0 w 12700"/>
                <a:gd name="connsiteY1" fmla="*/ 91440 h 91440"/>
              </a:gdLst>
              <a:ahLst/>
              <a:cxnLst>
                <a:cxn ang="0">
                  <a:pos x="connsiteX0" y="connsiteY0"/>
                </a:cxn>
                <a:cxn ang="0">
                  <a:pos x="connsiteX1" y="connsiteY1"/>
                </a:cxn>
              </a:cxnLst>
              <a:rect l="l" t="t" r="r" b="b"/>
              <a:pathLst>
                <a:path w="12700" h="91440">
                  <a:moveTo>
                    <a:pt x="0" y="0"/>
                  </a:moveTo>
                  <a:lnTo>
                    <a:pt x="0" y="9144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3" name="Freeform: Shape 619">
              <a:extLst>
                <a:ext uri="{FF2B5EF4-FFF2-40B4-BE49-F238E27FC236}">
                  <a16:creationId xmlns:a16="http://schemas.microsoft.com/office/drawing/2014/main" id="{7CAFB848-AF4C-C6C3-0EF9-56AA20B53988}"/>
                </a:ext>
              </a:extLst>
            </p:cNvPr>
            <p:cNvSpPr/>
            <p:nvPr/>
          </p:nvSpPr>
          <p:spPr>
            <a:xfrm>
              <a:off x="7997190" y="4265930"/>
              <a:ext cx="12700" cy="91440"/>
            </a:xfrm>
            <a:custGeom>
              <a:avLst/>
              <a:gdLst>
                <a:gd name="connsiteX0" fmla="*/ 0 w 12700"/>
                <a:gd name="connsiteY0" fmla="*/ 0 h 91440"/>
                <a:gd name="connsiteX1" fmla="*/ 0 w 12700"/>
                <a:gd name="connsiteY1" fmla="*/ 91440 h 91440"/>
              </a:gdLst>
              <a:ahLst/>
              <a:cxnLst>
                <a:cxn ang="0">
                  <a:pos x="connsiteX0" y="connsiteY0"/>
                </a:cxn>
                <a:cxn ang="0">
                  <a:pos x="connsiteX1" y="connsiteY1"/>
                </a:cxn>
              </a:cxnLst>
              <a:rect l="l" t="t" r="r" b="b"/>
              <a:pathLst>
                <a:path w="12700" h="91440">
                  <a:moveTo>
                    <a:pt x="0" y="0"/>
                  </a:moveTo>
                  <a:lnTo>
                    <a:pt x="0" y="9144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4" name="Freeform: Shape 620">
              <a:extLst>
                <a:ext uri="{FF2B5EF4-FFF2-40B4-BE49-F238E27FC236}">
                  <a16:creationId xmlns:a16="http://schemas.microsoft.com/office/drawing/2014/main" id="{91393AD7-29E6-8D92-C8E9-252D8753A195}"/>
                </a:ext>
              </a:extLst>
            </p:cNvPr>
            <p:cNvSpPr/>
            <p:nvPr/>
          </p:nvSpPr>
          <p:spPr>
            <a:xfrm>
              <a:off x="7962900" y="426593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5" name="Freeform: Shape 621">
              <a:extLst>
                <a:ext uri="{FF2B5EF4-FFF2-40B4-BE49-F238E27FC236}">
                  <a16:creationId xmlns:a16="http://schemas.microsoft.com/office/drawing/2014/main" id="{0F268064-E98D-F05F-E14F-9FF8100EF7BC}"/>
                </a:ext>
              </a:extLst>
            </p:cNvPr>
            <p:cNvSpPr/>
            <p:nvPr/>
          </p:nvSpPr>
          <p:spPr>
            <a:xfrm>
              <a:off x="7962900" y="43599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4" name="Freeform: Shape 357">
            <a:extLst>
              <a:ext uri="{FF2B5EF4-FFF2-40B4-BE49-F238E27FC236}">
                <a16:creationId xmlns:a16="http://schemas.microsoft.com/office/drawing/2014/main" id="{2C1F54EA-A611-5835-455C-296E6309530E}"/>
              </a:ext>
            </a:extLst>
          </p:cNvPr>
          <p:cNvSpPr/>
          <p:nvPr/>
        </p:nvSpPr>
        <p:spPr>
          <a:xfrm>
            <a:off x="2540915" y="3295010"/>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5" name="Graphic 425">
            <a:extLst>
              <a:ext uri="{FF2B5EF4-FFF2-40B4-BE49-F238E27FC236}">
                <a16:creationId xmlns:a16="http://schemas.microsoft.com/office/drawing/2014/main" id="{B13DD19F-39B4-BFF3-7391-0203F70AA860}"/>
              </a:ext>
            </a:extLst>
          </p:cNvPr>
          <p:cNvGrpSpPr/>
          <p:nvPr/>
        </p:nvGrpSpPr>
        <p:grpSpPr>
          <a:xfrm>
            <a:off x="2537527" y="3280387"/>
            <a:ext cx="94805" cy="116981"/>
            <a:chOff x="7814309" y="3978910"/>
            <a:chExt cx="71120" cy="101600"/>
          </a:xfrm>
        </p:grpSpPr>
        <p:sp>
          <p:nvSpPr>
            <p:cNvPr id="298" name="Freeform: Shape 614">
              <a:extLst>
                <a:ext uri="{FF2B5EF4-FFF2-40B4-BE49-F238E27FC236}">
                  <a16:creationId xmlns:a16="http://schemas.microsoft.com/office/drawing/2014/main" id="{72CFC69C-F8A1-E327-C6AC-AE6F4E5E2D4A}"/>
                </a:ext>
              </a:extLst>
            </p:cNvPr>
            <p:cNvSpPr/>
            <p:nvPr/>
          </p:nvSpPr>
          <p:spPr>
            <a:xfrm>
              <a:off x="7849870" y="3978910"/>
              <a:ext cx="12700" cy="87629"/>
            </a:xfrm>
            <a:custGeom>
              <a:avLst/>
              <a:gdLst>
                <a:gd name="connsiteX0" fmla="*/ 0 w 12700"/>
                <a:gd name="connsiteY0" fmla="*/ 0 h 87629"/>
                <a:gd name="connsiteX1" fmla="*/ 0 w 12700"/>
                <a:gd name="connsiteY1" fmla="*/ 87630 h 87629"/>
              </a:gdLst>
              <a:ahLst/>
              <a:cxnLst>
                <a:cxn ang="0">
                  <a:pos x="connsiteX0" y="connsiteY0"/>
                </a:cxn>
                <a:cxn ang="0">
                  <a:pos x="connsiteX1" y="connsiteY1"/>
                </a:cxn>
              </a:cxnLst>
              <a:rect l="l" t="t" r="r" b="b"/>
              <a:pathLst>
                <a:path w="12700" h="87629">
                  <a:moveTo>
                    <a:pt x="0" y="0"/>
                  </a:moveTo>
                  <a:lnTo>
                    <a:pt x="0" y="8763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9" name="Freeform: Shape 615">
              <a:extLst>
                <a:ext uri="{FF2B5EF4-FFF2-40B4-BE49-F238E27FC236}">
                  <a16:creationId xmlns:a16="http://schemas.microsoft.com/office/drawing/2014/main" id="{BDD077C7-3726-C13D-A9B8-5AC5F6FB53AC}"/>
                </a:ext>
              </a:extLst>
            </p:cNvPr>
            <p:cNvSpPr/>
            <p:nvPr/>
          </p:nvSpPr>
          <p:spPr>
            <a:xfrm>
              <a:off x="7849870" y="3978910"/>
              <a:ext cx="12700" cy="87629"/>
            </a:xfrm>
            <a:custGeom>
              <a:avLst/>
              <a:gdLst>
                <a:gd name="connsiteX0" fmla="*/ 0 w 12700"/>
                <a:gd name="connsiteY0" fmla="*/ 0 h 87629"/>
                <a:gd name="connsiteX1" fmla="*/ 0 w 12700"/>
                <a:gd name="connsiteY1" fmla="*/ 87630 h 87629"/>
              </a:gdLst>
              <a:ahLst/>
              <a:cxnLst>
                <a:cxn ang="0">
                  <a:pos x="connsiteX0" y="connsiteY0"/>
                </a:cxn>
                <a:cxn ang="0">
                  <a:pos x="connsiteX1" y="connsiteY1"/>
                </a:cxn>
              </a:cxnLst>
              <a:rect l="l" t="t" r="r" b="b"/>
              <a:pathLst>
                <a:path w="12700" h="87629">
                  <a:moveTo>
                    <a:pt x="0" y="0"/>
                  </a:moveTo>
                  <a:lnTo>
                    <a:pt x="0" y="8763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0" name="Freeform: Shape 616">
              <a:extLst>
                <a:ext uri="{FF2B5EF4-FFF2-40B4-BE49-F238E27FC236}">
                  <a16:creationId xmlns:a16="http://schemas.microsoft.com/office/drawing/2014/main" id="{29B42289-95FD-9992-D6CA-E50AAF3BF7AA}"/>
                </a:ext>
              </a:extLst>
            </p:cNvPr>
            <p:cNvSpPr/>
            <p:nvPr/>
          </p:nvSpPr>
          <p:spPr>
            <a:xfrm>
              <a:off x="7814309" y="397891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1" name="Freeform: Shape 617">
              <a:extLst>
                <a:ext uri="{FF2B5EF4-FFF2-40B4-BE49-F238E27FC236}">
                  <a16:creationId xmlns:a16="http://schemas.microsoft.com/office/drawing/2014/main" id="{EC0DF72E-CCD4-4628-7848-0141164F8505}"/>
                </a:ext>
              </a:extLst>
            </p:cNvPr>
            <p:cNvSpPr/>
            <p:nvPr/>
          </p:nvSpPr>
          <p:spPr>
            <a:xfrm>
              <a:off x="7814309" y="406781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6" name="Freeform: Shape 359">
            <a:extLst>
              <a:ext uri="{FF2B5EF4-FFF2-40B4-BE49-F238E27FC236}">
                <a16:creationId xmlns:a16="http://schemas.microsoft.com/office/drawing/2014/main" id="{B7FB4DC7-5063-8256-9A22-972F3E8669B0}"/>
              </a:ext>
            </a:extLst>
          </p:cNvPr>
          <p:cNvSpPr/>
          <p:nvPr/>
        </p:nvSpPr>
        <p:spPr>
          <a:xfrm>
            <a:off x="2333950" y="3100952"/>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7" name="Graphic 425">
            <a:extLst>
              <a:ext uri="{FF2B5EF4-FFF2-40B4-BE49-F238E27FC236}">
                <a16:creationId xmlns:a16="http://schemas.microsoft.com/office/drawing/2014/main" id="{51C4F5E3-EE19-A8C1-2F04-96A490B3BFB7}"/>
              </a:ext>
            </a:extLst>
          </p:cNvPr>
          <p:cNvGrpSpPr/>
          <p:nvPr/>
        </p:nvGrpSpPr>
        <p:grpSpPr>
          <a:xfrm>
            <a:off x="2328871" y="3098028"/>
            <a:ext cx="94805" cy="99434"/>
            <a:chOff x="7672070" y="3755390"/>
            <a:chExt cx="71120" cy="86360"/>
          </a:xfrm>
        </p:grpSpPr>
        <p:sp>
          <p:nvSpPr>
            <p:cNvPr id="294" name="Freeform: Shape 610">
              <a:extLst>
                <a:ext uri="{FF2B5EF4-FFF2-40B4-BE49-F238E27FC236}">
                  <a16:creationId xmlns:a16="http://schemas.microsoft.com/office/drawing/2014/main" id="{11DE61DB-CD4F-E6D9-2851-3107A55D12C3}"/>
                </a:ext>
              </a:extLst>
            </p:cNvPr>
            <p:cNvSpPr/>
            <p:nvPr/>
          </p:nvSpPr>
          <p:spPr>
            <a:xfrm>
              <a:off x="7707630" y="3755390"/>
              <a:ext cx="12700" cy="72389"/>
            </a:xfrm>
            <a:custGeom>
              <a:avLst/>
              <a:gdLst>
                <a:gd name="connsiteX0" fmla="*/ 0 w 12700"/>
                <a:gd name="connsiteY0" fmla="*/ 0 h 72389"/>
                <a:gd name="connsiteX1" fmla="*/ 0 w 12700"/>
                <a:gd name="connsiteY1" fmla="*/ 72390 h 72389"/>
              </a:gdLst>
              <a:ahLst/>
              <a:cxnLst>
                <a:cxn ang="0">
                  <a:pos x="connsiteX0" y="connsiteY0"/>
                </a:cxn>
                <a:cxn ang="0">
                  <a:pos x="connsiteX1" y="connsiteY1"/>
                </a:cxn>
              </a:cxnLst>
              <a:rect l="l" t="t" r="r" b="b"/>
              <a:pathLst>
                <a:path w="12700" h="72389">
                  <a:moveTo>
                    <a:pt x="0" y="0"/>
                  </a:moveTo>
                  <a:lnTo>
                    <a:pt x="0" y="7239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5" name="Freeform: Shape 611">
              <a:extLst>
                <a:ext uri="{FF2B5EF4-FFF2-40B4-BE49-F238E27FC236}">
                  <a16:creationId xmlns:a16="http://schemas.microsoft.com/office/drawing/2014/main" id="{BED218E2-8749-3A57-3ECD-D34681C04686}"/>
                </a:ext>
              </a:extLst>
            </p:cNvPr>
            <p:cNvSpPr/>
            <p:nvPr/>
          </p:nvSpPr>
          <p:spPr>
            <a:xfrm>
              <a:off x="7707630" y="3755390"/>
              <a:ext cx="12700" cy="72389"/>
            </a:xfrm>
            <a:custGeom>
              <a:avLst/>
              <a:gdLst>
                <a:gd name="connsiteX0" fmla="*/ 0 w 12700"/>
                <a:gd name="connsiteY0" fmla="*/ 0 h 72389"/>
                <a:gd name="connsiteX1" fmla="*/ 0 w 12700"/>
                <a:gd name="connsiteY1" fmla="*/ 72390 h 72389"/>
              </a:gdLst>
              <a:ahLst/>
              <a:cxnLst>
                <a:cxn ang="0">
                  <a:pos x="connsiteX0" y="connsiteY0"/>
                </a:cxn>
                <a:cxn ang="0">
                  <a:pos x="connsiteX1" y="connsiteY1"/>
                </a:cxn>
              </a:cxnLst>
              <a:rect l="l" t="t" r="r" b="b"/>
              <a:pathLst>
                <a:path w="12700" h="72389">
                  <a:moveTo>
                    <a:pt x="0" y="0"/>
                  </a:moveTo>
                  <a:lnTo>
                    <a:pt x="0" y="7239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6" name="Freeform: Shape 612">
              <a:extLst>
                <a:ext uri="{FF2B5EF4-FFF2-40B4-BE49-F238E27FC236}">
                  <a16:creationId xmlns:a16="http://schemas.microsoft.com/office/drawing/2014/main" id="{5A97C16B-9A7E-56AF-7D82-F82578EBAFE9}"/>
                </a:ext>
              </a:extLst>
            </p:cNvPr>
            <p:cNvSpPr/>
            <p:nvPr/>
          </p:nvSpPr>
          <p:spPr>
            <a:xfrm>
              <a:off x="7672070" y="375539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7" name="Freeform: Shape 613">
              <a:extLst>
                <a:ext uri="{FF2B5EF4-FFF2-40B4-BE49-F238E27FC236}">
                  <a16:creationId xmlns:a16="http://schemas.microsoft.com/office/drawing/2014/main" id="{3F96DD25-A80B-368C-C219-9D795D05595D}"/>
                </a:ext>
              </a:extLst>
            </p:cNvPr>
            <p:cNvSpPr/>
            <p:nvPr/>
          </p:nvSpPr>
          <p:spPr>
            <a:xfrm>
              <a:off x="7672070" y="382905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9" name="Freeform: Shape 361">
            <a:extLst>
              <a:ext uri="{FF2B5EF4-FFF2-40B4-BE49-F238E27FC236}">
                <a16:creationId xmlns:a16="http://schemas.microsoft.com/office/drawing/2014/main" id="{814CDBBE-B38E-979F-1B61-9FAA340F7D61}"/>
              </a:ext>
            </a:extLst>
          </p:cNvPr>
          <p:cNvSpPr/>
          <p:nvPr/>
        </p:nvSpPr>
        <p:spPr>
          <a:xfrm>
            <a:off x="2144127" y="2893786"/>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0" name="Graphic 425">
            <a:extLst>
              <a:ext uri="{FF2B5EF4-FFF2-40B4-BE49-F238E27FC236}">
                <a16:creationId xmlns:a16="http://schemas.microsoft.com/office/drawing/2014/main" id="{A691B822-9A31-7DF7-3C85-ED38D2BF6B01}"/>
              </a:ext>
            </a:extLst>
          </p:cNvPr>
          <p:cNvGrpSpPr/>
          <p:nvPr/>
        </p:nvGrpSpPr>
        <p:grpSpPr>
          <a:xfrm>
            <a:off x="2139048" y="2889399"/>
            <a:ext cx="94804" cy="97970"/>
            <a:chOff x="7527290" y="3514090"/>
            <a:chExt cx="71119" cy="85089"/>
          </a:xfrm>
        </p:grpSpPr>
        <p:sp>
          <p:nvSpPr>
            <p:cNvPr id="290" name="Freeform: Shape 606">
              <a:extLst>
                <a:ext uri="{FF2B5EF4-FFF2-40B4-BE49-F238E27FC236}">
                  <a16:creationId xmlns:a16="http://schemas.microsoft.com/office/drawing/2014/main" id="{FAAFFCF8-1D2F-7AE6-68DC-8A8961F418DC}"/>
                </a:ext>
              </a:extLst>
            </p:cNvPr>
            <p:cNvSpPr/>
            <p:nvPr/>
          </p:nvSpPr>
          <p:spPr>
            <a:xfrm>
              <a:off x="7562850" y="3514090"/>
              <a:ext cx="12700" cy="71120"/>
            </a:xfrm>
            <a:custGeom>
              <a:avLst/>
              <a:gdLst>
                <a:gd name="connsiteX0" fmla="*/ 0 w 12700"/>
                <a:gd name="connsiteY0" fmla="*/ 0 h 71120"/>
                <a:gd name="connsiteX1" fmla="*/ 0 w 12700"/>
                <a:gd name="connsiteY1" fmla="*/ 71120 h 71120"/>
              </a:gdLst>
              <a:ahLst/>
              <a:cxnLst>
                <a:cxn ang="0">
                  <a:pos x="connsiteX0" y="connsiteY0"/>
                </a:cxn>
                <a:cxn ang="0">
                  <a:pos x="connsiteX1" y="connsiteY1"/>
                </a:cxn>
              </a:cxnLst>
              <a:rect l="l" t="t" r="r" b="b"/>
              <a:pathLst>
                <a:path w="12700" h="71120">
                  <a:moveTo>
                    <a:pt x="0" y="0"/>
                  </a:moveTo>
                  <a:lnTo>
                    <a:pt x="0" y="7112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1" name="Freeform: Shape 607">
              <a:extLst>
                <a:ext uri="{FF2B5EF4-FFF2-40B4-BE49-F238E27FC236}">
                  <a16:creationId xmlns:a16="http://schemas.microsoft.com/office/drawing/2014/main" id="{F3E4549F-F07F-C841-47D3-7B8014846CBD}"/>
                </a:ext>
              </a:extLst>
            </p:cNvPr>
            <p:cNvSpPr/>
            <p:nvPr/>
          </p:nvSpPr>
          <p:spPr>
            <a:xfrm>
              <a:off x="7562850" y="3514090"/>
              <a:ext cx="12700" cy="71120"/>
            </a:xfrm>
            <a:custGeom>
              <a:avLst/>
              <a:gdLst>
                <a:gd name="connsiteX0" fmla="*/ 0 w 12700"/>
                <a:gd name="connsiteY0" fmla="*/ 0 h 71120"/>
                <a:gd name="connsiteX1" fmla="*/ 0 w 12700"/>
                <a:gd name="connsiteY1" fmla="*/ 71120 h 71120"/>
              </a:gdLst>
              <a:ahLst/>
              <a:cxnLst>
                <a:cxn ang="0">
                  <a:pos x="connsiteX0" y="connsiteY0"/>
                </a:cxn>
                <a:cxn ang="0">
                  <a:pos x="connsiteX1" y="connsiteY1"/>
                </a:cxn>
              </a:cxnLst>
              <a:rect l="l" t="t" r="r" b="b"/>
              <a:pathLst>
                <a:path w="12700" h="71120">
                  <a:moveTo>
                    <a:pt x="0" y="0"/>
                  </a:moveTo>
                  <a:lnTo>
                    <a:pt x="0" y="7112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2" name="Freeform: Shape 608">
              <a:extLst>
                <a:ext uri="{FF2B5EF4-FFF2-40B4-BE49-F238E27FC236}">
                  <a16:creationId xmlns:a16="http://schemas.microsoft.com/office/drawing/2014/main" id="{B3FB53D2-BA18-B3EB-7035-98D1CD407342}"/>
                </a:ext>
              </a:extLst>
            </p:cNvPr>
            <p:cNvSpPr/>
            <p:nvPr/>
          </p:nvSpPr>
          <p:spPr>
            <a:xfrm>
              <a:off x="7527290" y="3514090"/>
              <a:ext cx="71119" cy="12700"/>
            </a:xfrm>
            <a:custGeom>
              <a:avLst/>
              <a:gdLst>
                <a:gd name="connsiteX0" fmla="*/ 71120 w 71119"/>
                <a:gd name="connsiteY0" fmla="*/ 0 h 12700"/>
                <a:gd name="connsiteX1" fmla="*/ 0 w 71119"/>
                <a:gd name="connsiteY1" fmla="*/ 0 h 12700"/>
              </a:gdLst>
              <a:ahLst/>
              <a:cxnLst>
                <a:cxn ang="0">
                  <a:pos x="connsiteX0" y="connsiteY0"/>
                </a:cxn>
                <a:cxn ang="0">
                  <a:pos x="connsiteX1" y="connsiteY1"/>
                </a:cxn>
              </a:cxnLst>
              <a:rect l="l" t="t" r="r" b="b"/>
              <a:pathLst>
                <a:path w="71119" h="12700">
                  <a:moveTo>
                    <a:pt x="7112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3" name="Freeform: Shape 609">
              <a:extLst>
                <a:ext uri="{FF2B5EF4-FFF2-40B4-BE49-F238E27FC236}">
                  <a16:creationId xmlns:a16="http://schemas.microsoft.com/office/drawing/2014/main" id="{068CCB9D-FD80-4D6D-0ADE-BCECD716DBA3}"/>
                </a:ext>
              </a:extLst>
            </p:cNvPr>
            <p:cNvSpPr/>
            <p:nvPr/>
          </p:nvSpPr>
          <p:spPr>
            <a:xfrm>
              <a:off x="7527290" y="3586479"/>
              <a:ext cx="71119" cy="12700"/>
            </a:xfrm>
            <a:custGeom>
              <a:avLst/>
              <a:gdLst>
                <a:gd name="connsiteX0" fmla="*/ 71120 w 71119"/>
                <a:gd name="connsiteY0" fmla="*/ 0 h 12700"/>
                <a:gd name="connsiteX1" fmla="*/ 0 w 71119"/>
                <a:gd name="connsiteY1" fmla="*/ 0 h 12700"/>
              </a:gdLst>
              <a:ahLst/>
              <a:cxnLst>
                <a:cxn ang="0">
                  <a:pos x="connsiteX0" y="connsiteY0"/>
                </a:cxn>
                <a:cxn ang="0">
                  <a:pos x="connsiteX1" y="connsiteY1"/>
                </a:cxn>
              </a:cxnLst>
              <a:rect l="l" t="t" r="r" b="b"/>
              <a:pathLst>
                <a:path w="71119" h="12700">
                  <a:moveTo>
                    <a:pt x="7112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1" name="Freeform: Shape 363">
            <a:extLst>
              <a:ext uri="{FF2B5EF4-FFF2-40B4-BE49-F238E27FC236}">
                <a16:creationId xmlns:a16="http://schemas.microsoft.com/office/drawing/2014/main" id="{09F4DB0B-FF22-BE01-78B2-D63C61FF3574}"/>
              </a:ext>
            </a:extLst>
          </p:cNvPr>
          <p:cNvSpPr/>
          <p:nvPr/>
        </p:nvSpPr>
        <p:spPr>
          <a:xfrm>
            <a:off x="1949438" y="2634968"/>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2" name="Graphic 425">
            <a:extLst>
              <a:ext uri="{FF2B5EF4-FFF2-40B4-BE49-F238E27FC236}">
                <a16:creationId xmlns:a16="http://schemas.microsoft.com/office/drawing/2014/main" id="{9C0E3E43-B035-8CA0-D99F-6EAC1F60A190}"/>
              </a:ext>
            </a:extLst>
          </p:cNvPr>
          <p:cNvGrpSpPr/>
          <p:nvPr/>
        </p:nvGrpSpPr>
        <p:grpSpPr>
          <a:xfrm>
            <a:off x="1946050" y="2634968"/>
            <a:ext cx="93113" cy="89197"/>
            <a:chOff x="7382509" y="3235960"/>
            <a:chExt cx="69850" cy="77469"/>
          </a:xfrm>
        </p:grpSpPr>
        <p:sp>
          <p:nvSpPr>
            <p:cNvPr id="286" name="Freeform: Shape 602">
              <a:extLst>
                <a:ext uri="{FF2B5EF4-FFF2-40B4-BE49-F238E27FC236}">
                  <a16:creationId xmlns:a16="http://schemas.microsoft.com/office/drawing/2014/main" id="{09548BF9-32A1-E63A-8D29-2BB5B5EEA2C0}"/>
                </a:ext>
              </a:extLst>
            </p:cNvPr>
            <p:cNvSpPr/>
            <p:nvPr/>
          </p:nvSpPr>
          <p:spPr>
            <a:xfrm>
              <a:off x="7416800" y="3235960"/>
              <a:ext cx="12700" cy="63500"/>
            </a:xfrm>
            <a:custGeom>
              <a:avLst/>
              <a:gdLst>
                <a:gd name="connsiteX0" fmla="*/ 0 w 12700"/>
                <a:gd name="connsiteY0" fmla="*/ 0 h 63500"/>
                <a:gd name="connsiteX1" fmla="*/ 0 w 12700"/>
                <a:gd name="connsiteY1" fmla="*/ 63500 h 63500"/>
              </a:gdLst>
              <a:ahLst/>
              <a:cxnLst>
                <a:cxn ang="0">
                  <a:pos x="connsiteX0" y="connsiteY0"/>
                </a:cxn>
                <a:cxn ang="0">
                  <a:pos x="connsiteX1" y="connsiteY1"/>
                </a:cxn>
              </a:cxnLst>
              <a:rect l="l" t="t" r="r" b="b"/>
              <a:pathLst>
                <a:path w="12700" h="63500">
                  <a:moveTo>
                    <a:pt x="0" y="0"/>
                  </a:moveTo>
                  <a:lnTo>
                    <a:pt x="0" y="6350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7" name="Freeform: Shape 603">
              <a:extLst>
                <a:ext uri="{FF2B5EF4-FFF2-40B4-BE49-F238E27FC236}">
                  <a16:creationId xmlns:a16="http://schemas.microsoft.com/office/drawing/2014/main" id="{451FD430-CF04-0CA5-C28E-17FDAD9FE090}"/>
                </a:ext>
              </a:extLst>
            </p:cNvPr>
            <p:cNvSpPr/>
            <p:nvPr/>
          </p:nvSpPr>
          <p:spPr>
            <a:xfrm>
              <a:off x="7416800" y="3235960"/>
              <a:ext cx="12700" cy="63500"/>
            </a:xfrm>
            <a:custGeom>
              <a:avLst/>
              <a:gdLst>
                <a:gd name="connsiteX0" fmla="*/ 0 w 12700"/>
                <a:gd name="connsiteY0" fmla="*/ 0 h 63500"/>
                <a:gd name="connsiteX1" fmla="*/ 0 w 12700"/>
                <a:gd name="connsiteY1" fmla="*/ 63500 h 63500"/>
              </a:gdLst>
              <a:ahLst/>
              <a:cxnLst>
                <a:cxn ang="0">
                  <a:pos x="connsiteX0" y="connsiteY0"/>
                </a:cxn>
                <a:cxn ang="0">
                  <a:pos x="connsiteX1" y="connsiteY1"/>
                </a:cxn>
              </a:cxnLst>
              <a:rect l="l" t="t" r="r" b="b"/>
              <a:pathLst>
                <a:path w="12700" h="63500">
                  <a:moveTo>
                    <a:pt x="0" y="0"/>
                  </a:moveTo>
                  <a:lnTo>
                    <a:pt x="0" y="6350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8" name="Freeform: Shape 604">
              <a:extLst>
                <a:ext uri="{FF2B5EF4-FFF2-40B4-BE49-F238E27FC236}">
                  <a16:creationId xmlns:a16="http://schemas.microsoft.com/office/drawing/2014/main" id="{947FC41F-800A-C6D6-0E7B-FD168EEF85FE}"/>
                </a:ext>
              </a:extLst>
            </p:cNvPr>
            <p:cNvSpPr/>
            <p:nvPr/>
          </p:nvSpPr>
          <p:spPr>
            <a:xfrm>
              <a:off x="7382509" y="323596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9" name="Freeform: Shape 605">
              <a:extLst>
                <a:ext uri="{FF2B5EF4-FFF2-40B4-BE49-F238E27FC236}">
                  <a16:creationId xmlns:a16="http://schemas.microsoft.com/office/drawing/2014/main" id="{C087DDBB-CCE8-CE93-03F7-AFD890F4F627}"/>
                </a:ext>
              </a:extLst>
            </p:cNvPr>
            <p:cNvSpPr/>
            <p:nvPr/>
          </p:nvSpPr>
          <p:spPr>
            <a:xfrm>
              <a:off x="7382509" y="3300729"/>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3" name="Freeform: Shape 365">
            <a:extLst>
              <a:ext uri="{FF2B5EF4-FFF2-40B4-BE49-F238E27FC236}">
                <a16:creationId xmlns:a16="http://schemas.microsoft.com/office/drawing/2014/main" id="{DE409488-F1F3-831B-E810-D0FA68517A0F}"/>
              </a:ext>
            </a:extLst>
          </p:cNvPr>
          <p:cNvSpPr/>
          <p:nvPr/>
        </p:nvSpPr>
        <p:spPr>
          <a:xfrm>
            <a:off x="1778394" y="2449895"/>
            <a:ext cx="84789" cy="48285"/>
          </a:xfrm>
          <a:custGeom>
            <a:avLst/>
            <a:gdLst>
              <a:gd name="connsiteX0" fmla="*/ 0 w 64770"/>
              <a:gd name="connsiteY0" fmla="*/ 0 h 64769"/>
              <a:gd name="connsiteX1" fmla="*/ 64769 w 64770"/>
              <a:gd name="connsiteY1" fmla="*/ 0 h 64769"/>
              <a:gd name="connsiteX2" fmla="*/ 64769 w 64770"/>
              <a:gd name="connsiteY2" fmla="*/ 64770 h 64769"/>
              <a:gd name="connsiteX3" fmla="*/ 0 w 64770"/>
              <a:gd name="connsiteY3" fmla="*/ 64770 h 64769"/>
            </a:gdLst>
            <a:ahLst/>
            <a:cxnLst>
              <a:cxn ang="0">
                <a:pos x="connsiteX0" y="connsiteY0"/>
              </a:cxn>
              <a:cxn ang="0">
                <a:pos x="connsiteX1" y="connsiteY1"/>
              </a:cxn>
              <a:cxn ang="0">
                <a:pos x="connsiteX2" y="connsiteY2"/>
              </a:cxn>
              <a:cxn ang="0">
                <a:pos x="connsiteX3" y="connsiteY3"/>
              </a:cxn>
            </a:cxnLst>
            <a:rect l="l" t="t" r="r" b="b"/>
            <a:pathLst>
              <a:path w="64770" h="64769">
                <a:moveTo>
                  <a:pt x="0" y="0"/>
                </a:moveTo>
                <a:lnTo>
                  <a:pt x="64769" y="0"/>
                </a:lnTo>
                <a:lnTo>
                  <a:pt x="64769" y="64770"/>
                </a:lnTo>
                <a:lnTo>
                  <a:pt x="0" y="64770"/>
                </a:lnTo>
                <a:close/>
              </a:path>
            </a:pathLst>
          </a:custGeom>
          <a:solidFill>
            <a:schemeClr val="tx2">
              <a:lumMod val="50000"/>
              <a:lumOff val="50000"/>
            </a:schemeClr>
          </a:solid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 name="Freeform: Shape 366">
            <a:extLst>
              <a:ext uri="{FF2B5EF4-FFF2-40B4-BE49-F238E27FC236}">
                <a16:creationId xmlns:a16="http://schemas.microsoft.com/office/drawing/2014/main" id="{03746CD4-EB09-A46E-EF9E-4C99D790258D}"/>
              </a:ext>
            </a:extLst>
          </p:cNvPr>
          <p:cNvSpPr/>
          <p:nvPr/>
        </p:nvSpPr>
        <p:spPr>
          <a:xfrm>
            <a:off x="1568523" y="2151691"/>
            <a:ext cx="86341" cy="74574"/>
          </a:xfrm>
          <a:custGeom>
            <a:avLst/>
            <a:gdLst>
              <a:gd name="connsiteX0" fmla="*/ 0 w 64770"/>
              <a:gd name="connsiteY0" fmla="*/ 0 h 64769"/>
              <a:gd name="connsiteX1" fmla="*/ 64770 w 64770"/>
              <a:gd name="connsiteY1" fmla="*/ 0 h 64769"/>
              <a:gd name="connsiteX2" fmla="*/ 64770 w 64770"/>
              <a:gd name="connsiteY2" fmla="*/ 64770 h 64769"/>
              <a:gd name="connsiteX3" fmla="*/ 0 w 64770"/>
              <a:gd name="connsiteY3" fmla="*/ 64770 h 64769"/>
            </a:gdLst>
            <a:ahLst/>
            <a:cxnLst>
              <a:cxn ang="0">
                <a:pos x="connsiteX0" y="connsiteY0"/>
              </a:cxn>
              <a:cxn ang="0">
                <a:pos x="connsiteX1" y="connsiteY1"/>
              </a:cxn>
              <a:cxn ang="0">
                <a:pos x="connsiteX2" y="connsiteY2"/>
              </a:cxn>
              <a:cxn ang="0">
                <a:pos x="connsiteX3" y="connsiteY3"/>
              </a:cxn>
            </a:cxnLst>
            <a:rect l="l" t="t" r="r" b="b"/>
            <a:pathLst>
              <a:path w="64770" h="64769">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5" name="Graphic 425">
            <a:extLst>
              <a:ext uri="{FF2B5EF4-FFF2-40B4-BE49-F238E27FC236}">
                <a16:creationId xmlns:a16="http://schemas.microsoft.com/office/drawing/2014/main" id="{35D8D30C-DC9D-DE42-7357-F81EA6932525}"/>
              </a:ext>
            </a:extLst>
          </p:cNvPr>
          <p:cNvGrpSpPr/>
          <p:nvPr/>
        </p:nvGrpSpPr>
        <p:grpSpPr>
          <a:xfrm>
            <a:off x="1769984" y="2434823"/>
            <a:ext cx="93113" cy="90660"/>
            <a:chOff x="7250430" y="2988310"/>
            <a:chExt cx="69850" cy="78740"/>
          </a:xfrm>
        </p:grpSpPr>
        <p:sp>
          <p:nvSpPr>
            <p:cNvPr id="282" name="Freeform: Shape 598">
              <a:extLst>
                <a:ext uri="{FF2B5EF4-FFF2-40B4-BE49-F238E27FC236}">
                  <a16:creationId xmlns:a16="http://schemas.microsoft.com/office/drawing/2014/main" id="{E0B73FB9-3A53-9FED-5135-40FC664E666C}"/>
                </a:ext>
              </a:extLst>
            </p:cNvPr>
            <p:cNvSpPr/>
            <p:nvPr/>
          </p:nvSpPr>
          <p:spPr>
            <a:xfrm>
              <a:off x="7285990" y="2988310"/>
              <a:ext cx="12700" cy="64769"/>
            </a:xfrm>
            <a:custGeom>
              <a:avLst/>
              <a:gdLst>
                <a:gd name="connsiteX0" fmla="*/ 0 w 12700"/>
                <a:gd name="connsiteY0" fmla="*/ 0 h 64769"/>
                <a:gd name="connsiteX1" fmla="*/ 0 w 12700"/>
                <a:gd name="connsiteY1" fmla="*/ 64770 h 64769"/>
              </a:gdLst>
              <a:ahLst/>
              <a:cxnLst>
                <a:cxn ang="0">
                  <a:pos x="connsiteX0" y="connsiteY0"/>
                </a:cxn>
                <a:cxn ang="0">
                  <a:pos x="connsiteX1" y="connsiteY1"/>
                </a:cxn>
              </a:cxnLst>
              <a:rect l="l" t="t" r="r" b="b"/>
              <a:pathLst>
                <a:path w="12700" h="64769">
                  <a:moveTo>
                    <a:pt x="0" y="0"/>
                  </a:moveTo>
                  <a:lnTo>
                    <a:pt x="0" y="6477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3" name="Freeform: Shape 599">
              <a:extLst>
                <a:ext uri="{FF2B5EF4-FFF2-40B4-BE49-F238E27FC236}">
                  <a16:creationId xmlns:a16="http://schemas.microsoft.com/office/drawing/2014/main" id="{638FBB17-7A73-9623-40E3-EC93E6ACFC05}"/>
                </a:ext>
              </a:extLst>
            </p:cNvPr>
            <p:cNvSpPr/>
            <p:nvPr/>
          </p:nvSpPr>
          <p:spPr>
            <a:xfrm>
              <a:off x="7285990" y="2988310"/>
              <a:ext cx="12700" cy="64769"/>
            </a:xfrm>
            <a:custGeom>
              <a:avLst/>
              <a:gdLst>
                <a:gd name="connsiteX0" fmla="*/ 0 w 12700"/>
                <a:gd name="connsiteY0" fmla="*/ 0 h 64769"/>
                <a:gd name="connsiteX1" fmla="*/ 0 w 12700"/>
                <a:gd name="connsiteY1" fmla="*/ 64770 h 64769"/>
              </a:gdLst>
              <a:ahLst/>
              <a:cxnLst>
                <a:cxn ang="0">
                  <a:pos x="connsiteX0" y="connsiteY0"/>
                </a:cxn>
                <a:cxn ang="0">
                  <a:pos x="connsiteX1" y="connsiteY1"/>
                </a:cxn>
              </a:cxnLst>
              <a:rect l="l" t="t" r="r" b="b"/>
              <a:pathLst>
                <a:path w="12700" h="64769">
                  <a:moveTo>
                    <a:pt x="0" y="0"/>
                  </a:moveTo>
                  <a:lnTo>
                    <a:pt x="0" y="6477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4" name="Freeform: Shape 600">
              <a:extLst>
                <a:ext uri="{FF2B5EF4-FFF2-40B4-BE49-F238E27FC236}">
                  <a16:creationId xmlns:a16="http://schemas.microsoft.com/office/drawing/2014/main" id="{6E4C4ADF-0016-2B5E-E643-13A3FF224E27}"/>
                </a:ext>
              </a:extLst>
            </p:cNvPr>
            <p:cNvSpPr/>
            <p:nvPr/>
          </p:nvSpPr>
          <p:spPr>
            <a:xfrm>
              <a:off x="7250430" y="29883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5" name="Freeform: Shape 601">
              <a:extLst>
                <a:ext uri="{FF2B5EF4-FFF2-40B4-BE49-F238E27FC236}">
                  <a16:creationId xmlns:a16="http://schemas.microsoft.com/office/drawing/2014/main" id="{FE77F95B-C4CF-E703-3A1F-7C069F7301A6}"/>
                </a:ext>
              </a:extLst>
            </p:cNvPr>
            <p:cNvSpPr/>
            <p:nvPr/>
          </p:nvSpPr>
          <p:spPr>
            <a:xfrm>
              <a:off x="7250430" y="305435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6" name="Freeform: Shape 368">
            <a:extLst>
              <a:ext uri="{FF2B5EF4-FFF2-40B4-BE49-F238E27FC236}">
                <a16:creationId xmlns:a16="http://schemas.microsoft.com/office/drawing/2014/main" id="{92520379-C95A-E28D-26A3-15818782B245}"/>
              </a:ext>
            </a:extLst>
          </p:cNvPr>
          <p:cNvSpPr/>
          <p:nvPr/>
        </p:nvSpPr>
        <p:spPr>
          <a:xfrm>
            <a:off x="1610846" y="2188246"/>
            <a:ext cx="3475001" cy="2427170"/>
          </a:xfrm>
          <a:custGeom>
            <a:avLst/>
            <a:gdLst>
              <a:gd name="connsiteX0" fmla="*/ 0 w 2599690"/>
              <a:gd name="connsiteY0" fmla="*/ 0 h 2258059"/>
              <a:gd name="connsiteX1" fmla="*/ 154940 w 2599690"/>
              <a:gd name="connsiteY1" fmla="*/ 281940 h 2258059"/>
              <a:gd name="connsiteX2" fmla="*/ 293370 w 2599690"/>
              <a:gd name="connsiteY2" fmla="*/ 516890 h 2258059"/>
              <a:gd name="connsiteX3" fmla="*/ 448310 w 2599690"/>
              <a:gd name="connsiteY3" fmla="*/ 791210 h 2258059"/>
              <a:gd name="connsiteX4" fmla="*/ 585470 w 2599690"/>
              <a:gd name="connsiteY4" fmla="*/ 1047750 h 2258059"/>
              <a:gd name="connsiteX5" fmla="*/ 718820 w 2599690"/>
              <a:gd name="connsiteY5" fmla="*/ 1264920 h 2258059"/>
              <a:gd name="connsiteX6" fmla="*/ 866140 w 2599690"/>
              <a:gd name="connsiteY6" fmla="*/ 1549400 h 2258059"/>
              <a:gd name="connsiteX7" fmla="*/ 1167130 w 2599690"/>
              <a:gd name="connsiteY7" fmla="*/ 1882140 h 2258059"/>
              <a:gd name="connsiteX8" fmla="*/ 1442720 w 2599690"/>
              <a:gd name="connsiteY8" fmla="*/ 2052320 h 2258059"/>
              <a:gd name="connsiteX9" fmla="*/ 1729740 w 2599690"/>
              <a:gd name="connsiteY9" fmla="*/ 2127250 h 2258059"/>
              <a:gd name="connsiteX10" fmla="*/ 2016760 w 2599690"/>
              <a:gd name="connsiteY10" fmla="*/ 2179320 h 2258059"/>
              <a:gd name="connsiteX11" fmla="*/ 2307590 w 2599690"/>
              <a:gd name="connsiteY11" fmla="*/ 2200910 h 2258059"/>
              <a:gd name="connsiteX12" fmla="*/ 2599690 w 2599690"/>
              <a:gd name="connsiteY12" fmla="*/ 2258060 h 2258059"/>
              <a:gd name="connsiteX0" fmla="*/ 0 w 2606833"/>
              <a:gd name="connsiteY0" fmla="*/ 0 h 2202809"/>
              <a:gd name="connsiteX1" fmla="*/ 154940 w 2606833"/>
              <a:gd name="connsiteY1" fmla="*/ 281940 h 2202809"/>
              <a:gd name="connsiteX2" fmla="*/ 293370 w 2606833"/>
              <a:gd name="connsiteY2" fmla="*/ 516890 h 2202809"/>
              <a:gd name="connsiteX3" fmla="*/ 448310 w 2606833"/>
              <a:gd name="connsiteY3" fmla="*/ 791210 h 2202809"/>
              <a:gd name="connsiteX4" fmla="*/ 585470 w 2606833"/>
              <a:gd name="connsiteY4" fmla="*/ 1047750 h 2202809"/>
              <a:gd name="connsiteX5" fmla="*/ 718820 w 2606833"/>
              <a:gd name="connsiteY5" fmla="*/ 1264920 h 2202809"/>
              <a:gd name="connsiteX6" fmla="*/ 866140 w 2606833"/>
              <a:gd name="connsiteY6" fmla="*/ 1549400 h 2202809"/>
              <a:gd name="connsiteX7" fmla="*/ 1167130 w 2606833"/>
              <a:gd name="connsiteY7" fmla="*/ 1882140 h 2202809"/>
              <a:gd name="connsiteX8" fmla="*/ 1442720 w 2606833"/>
              <a:gd name="connsiteY8" fmla="*/ 2052320 h 2202809"/>
              <a:gd name="connsiteX9" fmla="*/ 1729740 w 2606833"/>
              <a:gd name="connsiteY9" fmla="*/ 2127250 h 2202809"/>
              <a:gd name="connsiteX10" fmla="*/ 2016760 w 2606833"/>
              <a:gd name="connsiteY10" fmla="*/ 2179320 h 2202809"/>
              <a:gd name="connsiteX11" fmla="*/ 2307590 w 2606833"/>
              <a:gd name="connsiteY11" fmla="*/ 2200910 h 2202809"/>
              <a:gd name="connsiteX12" fmla="*/ 2606833 w 2606833"/>
              <a:gd name="connsiteY12" fmla="*/ 2108041 h 2202809"/>
              <a:gd name="connsiteX0" fmla="*/ 0 w 2606833"/>
              <a:gd name="connsiteY0" fmla="*/ 0 h 2179320"/>
              <a:gd name="connsiteX1" fmla="*/ 154940 w 2606833"/>
              <a:gd name="connsiteY1" fmla="*/ 281940 h 2179320"/>
              <a:gd name="connsiteX2" fmla="*/ 293370 w 2606833"/>
              <a:gd name="connsiteY2" fmla="*/ 516890 h 2179320"/>
              <a:gd name="connsiteX3" fmla="*/ 448310 w 2606833"/>
              <a:gd name="connsiteY3" fmla="*/ 791210 h 2179320"/>
              <a:gd name="connsiteX4" fmla="*/ 585470 w 2606833"/>
              <a:gd name="connsiteY4" fmla="*/ 1047750 h 2179320"/>
              <a:gd name="connsiteX5" fmla="*/ 718820 w 2606833"/>
              <a:gd name="connsiteY5" fmla="*/ 1264920 h 2179320"/>
              <a:gd name="connsiteX6" fmla="*/ 866140 w 2606833"/>
              <a:gd name="connsiteY6" fmla="*/ 1549400 h 2179320"/>
              <a:gd name="connsiteX7" fmla="*/ 1167130 w 2606833"/>
              <a:gd name="connsiteY7" fmla="*/ 1882140 h 2179320"/>
              <a:gd name="connsiteX8" fmla="*/ 1442720 w 2606833"/>
              <a:gd name="connsiteY8" fmla="*/ 2052320 h 2179320"/>
              <a:gd name="connsiteX9" fmla="*/ 1729740 w 2606833"/>
              <a:gd name="connsiteY9" fmla="*/ 2127250 h 2179320"/>
              <a:gd name="connsiteX10" fmla="*/ 2016760 w 2606833"/>
              <a:gd name="connsiteY10" fmla="*/ 2179320 h 2179320"/>
              <a:gd name="connsiteX11" fmla="*/ 2302828 w 2606833"/>
              <a:gd name="connsiteY11" fmla="*/ 2010410 h 2179320"/>
              <a:gd name="connsiteX12" fmla="*/ 2606833 w 2606833"/>
              <a:gd name="connsiteY12" fmla="*/ 2108041 h 2179320"/>
              <a:gd name="connsiteX0" fmla="*/ 0 w 2606833"/>
              <a:gd name="connsiteY0" fmla="*/ 0 h 2179320"/>
              <a:gd name="connsiteX1" fmla="*/ 154940 w 2606833"/>
              <a:gd name="connsiteY1" fmla="*/ 281940 h 2179320"/>
              <a:gd name="connsiteX2" fmla="*/ 293370 w 2606833"/>
              <a:gd name="connsiteY2" fmla="*/ 516890 h 2179320"/>
              <a:gd name="connsiteX3" fmla="*/ 448310 w 2606833"/>
              <a:gd name="connsiteY3" fmla="*/ 791210 h 2179320"/>
              <a:gd name="connsiteX4" fmla="*/ 585470 w 2606833"/>
              <a:gd name="connsiteY4" fmla="*/ 1047750 h 2179320"/>
              <a:gd name="connsiteX5" fmla="*/ 718820 w 2606833"/>
              <a:gd name="connsiteY5" fmla="*/ 1264920 h 2179320"/>
              <a:gd name="connsiteX6" fmla="*/ 866140 w 2606833"/>
              <a:gd name="connsiteY6" fmla="*/ 1549400 h 2179320"/>
              <a:gd name="connsiteX7" fmla="*/ 1167130 w 2606833"/>
              <a:gd name="connsiteY7" fmla="*/ 1882140 h 2179320"/>
              <a:gd name="connsiteX8" fmla="*/ 1442720 w 2606833"/>
              <a:gd name="connsiteY8" fmla="*/ 2052320 h 2179320"/>
              <a:gd name="connsiteX9" fmla="*/ 1729740 w 2606833"/>
              <a:gd name="connsiteY9" fmla="*/ 2127250 h 2179320"/>
              <a:gd name="connsiteX10" fmla="*/ 2016760 w 2606833"/>
              <a:gd name="connsiteY10" fmla="*/ 2179320 h 2179320"/>
              <a:gd name="connsiteX11" fmla="*/ 2302828 w 2606833"/>
              <a:gd name="connsiteY11" fmla="*/ 2010410 h 2179320"/>
              <a:gd name="connsiteX12" fmla="*/ 2606833 w 2606833"/>
              <a:gd name="connsiteY12" fmla="*/ 2108041 h 2179320"/>
              <a:gd name="connsiteX0" fmla="*/ 0 w 2606833"/>
              <a:gd name="connsiteY0" fmla="*/ 0 h 2127250"/>
              <a:gd name="connsiteX1" fmla="*/ 154940 w 2606833"/>
              <a:gd name="connsiteY1" fmla="*/ 281940 h 2127250"/>
              <a:gd name="connsiteX2" fmla="*/ 293370 w 2606833"/>
              <a:gd name="connsiteY2" fmla="*/ 516890 h 2127250"/>
              <a:gd name="connsiteX3" fmla="*/ 448310 w 2606833"/>
              <a:gd name="connsiteY3" fmla="*/ 791210 h 2127250"/>
              <a:gd name="connsiteX4" fmla="*/ 585470 w 2606833"/>
              <a:gd name="connsiteY4" fmla="*/ 1047750 h 2127250"/>
              <a:gd name="connsiteX5" fmla="*/ 718820 w 2606833"/>
              <a:gd name="connsiteY5" fmla="*/ 1264920 h 2127250"/>
              <a:gd name="connsiteX6" fmla="*/ 866140 w 2606833"/>
              <a:gd name="connsiteY6" fmla="*/ 1549400 h 2127250"/>
              <a:gd name="connsiteX7" fmla="*/ 1167130 w 2606833"/>
              <a:gd name="connsiteY7" fmla="*/ 1882140 h 2127250"/>
              <a:gd name="connsiteX8" fmla="*/ 1442720 w 2606833"/>
              <a:gd name="connsiteY8" fmla="*/ 2052320 h 2127250"/>
              <a:gd name="connsiteX9" fmla="*/ 1729740 w 2606833"/>
              <a:gd name="connsiteY9" fmla="*/ 2127250 h 2127250"/>
              <a:gd name="connsiteX10" fmla="*/ 2023904 w 2606833"/>
              <a:gd name="connsiteY10" fmla="*/ 1936432 h 2127250"/>
              <a:gd name="connsiteX11" fmla="*/ 2302828 w 2606833"/>
              <a:gd name="connsiteY11" fmla="*/ 2010410 h 2127250"/>
              <a:gd name="connsiteX12" fmla="*/ 2606833 w 2606833"/>
              <a:gd name="connsiteY12" fmla="*/ 2108041 h 2127250"/>
              <a:gd name="connsiteX0" fmla="*/ 0 w 2606833"/>
              <a:gd name="connsiteY0" fmla="*/ 0 h 2108041"/>
              <a:gd name="connsiteX1" fmla="*/ 154940 w 2606833"/>
              <a:gd name="connsiteY1" fmla="*/ 281940 h 2108041"/>
              <a:gd name="connsiteX2" fmla="*/ 293370 w 2606833"/>
              <a:gd name="connsiteY2" fmla="*/ 516890 h 2108041"/>
              <a:gd name="connsiteX3" fmla="*/ 448310 w 2606833"/>
              <a:gd name="connsiteY3" fmla="*/ 791210 h 2108041"/>
              <a:gd name="connsiteX4" fmla="*/ 585470 w 2606833"/>
              <a:gd name="connsiteY4" fmla="*/ 1047750 h 2108041"/>
              <a:gd name="connsiteX5" fmla="*/ 718820 w 2606833"/>
              <a:gd name="connsiteY5" fmla="*/ 1264920 h 2108041"/>
              <a:gd name="connsiteX6" fmla="*/ 866140 w 2606833"/>
              <a:gd name="connsiteY6" fmla="*/ 1549400 h 2108041"/>
              <a:gd name="connsiteX7" fmla="*/ 1167130 w 2606833"/>
              <a:gd name="connsiteY7" fmla="*/ 1882140 h 2108041"/>
              <a:gd name="connsiteX8" fmla="*/ 1442720 w 2606833"/>
              <a:gd name="connsiteY8" fmla="*/ 2052320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 name="connsiteX0" fmla="*/ 0 w 2606833"/>
              <a:gd name="connsiteY0" fmla="*/ 0 h 2108041"/>
              <a:gd name="connsiteX1" fmla="*/ 154940 w 2606833"/>
              <a:gd name="connsiteY1" fmla="*/ 281940 h 2108041"/>
              <a:gd name="connsiteX2" fmla="*/ 293370 w 2606833"/>
              <a:gd name="connsiteY2" fmla="*/ 516890 h 2108041"/>
              <a:gd name="connsiteX3" fmla="*/ 448310 w 2606833"/>
              <a:gd name="connsiteY3" fmla="*/ 791210 h 2108041"/>
              <a:gd name="connsiteX4" fmla="*/ 585470 w 2606833"/>
              <a:gd name="connsiteY4" fmla="*/ 1047750 h 2108041"/>
              <a:gd name="connsiteX5" fmla="*/ 718820 w 2606833"/>
              <a:gd name="connsiteY5" fmla="*/ 1264920 h 2108041"/>
              <a:gd name="connsiteX6" fmla="*/ 866140 w 2606833"/>
              <a:gd name="connsiteY6" fmla="*/ 1549400 h 2108041"/>
              <a:gd name="connsiteX7" fmla="*/ 1167130 w 2606833"/>
              <a:gd name="connsiteY7" fmla="*/ 1882140 h 2108041"/>
              <a:gd name="connsiteX8" fmla="*/ 1435576 w 2606833"/>
              <a:gd name="connsiteY8" fmla="*/ 1687988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 name="connsiteX0" fmla="*/ 0 w 2606833"/>
              <a:gd name="connsiteY0" fmla="*/ 0 h 2108041"/>
              <a:gd name="connsiteX1" fmla="*/ 154940 w 2606833"/>
              <a:gd name="connsiteY1" fmla="*/ 281940 h 2108041"/>
              <a:gd name="connsiteX2" fmla="*/ 293370 w 2606833"/>
              <a:gd name="connsiteY2" fmla="*/ 516890 h 2108041"/>
              <a:gd name="connsiteX3" fmla="*/ 448310 w 2606833"/>
              <a:gd name="connsiteY3" fmla="*/ 791210 h 2108041"/>
              <a:gd name="connsiteX4" fmla="*/ 585470 w 2606833"/>
              <a:gd name="connsiteY4" fmla="*/ 1047750 h 2108041"/>
              <a:gd name="connsiteX5" fmla="*/ 718820 w 2606833"/>
              <a:gd name="connsiteY5" fmla="*/ 1264920 h 2108041"/>
              <a:gd name="connsiteX6" fmla="*/ 866140 w 2606833"/>
              <a:gd name="connsiteY6" fmla="*/ 1549400 h 2108041"/>
              <a:gd name="connsiteX7" fmla="*/ 1157605 w 2606833"/>
              <a:gd name="connsiteY7" fmla="*/ 1522571 h 2108041"/>
              <a:gd name="connsiteX8" fmla="*/ 1435576 w 2606833"/>
              <a:gd name="connsiteY8" fmla="*/ 1687988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 name="connsiteX0" fmla="*/ 0 w 2606833"/>
              <a:gd name="connsiteY0" fmla="*/ 0 h 2108041"/>
              <a:gd name="connsiteX1" fmla="*/ 154940 w 2606833"/>
              <a:gd name="connsiteY1" fmla="*/ 281940 h 2108041"/>
              <a:gd name="connsiteX2" fmla="*/ 293370 w 2606833"/>
              <a:gd name="connsiteY2" fmla="*/ 516890 h 2108041"/>
              <a:gd name="connsiteX3" fmla="*/ 448310 w 2606833"/>
              <a:gd name="connsiteY3" fmla="*/ 791210 h 2108041"/>
              <a:gd name="connsiteX4" fmla="*/ 585470 w 2606833"/>
              <a:gd name="connsiteY4" fmla="*/ 1047750 h 2108041"/>
              <a:gd name="connsiteX5" fmla="*/ 718820 w 2606833"/>
              <a:gd name="connsiteY5" fmla="*/ 1264920 h 2108041"/>
              <a:gd name="connsiteX6" fmla="*/ 873283 w 2606833"/>
              <a:gd name="connsiteY6" fmla="*/ 1232694 h 2108041"/>
              <a:gd name="connsiteX7" fmla="*/ 1157605 w 2606833"/>
              <a:gd name="connsiteY7" fmla="*/ 1522571 h 2108041"/>
              <a:gd name="connsiteX8" fmla="*/ 1435576 w 2606833"/>
              <a:gd name="connsiteY8" fmla="*/ 1687988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 name="connsiteX0" fmla="*/ 0 w 2606833"/>
              <a:gd name="connsiteY0" fmla="*/ 0 h 2108041"/>
              <a:gd name="connsiteX1" fmla="*/ 164465 w 2606833"/>
              <a:gd name="connsiteY1" fmla="*/ 262890 h 2108041"/>
              <a:gd name="connsiteX2" fmla="*/ 293370 w 2606833"/>
              <a:gd name="connsiteY2" fmla="*/ 516890 h 2108041"/>
              <a:gd name="connsiteX3" fmla="*/ 448310 w 2606833"/>
              <a:gd name="connsiteY3" fmla="*/ 791210 h 2108041"/>
              <a:gd name="connsiteX4" fmla="*/ 585470 w 2606833"/>
              <a:gd name="connsiteY4" fmla="*/ 1047750 h 2108041"/>
              <a:gd name="connsiteX5" fmla="*/ 718820 w 2606833"/>
              <a:gd name="connsiteY5" fmla="*/ 1264920 h 2108041"/>
              <a:gd name="connsiteX6" fmla="*/ 873283 w 2606833"/>
              <a:gd name="connsiteY6" fmla="*/ 1232694 h 2108041"/>
              <a:gd name="connsiteX7" fmla="*/ 1157605 w 2606833"/>
              <a:gd name="connsiteY7" fmla="*/ 1522571 h 2108041"/>
              <a:gd name="connsiteX8" fmla="*/ 1435576 w 2606833"/>
              <a:gd name="connsiteY8" fmla="*/ 1687988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 name="connsiteX0" fmla="*/ 0 w 2606833"/>
              <a:gd name="connsiteY0" fmla="*/ 0 h 2108041"/>
              <a:gd name="connsiteX1" fmla="*/ 164465 w 2606833"/>
              <a:gd name="connsiteY1" fmla="*/ 262890 h 2108041"/>
              <a:gd name="connsiteX2" fmla="*/ 298132 w 2606833"/>
              <a:gd name="connsiteY2" fmla="*/ 416877 h 2108041"/>
              <a:gd name="connsiteX3" fmla="*/ 448310 w 2606833"/>
              <a:gd name="connsiteY3" fmla="*/ 791210 h 2108041"/>
              <a:gd name="connsiteX4" fmla="*/ 585470 w 2606833"/>
              <a:gd name="connsiteY4" fmla="*/ 1047750 h 2108041"/>
              <a:gd name="connsiteX5" fmla="*/ 718820 w 2606833"/>
              <a:gd name="connsiteY5" fmla="*/ 1264920 h 2108041"/>
              <a:gd name="connsiteX6" fmla="*/ 873283 w 2606833"/>
              <a:gd name="connsiteY6" fmla="*/ 1232694 h 2108041"/>
              <a:gd name="connsiteX7" fmla="*/ 1157605 w 2606833"/>
              <a:gd name="connsiteY7" fmla="*/ 1522571 h 2108041"/>
              <a:gd name="connsiteX8" fmla="*/ 1435576 w 2606833"/>
              <a:gd name="connsiteY8" fmla="*/ 1687988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 name="connsiteX0" fmla="*/ 0 w 2606833"/>
              <a:gd name="connsiteY0" fmla="*/ 0 h 2108041"/>
              <a:gd name="connsiteX1" fmla="*/ 164465 w 2606833"/>
              <a:gd name="connsiteY1" fmla="*/ 262890 h 2108041"/>
              <a:gd name="connsiteX2" fmla="*/ 298132 w 2606833"/>
              <a:gd name="connsiteY2" fmla="*/ 416877 h 2108041"/>
              <a:gd name="connsiteX3" fmla="*/ 443548 w 2606833"/>
              <a:gd name="connsiteY3" fmla="*/ 650716 h 2108041"/>
              <a:gd name="connsiteX4" fmla="*/ 585470 w 2606833"/>
              <a:gd name="connsiteY4" fmla="*/ 1047750 h 2108041"/>
              <a:gd name="connsiteX5" fmla="*/ 718820 w 2606833"/>
              <a:gd name="connsiteY5" fmla="*/ 1264920 h 2108041"/>
              <a:gd name="connsiteX6" fmla="*/ 873283 w 2606833"/>
              <a:gd name="connsiteY6" fmla="*/ 1232694 h 2108041"/>
              <a:gd name="connsiteX7" fmla="*/ 1157605 w 2606833"/>
              <a:gd name="connsiteY7" fmla="*/ 1522571 h 2108041"/>
              <a:gd name="connsiteX8" fmla="*/ 1435576 w 2606833"/>
              <a:gd name="connsiteY8" fmla="*/ 1687988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 name="connsiteX0" fmla="*/ 0 w 2606833"/>
              <a:gd name="connsiteY0" fmla="*/ 0 h 2108041"/>
              <a:gd name="connsiteX1" fmla="*/ 164465 w 2606833"/>
              <a:gd name="connsiteY1" fmla="*/ 262890 h 2108041"/>
              <a:gd name="connsiteX2" fmla="*/ 298132 w 2606833"/>
              <a:gd name="connsiteY2" fmla="*/ 416877 h 2108041"/>
              <a:gd name="connsiteX3" fmla="*/ 443548 w 2606833"/>
              <a:gd name="connsiteY3" fmla="*/ 650716 h 2108041"/>
              <a:gd name="connsiteX4" fmla="*/ 585470 w 2606833"/>
              <a:gd name="connsiteY4" fmla="*/ 821531 h 2108041"/>
              <a:gd name="connsiteX5" fmla="*/ 718820 w 2606833"/>
              <a:gd name="connsiteY5" fmla="*/ 1264920 h 2108041"/>
              <a:gd name="connsiteX6" fmla="*/ 873283 w 2606833"/>
              <a:gd name="connsiteY6" fmla="*/ 1232694 h 2108041"/>
              <a:gd name="connsiteX7" fmla="*/ 1157605 w 2606833"/>
              <a:gd name="connsiteY7" fmla="*/ 1522571 h 2108041"/>
              <a:gd name="connsiteX8" fmla="*/ 1435576 w 2606833"/>
              <a:gd name="connsiteY8" fmla="*/ 1687988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 name="connsiteX0" fmla="*/ 0 w 2606833"/>
              <a:gd name="connsiteY0" fmla="*/ 0 h 2108041"/>
              <a:gd name="connsiteX1" fmla="*/ 164465 w 2606833"/>
              <a:gd name="connsiteY1" fmla="*/ 262890 h 2108041"/>
              <a:gd name="connsiteX2" fmla="*/ 298132 w 2606833"/>
              <a:gd name="connsiteY2" fmla="*/ 416877 h 2108041"/>
              <a:gd name="connsiteX3" fmla="*/ 443548 w 2606833"/>
              <a:gd name="connsiteY3" fmla="*/ 650716 h 2108041"/>
              <a:gd name="connsiteX4" fmla="*/ 585470 w 2606833"/>
              <a:gd name="connsiteY4" fmla="*/ 821531 h 2108041"/>
              <a:gd name="connsiteX5" fmla="*/ 728345 w 2606833"/>
              <a:gd name="connsiteY5" fmla="*/ 1014888 h 2108041"/>
              <a:gd name="connsiteX6" fmla="*/ 873283 w 2606833"/>
              <a:gd name="connsiteY6" fmla="*/ 1232694 h 2108041"/>
              <a:gd name="connsiteX7" fmla="*/ 1157605 w 2606833"/>
              <a:gd name="connsiteY7" fmla="*/ 1522571 h 2108041"/>
              <a:gd name="connsiteX8" fmla="*/ 1435576 w 2606833"/>
              <a:gd name="connsiteY8" fmla="*/ 1687988 h 2108041"/>
              <a:gd name="connsiteX9" fmla="*/ 1729740 w 2606833"/>
              <a:gd name="connsiteY9" fmla="*/ 1836737 h 2108041"/>
              <a:gd name="connsiteX10" fmla="*/ 2023904 w 2606833"/>
              <a:gd name="connsiteY10" fmla="*/ 1936432 h 2108041"/>
              <a:gd name="connsiteX11" fmla="*/ 2302828 w 2606833"/>
              <a:gd name="connsiteY11" fmla="*/ 2010410 h 2108041"/>
              <a:gd name="connsiteX12" fmla="*/ 2606833 w 2606833"/>
              <a:gd name="connsiteY12" fmla="*/ 2108041 h 2108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06833" h="2108041">
                <a:moveTo>
                  <a:pt x="0" y="0"/>
                </a:moveTo>
                <a:lnTo>
                  <a:pt x="164465" y="262890"/>
                </a:lnTo>
                <a:lnTo>
                  <a:pt x="298132" y="416877"/>
                </a:lnTo>
                <a:lnTo>
                  <a:pt x="443548" y="650716"/>
                </a:lnTo>
                <a:lnTo>
                  <a:pt x="585470" y="821531"/>
                </a:lnTo>
                <a:lnTo>
                  <a:pt x="728345" y="1014888"/>
                </a:lnTo>
                <a:lnTo>
                  <a:pt x="873283" y="1232694"/>
                </a:lnTo>
                <a:lnTo>
                  <a:pt x="1157605" y="1522571"/>
                </a:lnTo>
                <a:lnTo>
                  <a:pt x="1435576" y="1687988"/>
                </a:lnTo>
                <a:lnTo>
                  <a:pt x="1729740" y="1836737"/>
                </a:lnTo>
                <a:lnTo>
                  <a:pt x="2023904" y="1936432"/>
                </a:lnTo>
                <a:lnTo>
                  <a:pt x="2302828" y="2010410"/>
                </a:lnTo>
                <a:cubicBezTo>
                  <a:pt x="2400195" y="2029460"/>
                  <a:pt x="2514229" y="2081847"/>
                  <a:pt x="2606833" y="2108041"/>
                </a:cubicBezTo>
              </a:path>
            </a:pathLst>
          </a:custGeom>
          <a:no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27" name="Freeform: Shape 369">
            <a:extLst>
              <a:ext uri="{FF2B5EF4-FFF2-40B4-BE49-F238E27FC236}">
                <a16:creationId xmlns:a16="http://schemas.microsoft.com/office/drawing/2014/main" id="{AB06B7E4-1BDA-7A67-FF06-AF5CE95BDFAD}"/>
              </a:ext>
            </a:extLst>
          </p:cNvPr>
          <p:cNvSpPr/>
          <p:nvPr/>
        </p:nvSpPr>
        <p:spPr>
          <a:xfrm rot="18900000">
            <a:off x="5425337" y="4220011"/>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8" name="Graphic 425">
            <a:extLst>
              <a:ext uri="{FF2B5EF4-FFF2-40B4-BE49-F238E27FC236}">
                <a16:creationId xmlns:a16="http://schemas.microsoft.com/office/drawing/2014/main" id="{E81D024B-12F6-8A2A-E9C7-3DE98F050605}"/>
              </a:ext>
            </a:extLst>
          </p:cNvPr>
          <p:cNvGrpSpPr/>
          <p:nvPr/>
        </p:nvGrpSpPr>
        <p:grpSpPr>
          <a:xfrm>
            <a:off x="5421689" y="4155796"/>
            <a:ext cx="93113" cy="211439"/>
            <a:chOff x="9989820" y="4312920"/>
            <a:chExt cx="69850" cy="285750"/>
          </a:xfrm>
        </p:grpSpPr>
        <p:sp>
          <p:nvSpPr>
            <p:cNvPr id="278" name="Freeform: Shape 594">
              <a:extLst>
                <a:ext uri="{FF2B5EF4-FFF2-40B4-BE49-F238E27FC236}">
                  <a16:creationId xmlns:a16="http://schemas.microsoft.com/office/drawing/2014/main" id="{70DBE5E5-44C5-4844-30F0-5391907CA002}"/>
                </a:ext>
              </a:extLst>
            </p:cNvPr>
            <p:cNvSpPr/>
            <p:nvPr/>
          </p:nvSpPr>
          <p:spPr>
            <a:xfrm>
              <a:off x="10025380" y="4312920"/>
              <a:ext cx="12700" cy="266700"/>
            </a:xfrm>
            <a:custGeom>
              <a:avLst/>
              <a:gdLst>
                <a:gd name="connsiteX0" fmla="*/ 0 w 12700"/>
                <a:gd name="connsiteY0" fmla="*/ 0 h 266700"/>
                <a:gd name="connsiteX1" fmla="*/ 0 w 12700"/>
                <a:gd name="connsiteY1" fmla="*/ 266700 h 266700"/>
              </a:gdLst>
              <a:ahLst/>
              <a:cxnLst>
                <a:cxn ang="0">
                  <a:pos x="connsiteX0" y="connsiteY0"/>
                </a:cxn>
                <a:cxn ang="0">
                  <a:pos x="connsiteX1" y="connsiteY1"/>
                </a:cxn>
              </a:cxnLst>
              <a:rect l="l" t="t" r="r" b="b"/>
              <a:pathLst>
                <a:path w="12700" h="266700">
                  <a:moveTo>
                    <a:pt x="0" y="0"/>
                  </a:moveTo>
                  <a:lnTo>
                    <a:pt x="0" y="26670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79" name="Freeform: Shape 595">
              <a:extLst>
                <a:ext uri="{FF2B5EF4-FFF2-40B4-BE49-F238E27FC236}">
                  <a16:creationId xmlns:a16="http://schemas.microsoft.com/office/drawing/2014/main" id="{DAF15256-1716-2136-EB1B-6FFF4E36F89C}"/>
                </a:ext>
              </a:extLst>
            </p:cNvPr>
            <p:cNvSpPr/>
            <p:nvPr/>
          </p:nvSpPr>
          <p:spPr>
            <a:xfrm>
              <a:off x="10025380" y="4312920"/>
              <a:ext cx="12700" cy="266700"/>
            </a:xfrm>
            <a:custGeom>
              <a:avLst/>
              <a:gdLst>
                <a:gd name="connsiteX0" fmla="*/ 0 w 12700"/>
                <a:gd name="connsiteY0" fmla="*/ 0 h 266700"/>
                <a:gd name="connsiteX1" fmla="*/ 0 w 12700"/>
                <a:gd name="connsiteY1" fmla="*/ 266700 h 266700"/>
              </a:gdLst>
              <a:ahLst/>
              <a:cxnLst>
                <a:cxn ang="0">
                  <a:pos x="connsiteX0" y="connsiteY0"/>
                </a:cxn>
                <a:cxn ang="0">
                  <a:pos x="connsiteX1" y="connsiteY1"/>
                </a:cxn>
              </a:cxnLst>
              <a:rect l="l" t="t" r="r" b="b"/>
              <a:pathLst>
                <a:path w="12700" h="266700">
                  <a:moveTo>
                    <a:pt x="0" y="0"/>
                  </a:moveTo>
                  <a:lnTo>
                    <a:pt x="0" y="26670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0" name="Freeform: Shape 596">
              <a:extLst>
                <a:ext uri="{FF2B5EF4-FFF2-40B4-BE49-F238E27FC236}">
                  <a16:creationId xmlns:a16="http://schemas.microsoft.com/office/drawing/2014/main" id="{6C2F0805-A38A-C575-974E-2B97D0D56F6C}"/>
                </a:ext>
              </a:extLst>
            </p:cNvPr>
            <p:cNvSpPr/>
            <p:nvPr/>
          </p:nvSpPr>
          <p:spPr>
            <a:xfrm>
              <a:off x="9989820" y="43129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1" name="Freeform: Shape 597">
              <a:extLst>
                <a:ext uri="{FF2B5EF4-FFF2-40B4-BE49-F238E27FC236}">
                  <a16:creationId xmlns:a16="http://schemas.microsoft.com/office/drawing/2014/main" id="{99DA5652-B4B5-D55C-446C-06B4973D5A1A}"/>
                </a:ext>
              </a:extLst>
            </p:cNvPr>
            <p:cNvSpPr/>
            <p:nvPr/>
          </p:nvSpPr>
          <p:spPr>
            <a:xfrm>
              <a:off x="9989820" y="458597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9" name="Freeform: Shape 371">
            <a:extLst>
              <a:ext uri="{FF2B5EF4-FFF2-40B4-BE49-F238E27FC236}">
                <a16:creationId xmlns:a16="http://schemas.microsoft.com/office/drawing/2014/main" id="{8F1A4FCA-84D4-9917-3CF6-C9CA1A79AA2C}"/>
              </a:ext>
            </a:extLst>
          </p:cNvPr>
          <p:cNvSpPr/>
          <p:nvPr/>
        </p:nvSpPr>
        <p:spPr>
          <a:xfrm rot="18900000">
            <a:off x="5040188" y="4176949"/>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30" name="Graphic 425">
            <a:extLst>
              <a:ext uri="{FF2B5EF4-FFF2-40B4-BE49-F238E27FC236}">
                <a16:creationId xmlns:a16="http://schemas.microsoft.com/office/drawing/2014/main" id="{7F20CA86-95FC-B31D-2956-E7E765AC947B}"/>
              </a:ext>
            </a:extLst>
          </p:cNvPr>
          <p:cNvGrpSpPr/>
          <p:nvPr/>
        </p:nvGrpSpPr>
        <p:grpSpPr>
          <a:xfrm>
            <a:off x="5035695" y="4122639"/>
            <a:ext cx="94805" cy="178230"/>
            <a:chOff x="9700260" y="4382770"/>
            <a:chExt cx="71120" cy="284480"/>
          </a:xfrm>
        </p:grpSpPr>
        <p:sp>
          <p:nvSpPr>
            <p:cNvPr id="274" name="Freeform: Shape 590">
              <a:extLst>
                <a:ext uri="{FF2B5EF4-FFF2-40B4-BE49-F238E27FC236}">
                  <a16:creationId xmlns:a16="http://schemas.microsoft.com/office/drawing/2014/main" id="{C9BFBCA6-5897-BA55-C783-DFF2C259542E}"/>
                </a:ext>
              </a:extLst>
            </p:cNvPr>
            <p:cNvSpPr/>
            <p:nvPr/>
          </p:nvSpPr>
          <p:spPr>
            <a:xfrm>
              <a:off x="9735820" y="4382770"/>
              <a:ext cx="12700" cy="265429"/>
            </a:xfrm>
            <a:custGeom>
              <a:avLst/>
              <a:gdLst>
                <a:gd name="connsiteX0" fmla="*/ 0 w 12700"/>
                <a:gd name="connsiteY0" fmla="*/ 0 h 265429"/>
                <a:gd name="connsiteX1" fmla="*/ 0 w 12700"/>
                <a:gd name="connsiteY1" fmla="*/ 265430 h 265429"/>
              </a:gdLst>
              <a:ahLst/>
              <a:cxnLst>
                <a:cxn ang="0">
                  <a:pos x="connsiteX0" y="connsiteY0"/>
                </a:cxn>
                <a:cxn ang="0">
                  <a:pos x="connsiteX1" y="connsiteY1"/>
                </a:cxn>
              </a:cxnLst>
              <a:rect l="l" t="t" r="r" b="b"/>
              <a:pathLst>
                <a:path w="12700" h="265429">
                  <a:moveTo>
                    <a:pt x="0" y="0"/>
                  </a:moveTo>
                  <a:lnTo>
                    <a:pt x="0" y="26543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75" name="Freeform: Shape 591">
              <a:extLst>
                <a:ext uri="{FF2B5EF4-FFF2-40B4-BE49-F238E27FC236}">
                  <a16:creationId xmlns:a16="http://schemas.microsoft.com/office/drawing/2014/main" id="{9B145E70-3F39-7200-9B39-606D4F3C0C4E}"/>
                </a:ext>
              </a:extLst>
            </p:cNvPr>
            <p:cNvSpPr/>
            <p:nvPr/>
          </p:nvSpPr>
          <p:spPr>
            <a:xfrm>
              <a:off x="9735820" y="4382770"/>
              <a:ext cx="12700" cy="265429"/>
            </a:xfrm>
            <a:custGeom>
              <a:avLst/>
              <a:gdLst>
                <a:gd name="connsiteX0" fmla="*/ 0 w 12700"/>
                <a:gd name="connsiteY0" fmla="*/ 0 h 265429"/>
                <a:gd name="connsiteX1" fmla="*/ 0 w 12700"/>
                <a:gd name="connsiteY1" fmla="*/ 265430 h 265429"/>
              </a:gdLst>
              <a:ahLst/>
              <a:cxnLst>
                <a:cxn ang="0">
                  <a:pos x="connsiteX0" y="connsiteY0"/>
                </a:cxn>
                <a:cxn ang="0">
                  <a:pos x="connsiteX1" y="connsiteY1"/>
                </a:cxn>
              </a:cxnLst>
              <a:rect l="l" t="t" r="r" b="b"/>
              <a:pathLst>
                <a:path w="12700" h="265429">
                  <a:moveTo>
                    <a:pt x="0" y="0"/>
                  </a:moveTo>
                  <a:lnTo>
                    <a:pt x="0" y="26543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76" name="Freeform: Shape 592">
              <a:extLst>
                <a:ext uri="{FF2B5EF4-FFF2-40B4-BE49-F238E27FC236}">
                  <a16:creationId xmlns:a16="http://schemas.microsoft.com/office/drawing/2014/main" id="{C309A171-39DA-5E09-C616-AB20FFC75675}"/>
                </a:ext>
              </a:extLst>
            </p:cNvPr>
            <p:cNvSpPr/>
            <p:nvPr/>
          </p:nvSpPr>
          <p:spPr>
            <a:xfrm>
              <a:off x="9700260" y="438277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77" name="Freeform: Shape 593">
              <a:extLst>
                <a:ext uri="{FF2B5EF4-FFF2-40B4-BE49-F238E27FC236}">
                  <a16:creationId xmlns:a16="http://schemas.microsoft.com/office/drawing/2014/main" id="{81C8611D-0203-F1E9-7212-009D127304DB}"/>
                </a:ext>
              </a:extLst>
            </p:cNvPr>
            <p:cNvSpPr/>
            <p:nvPr/>
          </p:nvSpPr>
          <p:spPr>
            <a:xfrm>
              <a:off x="9700260" y="465455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31" name="Freeform: Shape 373">
            <a:extLst>
              <a:ext uri="{FF2B5EF4-FFF2-40B4-BE49-F238E27FC236}">
                <a16:creationId xmlns:a16="http://schemas.microsoft.com/office/drawing/2014/main" id="{FC9C6C69-32BF-1260-3557-5C7ED03E41E5}"/>
              </a:ext>
            </a:extLst>
          </p:cNvPr>
          <p:cNvSpPr/>
          <p:nvPr/>
        </p:nvSpPr>
        <p:spPr>
          <a:xfrm rot="18900000">
            <a:off x="4658590" y="4102697"/>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32" name="Graphic 425">
            <a:extLst>
              <a:ext uri="{FF2B5EF4-FFF2-40B4-BE49-F238E27FC236}">
                <a16:creationId xmlns:a16="http://schemas.microsoft.com/office/drawing/2014/main" id="{76673E3A-21ED-3E34-A474-6A567DE687B8}"/>
              </a:ext>
            </a:extLst>
          </p:cNvPr>
          <p:cNvGrpSpPr/>
          <p:nvPr/>
        </p:nvGrpSpPr>
        <p:grpSpPr>
          <a:xfrm>
            <a:off x="4654780" y="4074382"/>
            <a:ext cx="93113" cy="157552"/>
            <a:chOff x="9414510" y="4321810"/>
            <a:chExt cx="69850" cy="273050"/>
          </a:xfrm>
        </p:grpSpPr>
        <p:sp>
          <p:nvSpPr>
            <p:cNvPr id="270" name="Freeform: Shape 586">
              <a:extLst>
                <a:ext uri="{FF2B5EF4-FFF2-40B4-BE49-F238E27FC236}">
                  <a16:creationId xmlns:a16="http://schemas.microsoft.com/office/drawing/2014/main" id="{8B62233F-D9A8-3D1F-9E26-FC33BB9EF089}"/>
                </a:ext>
              </a:extLst>
            </p:cNvPr>
            <p:cNvSpPr/>
            <p:nvPr/>
          </p:nvSpPr>
          <p:spPr>
            <a:xfrm>
              <a:off x="9450070" y="4321810"/>
              <a:ext cx="12700" cy="254000"/>
            </a:xfrm>
            <a:custGeom>
              <a:avLst/>
              <a:gdLst>
                <a:gd name="connsiteX0" fmla="*/ 0 w 12700"/>
                <a:gd name="connsiteY0" fmla="*/ 0 h 254000"/>
                <a:gd name="connsiteX1" fmla="*/ 0 w 12700"/>
                <a:gd name="connsiteY1" fmla="*/ 254000 h 254000"/>
              </a:gdLst>
              <a:ahLst/>
              <a:cxnLst>
                <a:cxn ang="0">
                  <a:pos x="connsiteX0" y="connsiteY0"/>
                </a:cxn>
                <a:cxn ang="0">
                  <a:pos x="connsiteX1" y="connsiteY1"/>
                </a:cxn>
              </a:cxnLst>
              <a:rect l="l" t="t" r="r" b="b"/>
              <a:pathLst>
                <a:path w="12700" h="254000">
                  <a:moveTo>
                    <a:pt x="0" y="0"/>
                  </a:moveTo>
                  <a:lnTo>
                    <a:pt x="0" y="25400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71" name="Freeform: Shape 587">
              <a:extLst>
                <a:ext uri="{FF2B5EF4-FFF2-40B4-BE49-F238E27FC236}">
                  <a16:creationId xmlns:a16="http://schemas.microsoft.com/office/drawing/2014/main" id="{CAE559E6-912F-CE37-F68A-2AEA86518FD6}"/>
                </a:ext>
              </a:extLst>
            </p:cNvPr>
            <p:cNvSpPr/>
            <p:nvPr/>
          </p:nvSpPr>
          <p:spPr>
            <a:xfrm>
              <a:off x="9450070" y="4321810"/>
              <a:ext cx="12700" cy="254000"/>
            </a:xfrm>
            <a:custGeom>
              <a:avLst/>
              <a:gdLst>
                <a:gd name="connsiteX0" fmla="*/ 0 w 12700"/>
                <a:gd name="connsiteY0" fmla="*/ 0 h 254000"/>
                <a:gd name="connsiteX1" fmla="*/ 0 w 12700"/>
                <a:gd name="connsiteY1" fmla="*/ 254000 h 254000"/>
              </a:gdLst>
              <a:ahLst/>
              <a:cxnLst>
                <a:cxn ang="0">
                  <a:pos x="connsiteX0" y="connsiteY0"/>
                </a:cxn>
                <a:cxn ang="0">
                  <a:pos x="connsiteX1" y="connsiteY1"/>
                </a:cxn>
              </a:cxnLst>
              <a:rect l="l" t="t" r="r" b="b"/>
              <a:pathLst>
                <a:path w="12700" h="254000">
                  <a:moveTo>
                    <a:pt x="0" y="0"/>
                  </a:moveTo>
                  <a:lnTo>
                    <a:pt x="0" y="25400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72" name="Freeform: Shape 588">
              <a:extLst>
                <a:ext uri="{FF2B5EF4-FFF2-40B4-BE49-F238E27FC236}">
                  <a16:creationId xmlns:a16="http://schemas.microsoft.com/office/drawing/2014/main" id="{5C3DE86F-11DE-22B4-0635-F729CB89CE68}"/>
                </a:ext>
              </a:extLst>
            </p:cNvPr>
            <p:cNvSpPr/>
            <p:nvPr/>
          </p:nvSpPr>
          <p:spPr>
            <a:xfrm>
              <a:off x="9414510" y="43218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73" name="Freeform: Shape 589">
              <a:extLst>
                <a:ext uri="{FF2B5EF4-FFF2-40B4-BE49-F238E27FC236}">
                  <a16:creationId xmlns:a16="http://schemas.microsoft.com/office/drawing/2014/main" id="{B8A4B914-28F5-4384-F521-44002C37CA72}"/>
                </a:ext>
              </a:extLst>
            </p:cNvPr>
            <p:cNvSpPr/>
            <p:nvPr/>
          </p:nvSpPr>
          <p:spPr>
            <a:xfrm>
              <a:off x="9414510" y="458216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33" name="Freeform: Shape 375">
            <a:extLst>
              <a:ext uri="{FF2B5EF4-FFF2-40B4-BE49-F238E27FC236}">
                <a16:creationId xmlns:a16="http://schemas.microsoft.com/office/drawing/2014/main" id="{FA8A4766-A522-5DDB-9E2A-1E1B77EA39CA}"/>
              </a:ext>
            </a:extLst>
          </p:cNvPr>
          <p:cNvSpPr/>
          <p:nvPr/>
        </p:nvSpPr>
        <p:spPr>
          <a:xfrm rot="18900000">
            <a:off x="4276324" y="4052946"/>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34" name="Graphic 425">
            <a:extLst>
              <a:ext uri="{FF2B5EF4-FFF2-40B4-BE49-F238E27FC236}">
                <a16:creationId xmlns:a16="http://schemas.microsoft.com/office/drawing/2014/main" id="{718A7219-5017-3936-6FA1-03E9DA17BD05}"/>
              </a:ext>
            </a:extLst>
          </p:cNvPr>
          <p:cNvGrpSpPr/>
          <p:nvPr/>
        </p:nvGrpSpPr>
        <p:grpSpPr>
          <a:xfrm>
            <a:off x="4272172" y="4019262"/>
            <a:ext cx="94804" cy="148531"/>
            <a:chOff x="9127490" y="4282440"/>
            <a:chExt cx="71119" cy="255270"/>
          </a:xfrm>
        </p:grpSpPr>
        <p:sp>
          <p:nvSpPr>
            <p:cNvPr id="266" name="Freeform: Shape 582">
              <a:extLst>
                <a:ext uri="{FF2B5EF4-FFF2-40B4-BE49-F238E27FC236}">
                  <a16:creationId xmlns:a16="http://schemas.microsoft.com/office/drawing/2014/main" id="{6ED5E5DE-B3DC-A6A0-E53B-582A09B4AAEC}"/>
                </a:ext>
              </a:extLst>
            </p:cNvPr>
            <p:cNvSpPr/>
            <p:nvPr/>
          </p:nvSpPr>
          <p:spPr>
            <a:xfrm>
              <a:off x="9163050" y="4282440"/>
              <a:ext cx="12700" cy="237489"/>
            </a:xfrm>
            <a:custGeom>
              <a:avLst/>
              <a:gdLst>
                <a:gd name="connsiteX0" fmla="*/ 0 w 12700"/>
                <a:gd name="connsiteY0" fmla="*/ 0 h 237489"/>
                <a:gd name="connsiteX1" fmla="*/ 0 w 12700"/>
                <a:gd name="connsiteY1" fmla="*/ 237490 h 237489"/>
              </a:gdLst>
              <a:ahLst/>
              <a:cxnLst>
                <a:cxn ang="0">
                  <a:pos x="connsiteX0" y="connsiteY0"/>
                </a:cxn>
                <a:cxn ang="0">
                  <a:pos x="connsiteX1" y="connsiteY1"/>
                </a:cxn>
              </a:cxnLst>
              <a:rect l="l" t="t" r="r" b="b"/>
              <a:pathLst>
                <a:path w="12700" h="237489">
                  <a:moveTo>
                    <a:pt x="0" y="0"/>
                  </a:moveTo>
                  <a:lnTo>
                    <a:pt x="0" y="23749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7" name="Freeform: Shape 583">
              <a:extLst>
                <a:ext uri="{FF2B5EF4-FFF2-40B4-BE49-F238E27FC236}">
                  <a16:creationId xmlns:a16="http://schemas.microsoft.com/office/drawing/2014/main" id="{C4EDFF11-528F-745B-CC9C-AA59AB25CDF5}"/>
                </a:ext>
              </a:extLst>
            </p:cNvPr>
            <p:cNvSpPr/>
            <p:nvPr/>
          </p:nvSpPr>
          <p:spPr>
            <a:xfrm>
              <a:off x="9163050" y="4282440"/>
              <a:ext cx="12700" cy="237489"/>
            </a:xfrm>
            <a:custGeom>
              <a:avLst/>
              <a:gdLst>
                <a:gd name="connsiteX0" fmla="*/ 0 w 12700"/>
                <a:gd name="connsiteY0" fmla="*/ 0 h 237489"/>
                <a:gd name="connsiteX1" fmla="*/ 0 w 12700"/>
                <a:gd name="connsiteY1" fmla="*/ 237490 h 237489"/>
              </a:gdLst>
              <a:ahLst/>
              <a:cxnLst>
                <a:cxn ang="0">
                  <a:pos x="connsiteX0" y="connsiteY0"/>
                </a:cxn>
                <a:cxn ang="0">
                  <a:pos x="connsiteX1" y="connsiteY1"/>
                </a:cxn>
              </a:cxnLst>
              <a:rect l="l" t="t" r="r" b="b"/>
              <a:pathLst>
                <a:path w="12700" h="237489">
                  <a:moveTo>
                    <a:pt x="0" y="0"/>
                  </a:moveTo>
                  <a:lnTo>
                    <a:pt x="0" y="23749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8" name="Freeform: Shape 584">
              <a:extLst>
                <a:ext uri="{FF2B5EF4-FFF2-40B4-BE49-F238E27FC236}">
                  <a16:creationId xmlns:a16="http://schemas.microsoft.com/office/drawing/2014/main" id="{5AA8489A-824A-E5AE-2CAC-566C2953A6AF}"/>
                </a:ext>
              </a:extLst>
            </p:cNvPr>
            <p:cNvSpPr/>
            <p:nvPr/>
          </p:nvSpPr>
          <p:spPr>
            <a:xfrm>
              <a:off x="9127490" y="4282440"/>
              <a:ext cx="71119" cy="12700"/>
            </a:xfrm>
            <a:custGeom>
              <a:avLst/>
              <a:gdLst>
                <a:gd name="connsiteX0" fmla="*/ 71120 w 71119"/>
                <a:gd name="connsiteY0" fmla="*/ 0 h 12700"/>
                <a:gd name="connsiteX1" fmla="*/ 0 w 71119"/>
                <a:gd name="connsiteY1" fmla="*/ 0 h 12700"/>
              </a:gdLst>
              <a:ahLst/>
              <a:cxnLst>
                <a:cxn ang="0">
                  <a:pos x="connsiteX0" y="connsiteY0"/>
                </a:cxn>
                <a:cxn ang="0">
                  <a:pos x="connsiteX1" y="connsiteY1"/>
                </a:cxn>
              </a:cxnLst>
              <a:rect l="l" t="t" r="r" b="b"/>
              <a:pathLst>
                <a:path w="71119"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9" name="Freeform: Shape 585">
              <a:extLst>
                <a:ext uri="{FF2B5EF4-FFF2-40B4-BE49-F238E27FC236}">
                  <a16:creationId xmlns:a16="http://schemas.microsoft.com/office/drawing/2014/main" id="{D5BD5AB4-0E7F-7482-847B-65DC7E9AD0D7}"/>
                </a:ext>
              </a:extLst>
            </p:cNvPr>
            <p:cNvSpPr/>
            <p:nvPr/>
          </p:nvSpPr>
          <p:spPr>
            <a:xfrm>
              <a:off x="9127490" y="4525010"/>
              <a:ext cx="71119" cy="12700"/>
            </a:xfrm>
            <a:custGeom>
              <a:avLst/>
              <a:gdLst>
                <a:gd name="connsiteX0" fmla="*/ 71120 w 71119"/>
                <a:gd name="connsiteY0" fmla="*/ 0 h 12700"/>
                <a:gd name="connsiteX1" fmla="*/ 0 w 71119"/>
                <a:gd name="connsiteY1" fmla="*/ 0 h 12700"/>
              </a:gdLst>
              <a:ahLst/>
              <a:cxnLst>
                <a:cxn ang="0">
                  <a:pos x="connsiteX0" y="connsiteY0"/>
                </a:cxn>
                <a:cxn ang="0">
                  <a:pos x="connsiteX1" y="connsiteY1"/>
                </a:cxn>
              </a:cxnLst>
              <a:rect l="l" t="t" r="r" b="b"/>
              <a:pathLst>
                <a:path w="71119"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35" name="Freeform: Shape 377">
            <a:extLst>
              <a:ext uri="{FF2B5EF4-FFF2-40B4-BE49-F238E27FC236}">
                <a16:creationId xmlns:a16="http://schemas.microsoft.com/office/drawing/2014/main" id="{DD0C4340-DF02-39B9-10F1-782768935420}"/>
              </a:ext>
            </a:extLst>
          </p:cNvPr>
          <p:cNvSpPr/>
          <p:nvPr/>
        </p:nvSpPr>
        <p:spPr>
          <a:xfrm rot="18900000">
            <a:off x="3886381" y="3927699"/>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36" name="Graphic 425">
            <a:extLst>
              <a:ext uri="{FF2B5EF4-FFF2-40B4-BE49-F238E27FC236}">
                <a16:creationId xmlns:a16="http://schemas.microsoft.com/office/drawing/2014/main" id="{E03F1E1F-7CA3-C6C4-8269-36FCCAF5FC40}"/>
              </a:ext>
            </a:extLst>
          </p:cNvPr>
          <p:cNvGrpSpPr/>
          <p:nvPr/>
        </p:nvGrpSpPr>
        <p:grpSpPr>
          <a:xfrm>
            <a:off x="3881099" y="3892229"/>
            <a:ext cx="94805" cy="167149"/>
            <a:chOff x="8834120" y="4231640"/>
            <a:chExt cx="71120" cy="240030"/>
          </a:xfrm>
        </p:grpSpPr>
        <p:sp>
          <p:nvSpPr>
            <p:cNvPr id="262" name="Freeform: Shape 578">
              <a:extLst>
                <a:ext uri="{FF2B5EF4-FFF2-40B4-BE49-F238E27FC236}">
                  <a16:creationId xmlns:a16="http://schemas.microsoft.com/office/drawing/2014/main" id="{B03FA99B-D936-A271-37AE-EE23A2919DC4}"/>
                </a:ext>
              </a:extLst>
            </p:cNvPr>
            <p:cNvSpPr/>
            <p:nvPr/>
          </p:nvSpPr>
          <p:spPr>
            <a:xfrm>
              <a:off x="8869680" y="4231640"/>
              <a:ext cx="12700" cy="223520"/>
            </a:xfrm>
            <a:custGeom>
              <a:avLst/>
              <a:gdLst>
                <a:gd name="connsiteX0" fmla="*/ 0 w 12700"/>
                <a:gd name="connsiteY0" fmla="*/ 0 h 223520"/>
                <a:gd name="connsiteX1" fmla="*/ 0 w 12700"/>
                <a:gd name="connsiteY1" fmla="*/ 223520 h 223520"/>
              </a:gdLst>
              <a:ahLst/>
              <a:cxnLst>
                <a:cxn ang="0">
                  <a:pos x="connsiteX0" y="connsiteY0"/>
                </a:cxn>
                <a:cxn ang="0">
                  <a:pos x="connsiteX1" y="connsiteY1"/>
                </a:cxn>
              </a:cxnLst>
              <a:rect l="l" t="t" r="r" b="b"/>
              <a:pathLst>
                <a:path w="12700" h="223520">
                  <a:moveTo>
                    <a:pt x="0" y="0"/>
                  </a:moveTo>
                  <a:lnTo>
                    <a:pt x="0" y="22352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3" name="Freeform: Shape 579">
              <a:extLst>
                <a:ext uri="{FF2B5EF4-FFF2-40B4-BE49-F238E27FC236}">
                  <a16:creationId xmlns:a16="http://schemas.microsoft.com/office/drawing/2014/main" id="{23485502-BB96-21AB-0426-76B416E15124}"/>
                </a:ext>
              </a:extLst>
            </p:cNvPr>
            <p:cNvSpPr/>
            <p:nvPr/>
          </p:nvSpPr>
          <p:spPr>
            <a:xfrm>
              <a:off x="8869680" y="4231640"/>
              <a:ext cx="12700" cy="223520"/>
            </a:xfrm>
            <a:custGeom>
              <a:avLst/>
              <a:gdLst>
                <a:gd name="connsiteX0" fmla="*/ 0 w 12700"/>
                <a:gd name="connsiteY0" fmla="*/ 0 h 223520"/>
                <a:gd name="connsiteX1" fmla="*/ 0 w 12700"/>
                <a:gd name="connsiteY1" fmla="*/ 223520 h 223520"/>
              </a:gdLst>
              <a:ahLst/>
              <a:cxnLst>
                <a:cxn ang="0">
                  <a:pos x="connsiteX0" y="connsiteY0"/>
                </a:cxn>
                <a:cxn ang="0">
                  <a:pos x="connsiteX1" y="connsiteY1"/>
                </a:cxn>
              </a:cxnLst>
              <a:rect l="l" t="t" r="r" b="b"/>
              <a:pathLst>
                <a:path w="12700" h="223520">
                  <a:moveTo>
                    <a:pt x="0" y="0"/>
                  </a:moveTo>
                  <a:lnTo>
                    <a:pt x="0" y="22352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4" name="Freeform: Shape 580">
              <a:extLst>
                <a:ext uri="{FF2B5EF4-FFF2-40B4-BE49-F238E27FC236}">
                  <a16:creationId xmlns:a16="http://schemas.microsoft.com/office/drawing/2014/main" id="{256FB9A2-04F4-A0A1-0CF8-028A761A91C0}"/>
                </a:ext>
              </a:extLst>
            </p:cNvPr>
            <p:cNvSpPr/>
            <p:nvPr/>
          </p:nvSpPr>
          <p:spPr>
            <a:xfrm>
              <a:off x="8834120" y="423164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5" name="Freeform: Shape 581">
              <a:extLst>
                <a:ext uri="{FF2B5EF4-FFF2-40B4-BE49-F238E27FC236}">
                  <a16:creationId xmlns:a16="http://schemas.microsoft.com/office/drawing/2014/main" id="{F06F1634-B0A6-DEE8-0CBA-5B5A12FD4A65}"/>
                </a:ext>
              </a:extLst>
            </p:cNvPr>
            <p:cNvSpPr/>
            <p:nvPr/>
          </p:nvSpPr>
          <p:spPr>
            <a:xfrm>
              <a:off x="8834120" y="445897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37" name="Freeform: Shape 379">
            <a:extLst>
              <a:ext uri="{FF2B5EF4-FFF2-40B4-BE49-F238E27FC236}">
                <a16:creationId xmlns:a16="http://schemas.microsoft.com/office/drawing/2014/main" id="{D7C3DAF3-2EEE-D9FA-219C-AFFB9C187F54}"/>
              </a:ext>
            </a:extLst>
          </p:cNvPr>
          <p:cNvSpPr/>
          <p:nvPr/>
        </p:nvSpPr>
        <p:spPr>
          <a:xfrm rot="18900000">
            <a:off x="3507176" y="3830125"/>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38" name="Graphic 425">
            <a:extLst>
              <a:ext uri="{FF2B5EF4-FFF2-40B4-BE49-F238E27FC236}">
                <a16:creationId xmlns:a16="http://schemas.microsoft.com/office/drawing/2014/main" id="{77893088-5F77-EFD0-EAC5-4756C2352C10}"/>
              </a:ext>
            </a:extLst>
          </p:cNvPr>
          <p:cNvGrpSpPr/>
          <p:nvPr/>
        </p:nvGrpSpPr>
        <p:grpSpPr>
          <a:xfrm>
            <a:off x="3501877" y="3804044"/>
            <a:ext cx="94804" cy="145046"/>
            <a:chOff x="8549640" y="4165600"/>
            <a:chExt cx="71119" cy="220980"/>
          </a:xfrm>
        </p:grpSpPr>
        <p:sp>
          <p:nvSpPr>
            <p:cNvPr id="258" name="Freeform: Shape 574">
              <a:extLst>
                <a:ext uri="{FF2B5EF4-FFF2-40B4-BE49-F238E27FC236}">
                  <a16:creationId xmlns:a16="http://schemas.microsoft.com/office/drawing/2014/main" id="{499A245D-EE96-9F63-FF67-F4219CCAF3CE}"/>
                </a:ext>
              </a:extLst>
            </p:cNvPr>
            <p:cNvSpPr/>
            <p:nvPr/>
          </p:nvSpPr>
          <p:spPr>
            <a:xfrm>
              <a:off x="8585200" y="4165600"/>
              <a:ext cx="12700" cy="204470"/>
            </a:xfrm>
            <a:custGeom>
              <a:avLst/>
              <a:gdLst>
                <a:gd name="connsiteX0" fmla="*/ 0 w 12700"/>
                <a:gd name="connsiteY0" fmla="*/ 0 h 204470"/>
                <a:gd name="connsiteX1" fmla="*/ 0 w 12700"/>
                <a:gd name="connsiteY1" fmla="*/ 204470 h 204470"/>
              </a:gdLst>
              <a:ahLst/>
              <a:cxnLst>
                <a:cxn ang="0">
                  <a:pos x="connsiteX0" y="connsiteY0"/>
                </a:cxn>
                <a:cxn ang="0">
                  <a:pos x="connsiteX1" y="connsiteY1"/>
                </a:cxn>
              </a:cxnLst>
              <a:rect l="l" t="t" r="r" b="b"/>
              <a:pathLst>
                <a:path w="12700" h="204470">
                  <a:moveTo>
                    <a:pt x="0" y="0"/>
                  </a:moveTo>
                  <a:lnTo>
                    <a:pt x="0" y="20447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59" name="Freeform: Shape 575">
              <a:extLst>
                <a:ext uri="{FF2B5EF4-FFF2-40B4-BE49-F238E27FC236}">
                  <a16:creationId xmlns:a16="http://schemas.microsoft.com/office/drawing/2014/main" id="{383410C8-A5F2-EF75-65DC-F1E734FF94EB}"/>
                </a:ext>
              </a:extLst>
            </p:cNvPr>
            <p:cNvSpPr/>
            <p:nvPr/>
          </p:nvSpPr>
          <p:spPr>
            <a:xfrm>
              <a:off x="8585200" y="4165600"/>
              <a:ext cx="12700" cy="204470"/>
            </a:xfrm>
            <a:custGeom>
              <a:avLst/>
              <a:gdLst>
                <a:gd name="connsiteX0" fmla="*/ 0 w 12700"/>
                <a:gd name="connsiteY0" fmla="*/ 0 h 204470"/>
                <a:gd name="connsiteX1" fmla="*/ 0 w 12700"/>
                <a:gd name="connsiteY1" fmla="*/ 204470 h 204470"/>
              </a:gdLst>
              <a:ahLst/>
              <a:cxnLst>
                <a:cxn ang="0">
                  <a:pos x="connsiteX0" y="connsiteY0"/>
                </a:cxn>
                <a:cxn ang="0">
                  <a:pos x="connsiteX1" y="connsiteY1"/>
                </a:cxn>
              </a:cxnLst>
              <a:rect l="l" t="t" r="r" b="b"/>
              <a:pathLst>
                <a:path w="12700" h="204470">
                  <a:moveTo>
                    <a:pt x="0" y="0"/>
                  </a:moveTo>
                  <a:lnTo>
                    <a:pt x="0" y="20447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0" name="Freeform: Shape 576">
              <a:extLst>
                <a:ext uri="{FF2B5EF4-FFF2-40B4-BE49-F238E27FC236}">
                  <a16:creationId xmlns:a16="http://schemas.microsoft.com/office/drawing/2014/main" id="{B1A59C8D-246E-8BE3-8D27-0ED12E398129}"/>
                </a:ext>
              </a:extLst>
            </p:cNvPr>
            <p:cNvSpPr/>
            <p:nvPr/>
          </p:nvSpPr>
          <p:spPr>
            <a:xfrm>
              <a:off x="8549640" y="4165600"/>
              <a:ext cx="71119" cy="12700"/>
            </a:xfrm>
            <a:custGeom>
              <a:avLst/>
              <a:gdLst>
                <a:gd name="connsiteX0" fmla="*/ 71120 w 71119"/>
                <a:gd name="connsiteY0" fmla="*/ 0 h 12700"/>
                <a:gd name="connsiteX1" fmla="*/ 0 w 71119"/>
                <a:gd name="connsiteY1" fmla="*/ 0 h 12700"/>
              </a:gdLst>
              <a:ahLst/>
              <a:cxnLst>
                <a:cxn ang="0">
                  <a:pos x="connsiteX0" y="connsiteY0"/>
                </a:cxn>
                <a:cxn ang="0">
                  <a:pos x="connsiteX1" y="connsiteY1"/>
                </a:cxn>
              </a:cxnLst>
              <a:rect l="l" t="t" r="r" b="b"/>
              <a:pathLst>
                <a:path w="71119"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1" name="Freeform: Shape 577">
              <a:extLst>
                <a:ext uri="{FF2B5EF4-FFF2-40B4-BE49-F238E27FC236}">
                  <a16:creationId xmlns:a16="http://schemas.microsoft.com/office/drawing/2014/main" id="{39B4787A-C47E-DFDC-71B4-409E6F480F96}"/>
                </a:ext>
              </a:extLst>
            </p:cNvPr>
            <p:cNvSpPr/>
            <p:nvPr/>
          </p:nvSpPr>
          <p:spPr>
            <a:xfrm>
              <a:off x="8549640" y="4373880"/>
              <a:ext cx="71119" cy="12700"/>
            </a:xfrm>
            <a:custGeom>
              <a:avLst/>
              <a:gdLst>
                <a:gd name="connsiteX0" fmla="*/ 71120 w 71119"/>
                <a:gd name="connsiteY0" fmla="*/ 0 h 12700"/>
                <a:gd name="connsiteX1" fmla="*/ 0 w 71119"/>
                <a:gd name="connsiteY1" fmla="*/ 0 h 12700"/>
              </a:gdLst>
              <a:ahLst/>
              <a:cxnLst>
                <a:cxn ang="0">
                  <a:pos x="connsiteX0" y="connsiteY0"/>
                </a:cxn>
                <a:cxn ang="0">
                  <a:pos x="connsiteX1" y="connsiteY1"/>
                </a:cxn>
              </a:cxnLst>
              <a:rect l="l" t="t" r="r" b="b"/>
              <a:pathLst>
                <a:path w="71119"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39" name="Freeform: Shape 381">
            <a:extLst>
              <a:ext uri="{FF2B5EF4-FFF2-40B4-BE49-F238E27FC236}">
                <a16:creationId xmlns:a16="http://schemas.microsoft.com/office/drawing/2014/main" id="{EA01A5FE-BF10-9E30-6DD6-805E12248654}"/>
              </a:ext>
            </a:extLst>
          </p:cNvPr>
          <p:cNvSpPr/>
          <p:nvPr/>
        </p:nvSpPr>
        <p:spPr>
          <a:xfrm rot="18900000">
            <a:off x="3114477" y="3704389"/>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40" name="Graphic 425">
            <a:extLst>
              <a:ext uri="{FF2B5EF4-FFF2-40B4-BE49-F238E27FC236}">
                <a16:creationId xmlns:a16="http://schemas.microsoft.com/office/drawing/2014/main" id="{B2823C9A-6C20-C865-9E03-57957B7D891D}"/>
              </a:ext>
            </a:extLst>
          </p:cNvPr>
          <p:cNvGrpSpPr/>
          <p:nvPr/>
        </p:nvGrpSpPr>
        <p:grpSpPr>
          <a:xfrm>
            <a:off x="3109112" y="3673172"/>
            <a:ext cx="94805" cy="107549"/>
            <a:chOff x="8255000" y="4080510"/>
            <a:chExt cx="71120" cy="208280"/>
          </a:xfrm>
        </p:grpSpPr>
        <p:sp>
          <p:nvSpPr>
            <p:cNvPr id="254" name="Freeform: Shape 570">
              <a:extLst>
                <a:ext uri="{FF2B5EF4-FFF2-40B4-BE49-F238E27FC236}">
                  <a16:creationId xmlns:a16="http://schemas.microsoft.com/office/drawing/2014/main" id="{D0F2708C-30DD-8C8F-2040-4D477EFC4D86}"/>
                </a:ext>
              </a:extLst>
            </p:cNvPr>
            <p:cNvSpPr/>
            <p:nvPr/>
          </p:nvSpPr>
          <p:spPr>
            <a:xfrm>
              <a:off x="8290559" y="4080510"/>
              <a:ext cx="12700" cy="191769"/>
            </a:xfrm>
            <a:custGeom>
              <a:avLst/>
              <a:gdLst>
                <a:gd name="connsiteX0" fmla="*/ 0 w 12700"/>
                <a:gd name="connsiteY0" fmla="*/ 0 h 191769"/>
                <a:gd name="connsiteX1" fmla="*/ 0 w 12700"/>
                <a:gd name="connsiteY1" fmla="*/ 191770 h 191769"/>
              </a:gdLst>
              <a:ahLst/>
              <a:cxnLst>
                <a:cxn ang="0">
                  <a:pos x="connsiteX0" y="connsiteY0"/>
                </a:cxn>
                <a:cxn ang="0">
                  <a:pos x="connsiteX1" y="connsiteY1"/>
                </a:cxn>
              </a:cxnLst>
              <a:rect l="l" t="t" r="r" b="b"/>
              <a:pathLst>
                <a:path w="12700" h="191769">
                  <a:moveTo>
                    <a:pt x="0" y="0"/>
                  </a:moveTo>
                  <a:lnTo>
                    <a:pt x="0" y="19177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55" name="Freeform: Shape 571">
              <a:extLst>
                <a:ext uri="{FF2B5EF4-FFF2-40B4-BE49-F238E27FC236}">
                  <a16:creationId xmlns:a16="http://schemas.microsoft.com/office/drawing/2014/main" id="{D0159D5E-A11F-D6E9-5E73-FD4058570A1D}"/>
                </a:ext>
              </a:extLst>
            </p:cNvPr>
            <p:cNvSpPr/>
            <p:nvPr/>
          </p:nvSpPr>
          <p:spPr>
            <a:xfrm>
              <a:off x="8290559" y="4080510"/>
              <a:ext cx="12700" cy="191769"/>
            </a:xfrm>
            <a:custGeom>
              <a:avLst/>
              <a:gdLst>
                <a:gd name="connsiteX0" fmla="*/ 0 w 12700"/>
                <a:gd name="connsiteY0" fmla="*/ 0 h 191769"/>
                <a:gd name="connsiteX1" fmla="*/ 0 w 12700"/>
                <a:gd name="connsiteY1" fmla="*/ 191770 h 191769"/>
              </a:gdLst>
              <a:ahLst/>
              <a:cxnLst>
                <a:cxn ang="0">
                  <a:pos x="connsiteX0" y="connsiteY0"/>
                </a:cxn>
                <a:cxn ang="0">
                  <a:pos x="connsiteX1" y="connsiteY1"/>
                </a:cxn>
              </a:cxnLst>
              <a:rect l="l" t="t" r="r" b="b"/>
              <a:pathLst>
                <a:path w="12700" h="191769">
                  <a:moveTo>
                    <a:pt x="0" y="0"/>
                  </a:moveTo>
                  <a:lnTo>
                    <a:pt x="0" y="19177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56" name="Freeform: Shape 572">
              <a:extLst>
                <a:ext uri="{FF2B5EF4-FFF2-40B4-BE49-F238E27FC236}">
                  <a16:creationId xmlns:a16="http://schemas.microsoft.com/office/drawing/2014/main" id="{900EE95E-DB3A-F2E5-C2A9-5302468CF2DC}"/>
                </a:ext>
              </a:extLst>
            </p:cNvPr>
            <p:cNvSpPr/>
            <p:nvPr/>
          </p:nvSpPr>
          <p:spPr>
            <a:xfrm>
              <a:off x="8255000" y="408051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57" name="Freeform: Shape 573">
              <a:extLst>
                <a:ext uri="{FF2B5EF4-FFF2-40B4-BE49-F238E27FC236}">
                  <a16:creationId xmlns:a16="http://schemas.microsoft.com/office/drawing/2014/main" id="{1897110C-66FD-37BC-1773-541F04D937BD}"/>
                </a:ext>
              </a:extLst>
            </p:cNvPr>
            <p:cNvSpPr/>
            <p:nvPr/>
          </p:nvSpPr>
          <p:spPr>
            <a:xfrm>
              <a:off x="8255000" y="427609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41" name="Freeform: Shape 383">
            <a:extLst>
              <a:ext uri="{FF2B5EF4-FFF2-40B4-BE49-F238E27FC236}">
                <a16:creationId xmlns:a16="http://schemas.microsoft.com/office/drawing/2014/main" id="{77BBF5A5-5E6C-A786-354A-1942A774B635}"/>
              </a:ext>
            </a:extLst>
          </p:cNvPr>
          <p:cNvSpPr/>
          <p:nvPr/>
        </p:nvSpPr>
        <p:spPr>
          <a:xfrm rot="18900000">
            <a:off x="2731829" y="3459043"/>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42" name="Graphic 425">
            <a:extLst>
              <a:ext uri="{FF2B5EF4-FFF2-40B4-BE49-F238E27FC236}">
                <a16:creationId xmlns:a16="http://schemas.microsoft.com/office/drawing/2014/main" id="{37436CA0-CE64-1275-E3F3-98B08A89F8AD}"/>
              </a:ext>
            </a:extLst>
          </p:cNvPr>
          <p:cNvGrpSpPr/>
          <p:nvPr/>
        </p:nvGrpSpPr>
        <p:grpSpPr>
          <a:xfrm>
            <a:off x="2726504" y="3440673"/>
            <a:ext cx="94805" cy="104259"/>
            <a:chOff x="7967980" y="3935729"/>
            <a:chExt cx="71120" cy="186691"/>
          </a:xfrm>
        </p:grpSpPr>
        <p:sp>
          <p:nvSpPr>
            <p:cNvPr id="250" name="Freeform: Shape 566">
              <a:extLst>
                <a:ext uri="{FF2B5EF4-FFF2-40B4-BE49-F238E27FC236}">
                  <a16:creationId xmlns:a16="http://schemas.microsoft.com/office/drawing/2014/main" id="{CF847D7F-E327-A312-795F-FB4A239B057A}"/>
                </a:ext>
              </a:extLst>
            </p:cNvPr>
            <p:cNvSpPr/>
            <p:nvPr/>
          </p:nvSpPr>
          <p:spPr>
            <a:xfrm>
              <a:off x="8003540" y="3935729"/>
              <a:ext cx="12700" cy="170180"/>
            </a:xfrm>
            <a:custGeom>
              <a:avLst/>
              <a:gdLst>
                <a:gd name="connsiteX0" fmla="*/ 0 w 12700"/>
                <a:gd name="connsiteY0" fmla="*/ 0 h 170180"/>
                <a:gd name="connsiteX1" fmla="*/ 0 w 12700"/>
                <a:gd name="connsiteY1" fmla="*/ 170180 h 170180"/>
              </a:gdLst>
              <a:ahLst/>
              <a:cxnLst>
                <a:cxn ang="0">
                  <a:pos x="connsiteX0" y="connsiteY0"/>
                </a:cxn>
                <a:cxn ang="0">
                  <a:pos x="connsiteX1" y="connsiteY1"/>
                </a:cxn>
              </a:cxnLst>
              <a:rect l="l" t="t" r="r" b="b"/>
              <a:pathLst>
                <a:path w="12700" h="170180">
                  <a:moveTo>
                    <a:pt x="0" y="0"/>
                  </a:moveTo>
                  <a:lnTo>
                    <a:pt x="0" y="17018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51" name="Freeform: Shape 567">
              <a:extLst>
                <a:ext uri="{FF2B5EF4-FFF2-40B4-BE49-F238E27FC236}">
                  <a16:creationId xmlns:a16="http://schemas.microsoft.com/office/drawing/2014/main" id="{F7596B39-DD3E-DA11-EDC3-BABE78FCF535}"/>
                </a:ext>
              </a:extLst>
            </p:cNvPr>
            <p:cNvSpPr/>
            <p:nvPr/>
          </p:nvSpPr>
          <p:spPr>
            <a:xfrm>
              <a:off x="8003540" y="3935729"/>
              <a:ext cx="12700" cy="170180"/>
            </a:xfrm>
            <a:custGeom>
              <a:avLst/>
              <a:gdLst>
                <a:gd name="connsiteX0" fmla="*/ 0 w 12700"/>
                <a:gd name="connsiteY0" fmla="*/ 0 h 170180"/>
                <a:gd name="connsiteX1" fmla="*/ 0 w 12700"/>
                <a:gd name="connsiteY1" fmla="*/ 170180 h 170180"/>
              </a:gdLst>
              <a:ahLst/>
              <a:cxnLst>
                <a:cxn ang="0">
                  <a:pos x="connsiteX0" y="connsiteY0"/>
                </a:cxn>
                <a:cxn ang="0">
                  <a:pos x="connsiteX1" y="connsiteY1"/>
                </a:cxn>
              </a:cxnLst>
              <a:rect l="l" t="t" r="r" b="b"/>
              <a:pathLst>
                <a:path w="12700" h="170180">
                  <a:moveTo>
                    <a:pt x="0" y="0"/>
                  </a:moveTo>
                  <a:lnTo>
                    <a:pt x="0" y="17018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52" name="Freeform: Shape 568">
              <a:extLst>
                <a:ext uri="{FF2B5EF4-FFF2-40B4-BE49-F238E27FC236}">
                  <a16:creationId xmlns:a16="http://schemas.microsoft.com/office/drawing/2014/main" id="{A2DE379C-3A4B-CE3A-E979-290B90229DF6}"/>
                </a:ext>
              </a:extLst>
            </p:cNvPr>
            <p:cNvSpPr/>
            <p:nvPr/>
          </p:nvSpPr>
          <p:spPr>
            <a:xfrm>
              <a:off x="7967980" y="3935729"/>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53" name="Freeform: Shape 569">
              <a:extLst>
                <a:ext uri="{FF2B5EF4-FFF2-40B4-BE49-F238E27FC236}">
                  <a16:creationId xmlns:a16="http://schemas.microsoft.com/office/drawing/2014/main" id="{908A7E51-87D0-F2F9-5F82-FEB1DD0FC921}"/>
                </a:ext>
              </a:extLst>
            </p:cNvPr>
            <p:cNvSpPr/>
            <p:nvPr/>
          </p:nvSpPr>
          <p:spPr>
            <a:xfrm>
              <a:off x="7967980" y="410972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43" name="Freeform: Shape 385">
            <a:extLst>
              <a:ext uri="{FF2B5EF4-FFF2-40B4-BE49-F238E27FC236}">
                <a16:creationId xmlns:a16="http://schemas.microsoft.com/office/drawing/2014/main" id="{64CDC121-010F-2D89-14AA-DA58E13F57B2}"/>
              </a:ext>
            </a:extLst>
          </p:cNvPr>
          <p:cNvSpPr/>
          <p:nvPr/>
        </p:nvSpPr>
        <p:spPr>
          <a:xfrm rot="18900000">
            <a:off x="2160434" y="2880465"/>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44" name="Graphic 425">
            <a:extLst>
              <a:ext uri="{FF2B5EF4-FFF2-40B4-BE49-F238E27FC236}">
                <a16:creationId xmlns:a16="http://schemas.microsoft.com/office/drawing/2014/main" id="{39A69193-E83E-C424-74AC-0D7E02172791}"/>
              </a:ext>
            </a:extLst>
          </p:cNvPr>
          <p:cNvGrpSpPr/>
          <p:nvPr/>
        </p:nvGrpSpPr>
        <p:grpSpPr>
          <a:xfrm>
            <a:off x="2157670" y="2858692"/>
            <a:ext cx="93113" cy="134528"/>
            <a:chOff x="7541259" y="3373120"/>
            <a:chExt cx="69850" cy="116840"/>
          </a:xfrm>
        </p:grpSpPr>
        <p:sp>
          <p:nvSpPr>
            <p:cNvPr id="246" name="Freeform: Shape 562">
              <a:extLst>
                <a:ext uri="{FF2B5EF4-FFF2-40B4-BE49-F238E27FC236}">
                  <a16:creationId xmlns:a16="http://schemas.microsoft.com/office/drawing/2014/main" id="{A751FA61-D3C6-B5B4-B5B6-558AAE1E28FD}"/>
                </a:ext>
              </a:extLst>
            </p:cNvPr>
            <p:cNvSpPr/>
            <p:nvPr/>
          </p:nvSpPr>
          <p:spPr>
            <a:xfrm>
              <a:off x="7575550" y="3373120"/>
              <a:ext cx="12700" cy="101600"/>
            </a:xfrm>
            <a:custGeom>
              <a:avLst/>
              <a:gdLst>
                <a:gd name="connsiteX0" fmla="*/ 0 w 12700"/>
                <a:gd name="connsiteY0" fmla="*/ 0 h 101600"/>
                <a:gd name="connsiteX1" fmla="*/ 0 w 12700"/>
                <a:gd name="connsiteY1" fmla="*/ 101600 h 101600"/>
              </a:gdLst>
              <a:ahLst/>
              <a:cxnLst>
                <a:cxn ang="0">
                  <a:pos x="connsiteX0" y="connsiteY0"/>
                </a:cxn>
                <a:cxn ang="0">
                  <a:pos x="connsiteX1" y="connsiteY1"/>
                </a:cxn>
              </a:cxnLst>
              <a:rect l="l" t="t" r="r" b="b"/>
              <a:pathLst>
                <a:path w="12700" h="101600">
                  <a:moveTo>
                    <a:pt x="0" y="0"/>
                  </a:moveTo>
                  <a:lnTo>
                    <a:pt x="0" y="10160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7" name="Freeform: Shape 563">
              <a:extLst>
                <a:ext uri="{FF2B5EF4-FFF2-40B4-BE49-F238E27FC236}">
                  <a16:creationId xmlns:a16="http://schemas.microsoft.com/office/drawing/2014/main" id="{E43BEFA3-15BC-FB69-8685-0843E8C12C21}"/>
                </a:ext>
              </a:extLst>
            </p:cNvPr>
            <p:cNvSpPr/>
            <p:nvPr/>
          </p:nvSpPr>
          <p:spPr>
            <a:xfrm>
              <a:off x="7575550" y="3373120"/>
              <a:ext cx="12700" cy="101600"/>
            </a:xfrm>
            <a:custGeom>
              <a:avLst/>
              <a:gdLst>
                <a:gd name="connsiteX0" fmla="*/ 0 w 12700"/>
                <a:gd name="connsiteY0" fmla="*/ 0 h 101600"/>
                <a:gd name="connsiteX1" fmla="*/ 0 w 12700"/>
                <a:gd name="connsiteY1" fmla="*/ 101600 h 101600"/>
              </a:gdLst>
              <a:ahLst/>
              <a:cxnLst>
                <a:cxn ang="0">
                  <a:pos x="connsiteX0" y="connsiteY0"/>
                </a:cxn>
                <a:cxn ang="0">
                  <a:pos x="connsiteX1" y="connsiteY1"/>
                </a:cxn>
              </a:cxnLst>
              <a:rect l="l" t="t" r="r" b="b"/>
              <a:pathLst>
                <a:path w="12700" h="101600">
                  <a:moveTo>
                    <a:pt x="0" y="0"/>
                  </a:moveTo>
                  <a:lnTo>
                    <a:pt x="0" y="10160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8" name="Freeform: Shape 564">
              <a:extLst>
                <a:ext uri="{FF2B5EF4-FFF2-40B4-BE49-F238E27FC236}">
                  <a16:creationId xmlns:a16="http://schemas.microsoft.com/office/drawing/2014/main" id="{A91EC6A3-112E-4D0A-E5AE-8FD10D834077}"/>
                </a:ext>
              </a:extLst>
            </p:cNvPr>
            <p:cNvSpPr/>
            <p:nvPr/>
          </p:nvSpPr>
          <p:spPr>
            <a:xfrm>
              <a:off x="7541259"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9" name="Freeform: Shape 565">
              <a:extLst>
                <a:ext uri="{FF2B5EF4-FFF2-40B4-BE49-F238E27FC236}">
                  <a16:creationId xmlns:a16="http://schemas.microsoft.com/office/drawing/2014/main" id="{CCD94587-1A79-B305-3B84-39A1A7298762}"/>
                </a:ext>
              </a:extLst>
            </p:cNvPr>
            <p:cNvSpPr/>
            <p:nvPr/>
          </p:nvSpPr>
          <p:spPr>
            <a:xfrm>
              <a:off x="7541259" y="347726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45" name="Freeform: Shape 387">
            <a:extLst>
              <a:ext uri="{FF2B5EF4-FFF2-40B4-BE49-F238E27FC236}">
                <a16:creationId xmlns:a16="http://schemas.microsoft.com/office/drawing/2014/main" id="{F6919E15-188C-69E9-26BB-14E31488C970}"/>
              </a:ext>
            </a:extLst>
          </p:cNvPr>
          <p:cNvSpPr/>
          <p:nvPr/>
        </p:nvSpPr>
        <p:spPr>
          <a:xfrm rot="18900000">
            <a:off x="1960923" y="2617062"/>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46" name="Graphic 425">
            <a:extLst>
              <a:ext uri="{FF2B5EF4-FFF2-40B4-BE49-F238E27FC236}">
                <a16:creationId xmlns:a16="http://schemas.microsoft.com/office/drawing/2014/main" id="{EEC1FEF9-F271-AE30-C485-4D3F2B1049A9}"/>
              </a:ext>
            </a:extLst>
          </p:cNvPr>
          <p:cNvGrpSpPr/>
          <p:nvPr/>
        </p:nvGrpSpPr>
        <p:grpSpPr>
          <a:xfrm>
            <a:off x="1962133" y="2602077"/>
            <a:ext cx="93113" cy="97971"/>
            <a:chOff x="7397750" y="3185160"/>
            <a:chExt cx="69850" cy="85090"/>
          </a:xfrm>
        </p:grpSpPr>
        <p:sp>
          <p:nvSpPr>
            <p:cNvPr id="242" name="Freeform: Shape 558">
              <a:extLst>
                <a:ext uri="{FF2B5EF4-FFF2-40B4-BE49-F238E27FC236}">
                  <a16:creationId xmlns:a16="http://schemas.microsoft.com/office/drawing/2014/main" id="{40B5D1F0-A40E-C6CD-1A18-E6797A406D98}"/>
                </a:ext>
              </a:extLst>
            </p:cNvPr>
            <p:cNvSpPr/>
            <p:nvPr/>
          </p:nvSpPr>
          <p:spPr>
            <a:xfrm>
              <a:off x="7433309" y="3185160"/>
              <a:ext cx="12700" cy="69850"/>
            </a:xfrm>
            <a:custGeom>
              <a:avLst/>
              <a:gdLst>
                <a:gd name="connsiteX0" fmla="*/ 0 w 12700"/>
                <a:gd name="connsiteY0" fmla="*/ 0 h 69850"/>
                <a:gd name="connsiteX1" fmla="*/ 0 w 12700"/>
                <a:gd name="connsiteY1" fmla="*/ 69850 h 69850"/>
              </a:gdLst>
              <a:ahLst/>
              <a:cxnLst>
                <a:cxn ang="0">
                  <a:pos x="connsiteX0" y="connsiteY0"/>
                </a:cxn>
                <a:cxn ang="0">
                  <a:pos x="connsiteX1" y="connsiteY1"/>
                </a:cxn>
              </a:cxnLst>
              <a:rect l="l" t="t" r="r" b="b"/>
              <a:pathLst>
                <a:path w="12700" h="69850">
                  <a:moveTo>
                    <a:pt x="0" y="0"/>
                  </a:moveTo>
                  <a:lnTo>
                    <a:pt x="0" y="6985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3" name="Freeform: Shape 559">
              <a:extLst>
                <a:ext uri="{FF2B5EF4-FFF2-40B4-BE49-F238E27FC236}">
                  <a16:creationId xmlns:a16="http://schemas.microsoft.com/office/drawing/2014/main" id="{B4124B2A-673D-A725-3DDC-6BC7807E010A}"/>
                </a:ext>
              </a:extLst>
            </p:cNvPr>
            <p:cNvSpPr/>
            <p:nvPr/>
          </p:nvSpPr>
          <p:spPr>
            <a:xfrm>
              <a:off x="7433309" y="3185160"/>
              <a:ext cx="12700" cy="69850"/>
            </a:xfrm>
            <a:custGeom>
              <a:avLst/>
              <a:gdLst>
                <a:gd name="connsiteX0" fmla="*/ 0 w 12700"/>
                <a:gd name="connsiteY0" fmla="*/ 0 h 69850"/>
                <a:gd name="connsiteX1" fmla="*/ 0 w 12700"/>
                <a:gd name="connsiteY1" fmla="*/ 69850 h 69850"/>
              </a:gdLst>
              <a:ahLst/>
              <a:cxnLst>
                <a:cxn ang="0">
                  <a:pos x="connsiteX0" y="connsiteY0"/>
                </a:cxn>
                <a:cxn ang="0">
                  <a:pos x="connsiteX1" y="connsiteY1"/>
                </a:cxn>
              </a:cxnLst>
              <a:rect l="l" t="t" r="r" b="b"/>
              <a:pathLst>
                <a:path w="12700" h="69850">
                  <a:moveTo>
                    <a:pt x="0" y="0"/>
                  </a:moveTo>
                  <a:lnTo>
                    <a:pt x="0" y="6985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4" name="Freeform: Shape 560">
              <a:extLst>
                <a:ext uri="{FF2B5EF4-FFF2-40B4-BE49-F238E27FC236}">
                  <a16:creationId xmlns:a16="http://schemas.microsoft.com/office/drawing/2014/main" id="{305FC61E-5123-78DC-CF55-A5E9E66A3FFE}"/>
                </a:ext>
              </a:extLst>
            </p:cNvPr>
            <p:cNvSpPr/>
            <p:nvPr/>
          </p:nvSpPr>
          <p:spPr>
            <a:xfrm>
              <a:off x="7397750" y="318516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5" name="Freeform: Shape 561">
              <a:extLst>
                <a:ext uri="{FF2B5EF4-FFF2-40B4-BE49-F238E27FC236}">
                  <a16:creationId xmlns:a16="http://schemas.microsoft.com/office/drawing/2014/main" id="{C0B8B7E0-5EB2-5FE1-2E81-506D550D601C}"/>
                </a:ext>
              </a:extLst>
            </p:cNvPr>
            <p:cNvSpPr/>
            <p:nvPr/>
          </p:nvSpPr>
          <p:spPr>
            <a:xfrm>
              <a:off x="7397750" y="325755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47" name="Freeform: Shape 389">
            <a:extLst>
              <a:ext uri="{FF2B5EF4-FFF2-40B4-BE49-F238E27FC236}">
                <a16:creationId xmlns:a16="http://schemas.microsoft.com/office/drawing/2014/main" id="{0C264C75-B255-3287-6038-B0EA78400388}"/>
              </a:ext>
            </a:extLst>
          </p:cNvPr>
          <p:cNvSpPr/>
          <p:nvPr/>
        </p:nvSpPr>
        <p:spPr>
          <a:xfrm rot="18900000">
            <a:off x="1776036" y="2430950"/>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48" name="Freeform: Shape 390">
            <a:extLst>
              <a:ext uri="{FF2B5EF4-FFF2-40B4-BE49-F238E27FC236}">
                <a16:creationId xmlns:a16="http://schemas.microsoft.com/office/drawing/2014/main" id="{6ED693EA-D8B4-3F66-B846-462FE59523DB}"/>
              </a:ext>
            </a:extLst>
          </p:cNvPr>
          <p:cNvSpPr/>
          <p:nvPr/>
        </p:nvSpPr>
        <p:spPr>
          <a:xfrm rot="18900000">
            <a:off x="1577131" y="2148028"/>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49" name="Graphic 425">
            <a:extLst>
              <a:ext uri="{FF2B5EF4-FFF2-40B4-BE49-F238E27FC236}">
                <a16:creationId xmlns:a16="http://schemas.microsoft.com/office/drawing/2014/main" id="{95DFCAEA-11A7-CB7F-EF19-789A65E34054}"/>
              </a:ext>
            </a:extLst>
          </p:cNvPr>
          <p:cNvGrpSpPr/>
          <p:nvPr/>
        </p:nvGrpSpPr>
        <p:grpSpPr>
          <a:xfrm>
            <a:off x="1773940" y="2420347"/>
            <a:ext cx="94805" cy="89198"/>
            <a:chOff x="7249159" y="2985770"/>
            <a:chExt cx="71120" cy="77470"/>
          </a:xfrm>
        </p:grpSpPr>
        <p:sp>
          <p:nvSpPr>
            <p:cNvPr id="238" name="Freeform: Shape 554">
              <a:extLst>
                <a:ext uri="{FF2B5EF4-FFF2-40B4-BE49-F238E27FC236}">
                  <a16:creationId xmlns:a16="http://schemas.microsoft.com/office/drawing/2014/main" id="{11768C31-EA2F-72FA-EB78-91F8C21F86F6}"/>
                </a:ext>
              </a:extLst>
            </p:cNvPr>
            <p:cNvSpPr/>
            <p:nvPr/>
          </p:nvSpPr>
          <p:spPr>
            <a:xfrm>
              <a:off x="7284720" y="2985770"/>
              <a:ext cx="12700" cy="63500"/>
            </a:xfrm>
            <a:custGeom>
              <a:avLst/>
              <a:gdLst>
                <a:gd name="connsiteX0" fmla="*/ 0 w 12700"/>
                <a:gd name="connsiteY0" fmla="*/ 0 h 63500"/>
                <a:gd name="connsiteX1" fmla="*/ 0 w 12700"/>
                <a:gd name="connsiteY1" fmla="*/ 63500 h 63500"/>
              </a:gdLst>
              <a:ahLst/>
              <a:cxnLst>
                <a:cxn ang="0">
                  <a:pos x="connsiteX0" y="connsiteY0"/>
                </a:cxn>
                <a:cxn ang="0">
                  <a:pos x="connsiteX1" y="connsiteY1"/>
                </a:cxn>
              </a:cxnLst>
              <a:rect l="l" t="t" r="r" b="b"/>
              <a:pathLst>
                <a:path w="12700" h="63500">
                  <a:moveTo>
                    <a:pt x="0" y="0"/>
                  </a:moveTo>
                  <a:lnTo>
                    <a:pt x="0" y="6350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39" name="Freeform: Shape 555">
              <a:extLst>
                <a:ext uri="{FF2B5EF4-FFF2-40B4-BE49-F238E27FC236}">
                  <a16:creationId xmlns:a16="http://schemas.microsoft.com/office/drawing/2014/main" id="{D7D6EDD6-0F70-20FD-931C-FD53B29708C0}"/>
                </a:ext>
              </a:extLst>
            </p:cNvPr>
            <p:cNvSpPr/>
            <p:nvPr/>
          </p:nvSpPr>
          <p:spPr>
            <a:xfrm>
              <a:off x="7284720" y="2985770"/>
              <a:ext cx="12700" cy="63500"/>
            </a:xfrm>
            <a:custGeom>
              <a:avLst/>
              <a:gdLst>
                <a:gd name="connsiteX0" fmla="*/ 0 w 12700"/>
                <a:gd name="connsiteY0" fmla="*/ 0 h 63500"/>
                <a:gd name="connsiteX1" fmla="*/ 0 w 12700"/>
                <a:gd name="connsiteY1" fmla="*/ 63500 h 63500"/>
              </a:gdLst>
              <a:ahLst/>
              <a:cxnLst>
                <a:cxn ang="0">
                  <a:pos x="connsiteX0" y="connsiteY0"/>
                </a:cxn>
                <a:cxn ang="0">
                  <a:pos x="connsiteX1" y="connsiteY1"/>
                </a:cxn>
              </a:cxnLst>
              <a:rect l="l" t="t" r="r" b="b"/>
              <a:pathLst>
                <a:path w="12700" h="63500">
                  <a:moveTo>
                    <a:pt x="0" y="0"/>
                  </a:moveTo>
                  <a:lnTo>
                    <a:pt x="0" y="6350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0" name="Freeform: Shape 556">
              <a:extLst>
                <a:ext uri="{FF2B5EF4-FFF2-40B4-BE49-F238E27FC236}">
                  <a16:creationId xmlns:a16="http://schemas.microsoft.com/office/drawing/2014/main" id="{19A043EC-5904-6B72-0B64-F9F1B0E4BBBE}"/>
                </a:ext>
              </a:extLst>
            </p:cNvPr>
            <p:cNvSpPr/>
            <p:nvPr/>
          </p:nvSpPr>
          <p:spPr>
            <a:xfrm>
              <a:off x="7249159" y="298577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1" name="Freeform: Shape 557">
              <a:extLst>
                <a:ext uri="{FF2B5EF4-FFF2-40B4-BE49-F238E27FC236}">
                  <a16:creationId xmlns:a16="http://schemas.microsoft.com/office/drawing/2014/main" id="{604EAF98-92DD-95A8-17DD-F58CC14DCAD2}"/>
                </a:ext>
              </a:extLst>
            </p:cNvPr>
            <p:cNvSpPr/>
            <p:nvPr/>
          </p:nvSpPr>
          <p:spPr>
            <a:xfrm>
              <a:off x="7249159" y="305054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50" name="Freeform: Shape 392">
            <a:extLst>
              <a:ext uri="{FF2B5EF4-FFF2-40B4-BE49-F238E27FC236}">
                <a16:creationId xmlns:a16="http://schemas.microsoft.com/office/drawing/2014/main" id="{EFD2B3C7-28B9-9448-26E9-7E8FED788367}"/>
              </a:ext>
            </a:extLst>
          </p:cNvPr>
          <p:cNvSpPr/>
          <p:nvPr/>
        </p:nvSpPr>
        <p:spPr>
          <a:xfrm>
            <a:off x="1619310" y="2185323"/>
            <a:ext cx="3465691" cy="2018834"/>
          </a:xfrm>
          <a:custGeom>
            <a:avLst/>
            <a:gdLst>
              <a:gd name="connsiteX0" fmla="*/ 0 w 2602230"/>
              <a:gd name="connsiteY0" fmla="*/ 0 h 1784349"/>
              <a:gd name="connsiteX1" fmla="*/ 151130 w 2602230"/>
              <a:gd name="connsiteY1" fmla="*/ 276860 h 1784349"/>
              <a:gd name="connsiteX2" fmla="*/ 295910 w 2602230"/>
              <a:gd name="connsiteY2" fmla="*/ 474980 h 1784349"/>
              <a:gd name="connsiteX3" fmla="*/ 447040 w 2602230"/>
              <a:gd name="connsiteY3" fmla="*/ 683260 h 1784349"/>
              <a:gd name="connsiteX4" fmla="*/ 586740 w 2602230"/>
              <a:gd name="connsiteY4" fmla="*/ 904240 h 1784349"/>
              <a:gd name="connsiteX5" fmla="*/ 727710 w 2602230"/>
              <a:gd name="connsiteY5" fmla="*/ 1121410 h 1784349"/>
              <a:gd name="connsiteX6" fmla="*/ 866140 w 2602230"/>
              <a:gd name="connsiteY6" fmla="*/ 1280160 h 1784349"/>
              <a:gd name="connsiteX7" fmla="*/ 1148080 w 2602230"/>
              <a:gd name="connsiteY7" fmla="*/ 1435100 h 1784349"/>
              <a:gd name="connsiteX8" fmla="*/ 1456690 w 2602230"/>
              <a:gd name="connsiteY8" fmla="*/ 1535430 h 1784349"/>
              <a:gd name="connsiteX9" fmla="*/ 1732280 w 2602230"/>
              <a:gd name="connsiteY9" fmla="*/ 1611630 h 1784349"/>
              <a:gd name="connsiteX10" fmla="*/ 2025650 w 2602230"/>
              <a:gd name="connsiteY10" fmla="*/ 1659890 h 1784349"/>
              <a:gd name="connsiteX11" fmla="*/ 2312670 w 2602230"/>
              <a:gd name="connsiteY11" fmla="*/ 1714500 h 1784349"/>
              <a:gd name="connsiteX12" fmla="*/ 2602230 w 2602230"/>
              <a:gd name="connsiteY12" fmla="*/ 1784350 h 1784349"/>
              <a:gd name="connsiteX0" fmla="*/ 0 w 2599849"/>
              <a:gd name="connsiteY0" fmla="*/ 0 h 1753394"/>
              <a:gd name="connsiteX1" fmla="*/ 151130 w 2599849"/>
              <a:gd name="connsiteY1" fmla="*/ 276860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7710 w 2599849"/>
              <a:gd name="connsiteY5" fmla="*/ 1121410 h 1753394"/>
              <a:gd name="connsiteX6" fmla="*/ 866140 w 2599849"/>
              <a:gd name="connsiteY6" fmla="*/ 1280160 h 1753394"/>
              <a:gd name="connsiteX7" fmla="*/ 1148080 w 2599849"/>
              <a:gd name="connsiteY7" fmla="*/ 1435100 h 1753394"/>
              <a:gd name="connsiteX8" fmla="*/ 1456690 w 2599849"/>
              <a:gd name="connsiteY8" fmla="*/ 1535430 h 1753394"/>
              <a:gd name="connsiteX9" fmla="*/ 1732280 w 2599849"/>
              <a:gd name="connsiteY9" fmla="*/ 1611630 h 1753394"/>
              <a:gd name="connsiteX10" fmla="*/ 2025650 w 2599849"/>
              <a:gd name="connsiteY10" fmla="*/ 1659890 h 1753394"/>
              <a:gd name="connsiteX11" fmla="*/ 2312670 w 2599849"/>
              <a:gd name="connsiteY11" fmla="*/ 1714500 h 1753394"/>
              <a:gd name="connsiteX12" fmla="*/ 2599849 w 2599849"/>
              <a:gd name="connsiteY12" fmla="*/ 1753394 h 1753394"/>
              <a:gd name="connsiteX0" fmla="*/ 0 w 2599849"/>
              <a:gd name="connsiteY0" fmla="*/ 0 h 1753394"/>
              <a:gd name="connsiteX1" fmla="*/ 151130 w 2599849"/>
              <a:gd name="connsiteY1" fmla="*/ 276860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7710 w 2599849"/>
              <a:gd name="connsiteY5" fmla="*/ 1121410 h 1753394"/>
              <a:gd name="connsiteX6" fmla="*/ 866140 w 2599849"/>
              <a:gd name="connsiteY6" fmla="*/ 1280160 h 1753394"/>
              <a:gd name="connsiteX7" fmla="*/ 1148080 w 2599849"/>
              <a:gd name="connsiteY7" fmla="*/ 1435100 h 1753394"/>
              <a:gd name="connsiteX8" fmla="*/ 1456690 w 2599849"/>
              <a:gd name="connsiteY8" fmla="*/ 1535430 h 1753394"/>
              <a:gd name="connsiteX9" fmla="*/ 1732280 w 2599849"/>
              <a:gd name="connsiteY9" fmla="*/ 1611630 h 1753394"/>
              <a:gd name="connsiteX10" fmla="*/ 2025650 w 2599849"/>
              <a:gd name="connsiteY10" fmla="*/ 1659890 h 1753394"/>
              <a:gd name="connsiteX11" fmla="*/ 2312670 w 2599849"/>
              <a:gd name="connsiteY11" fmla="*/ 1714500 h 1753394"/>
              <a:gd name="connsiteX12" fmla="*/ 2599849 w 2599849"/>
              <a:gd name="connsiteY12" fmla="*/ 1753394 h 1753394"/>
              <a:gd name="connsiteX0" fmla="*/ 0 w 2599849"/>
              <a:gd name="connsiteY0" fmla="*/ 0 h 1753394"/>
              <a:gd name="connsiteX1" fmla="*/ 151130 w 2599849"/>
              <a:gd name="connsiteY1" fmla="*/ 276860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7710 w 2599849"/>
              <a:gd name="connsiteY5" fmla="*/ 1121410 h 1753394"/>
              <a:gd name="connsiteX6" fmla="*/ 866140 w 2599849"/>
              <a:gd name="connsiteY6" fmla="*/ 1280160 h 1753394"/>
              <a:gd name="connsiteX7" fmla="*/ 1148080 w 2599849"/>
              <a:gd name="connsiteY7" fmla="*/ 1435100 h 1753394"/>
              <a:gd name="connsiteX8" fmla="*/ 1456690 w 2599849"/>
              <a:gd name="connsiteY8" fmla="*/ 1535430 h 1753394"/>
              <a:gd name="connsiteX9" fmla="*/ 1732280 w 2599849"/>
              <a:gd name="connsiteY9" fmla="*/ 1611630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51130 w 2599849"/>
              <a:gd name="connsiteY1" fmla="*/ 276860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7710 w 2599849"/>
              <a:gd name="connsiteY5" fmla="*/ 1121410 h 1753394"/>
              <a:gd name="connsiteX6" fmla="*/ 866140 w 2599849"/>
              <a:gd name="connsiteY6" fmla="*/ 1280160 h 1753394"/>
              <a:gd name="connsiteX7" fmla="*/ 1148080 w 2599849"/>
              <a:gd name="connsiteY7" fmla="*/ 1435100 h 1753394"/>
              <a:gd name="connsiteX8" fmla="*/ 1456690 w 2599849"/>
              <a:gd name="connsiteY8" fmla="*/ 1535430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51130 w 2599849"/>
              <a:gd name="connsiteY1" fmla="*/ 276860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7710 w 2599849"/>
              <a:gd name="connsiteY5" fmla="*/ 1121410 h 1753394"/>
              <a:gd name="connsiteX6" fmla="*/ 866140 w 2599849"/>
              <a:gd name="connsiteY6" fmla="*/ 1280160 h 1753394"/>
              <a:gd name="connsiteX7" fmla="*/ 1148080 w 2599849"/>
              <a:gd name="connsiteY7" fmla="*/ 1435100 h 1753394"/>
              <a:gd name="connsiteX8" fmla="*/ 1444783 w 2599849"/>
              <a:gd name="connsiteY8" fmla="*/ 1449705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51130 w 2599849"/>
              <a:gd name="connsiteY1" fmla="*/ 276860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7710 w 2599849"/>
              <a:gd name="connsiteY5" fmla="*/ 1121410 h 1753394"/>
              <a:gd name="connsiteX6" fmla="*/ 866140 w 2599849"/>
              <a:gd name="connsiteY6" fmla="*/ 1280160 h 1753394"/>
              <a:gd name="connsiteX7" fmla="*/ 1148080 w 2599849"/>
              <a:gd name="connsiteY7" fmla="*/ 1332706 h 1753394"/>
              <a:gd name="connsiteX8" fmla="*/ 1444783 w 2599849"/>
              <a:gd name="connsiteY8" fmla="*/ 1449705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51130 w 2599849"/>
              <a:gd name="connsiteY1" fmla="*/ 276860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7710 w 2599849"/>
              <a:gd name="connsiteY5" fmla="*/ 1121410 h 1753394"/>
              <a:gd name="connsiteX6" fmla="*/ 875665 w 2599849"/>
              <a:gd name="connsiteY6" fmla="*/ 1130141 h 1753394"/>
              <a:gd name="connsiteX7" fmla="*/ 1148080 w 2599849"/>
              <a:gd name="connsiteY7" fmla="*/ 1332706 h 1753394"/>
              <a:gd name="connsiteX8" fmla="*/ 1444783 w 2599849"/>
              <a:gd name="connsiteY8" fmla="*/ 1449705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51130 w 2599849"/>
              <a:gd name="connsiteY1" fmla="*/ 276860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5329 w 2599849"/>
              <a:gd name="connsiteY5" fmla="*/ 978535 h 1753394"/>
              <a:gd name="connsiteX6" fmla="*/ 875665 w 2599849"/>
              <a:gd name="connsiteY6" fmla="*/ 1130141 h 1753394"/>
              <a:gd name="connsiteX7" fmla="*/ 1148080 w 2599849"/>
              <a:gd name="connsiteY7" fmla="*/ 1332706 h 1753394"/>
              <a:gd name="connsiteX8" fmla="*/ 1444783 w 2599849"/>
              <a:gd name="connsiteY8" fmla="*/ 1449705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48749 w 2599849"/>
              <a:gd name="connsiteY1" fmla="*/ 248285 h 1753394"/>
              <a:gd name="connsiteX2" fmla="*/ 295910 w 2599849"/>
              <a:gd name="connsiteY2" fmla="*/ 474980 h 1753394"/>
              <a:gd name="connsiteX3" fmla="*/ 447040 w 2599849"/>
              <a:gd name="connsiteY3" fmla="*/ 683260 h 1753394"/>
              <a:gd name="connsiteX4" fmla="*/ 586740 w 2599849"/>
              <a:gd name="connsiteY4" fmla="*/ 904240 h 1753394"/>
              <a:gd name="connsiteX5" fmla="*/ 725329 w 2599849"/>
              <a:gd name="connsiteY5" fmla="*/ 978535 h 1753394"/>
              <a:gd name="connsiteX6" fmla="*/ 875665 w 2599849"/>
              <a:gd name="connsiteY6" fmla="*/ 1130141 h 1753394"/>
              <a:gd name="connsiteX7" fmla="*/ 1148080 w 2599849"/>
              <a:gd name="connsiteY7" fmla="*/ 1332706 h 1753394"/>
              <a:gd name="connsiteX8" fmla="*/ 1444783 w 2599849"/>
              <a:gd name="connsiteY8" fmla="*/ 1449705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48749 w 2599849"/>
              <a:gd name="connsiteY1" fmla="*/ 248285 h 1753394"/>
              <a:gd name="connsiteX2" fmla="*/ 288766 w 2599849"/>
              <a:gd name="connsiteY2" fmla="*/ 405924 h 1753394"/>
              <a:gd name="connsiteX3" fmla="*/ 447040 w 2599849"/>
              <a:gd name="connsiteY3" fmla="*/ 683260 h 1753394"/>
              <a:gd name="connsiteX4" fmla="*/ 586740 w 2599849"/>
              <a:gd name="connsiteY4" fmla="*/ 904240 h 1753394"/>
              <a:gd name="connsiteX5" fmla="*/ 725329 w 2599849"/>
              <a:gd name="connsiteY5" fmla="*/ 978535 h 1753394"/>
              <a:gd name="connsiteX6" fmla="*/ 875665 w 2599849"/>
              <a:gd name="connsiteY6" fmla="*/ 1130141 h 1753394"/>
              <a:gd name="connsiteX7" fmla="*/ 1148080 w 2599849"/>
              <a:gd name="connsiteY7" fmla="*/ 1332706 h 1753394"/>
              <a:gd name="connsiteX8" fmla="*/ 1444783 w 2599849"/>
              <a:gd name="connsiteY8" fmla="*/ 1449705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48749 w 2599849"/>
              <a:gd name="connsiteY1" fmla="*/ 248285 h 1753394"/>
              <a:gd name="connsiteX2" fmla="*/ 288766 w 2599849"/>
              <a:gd name="connsiteY2" fmla="*/ 405924 h 1753394"/>
              <a:gd name="connsiteX3" fmla="*/ 427990 w 2599849"/>
              <a:gd name="connsiteY3" fmla="*/ 626110 h 1753394"/>
              <a:gd name="connsiteX4" fmla="*/ 586740 w 2599849"/>
              <a:gd name="connsiteY4" fmla="*/ 904240 h 1753394"/>
              <a:gd name="connsiteX5" fmla="*/ 725329 w 2599849"/>
              <a:gd name="connsiteY5" fmla="*/ 978535 h 1753394"/>
              <a:gd name="connsiteX6" fmla="*/ 875665 w 2599849"/>
              <a:gd name="connsiteY6" fmla="*/ 1130141 h 1753394"/>
              <a:gd name="connsiteX7" fmla="*/ 1148080 w 2599849"/>
              <a:gd name="connsiteY7" fmla="*/ 1332706 h 1753394"/>
              <a:gd name="connsiteX8" fmla="*/ 1444783 w 2599849"/>
              <a:gd name="connsiteY8" fmla="*/ 1449705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 name="connsiteX0" fmla="*/ 0 w 2599849"/>
              <a:gd name="connsiteY0" fmla="*/ 0 h 1753394"/>
              <a:gd name="connsiteX1" fmla="*/ 148749 w 2599849"/>
              <a:gd name="connsiteY1" fmla="*/ 248285 h 1753394"/>
              <a:gd name="connsiteX2" fmla="*/ 288766 w 2599849"/>
              <a:gd name="connsiteY2" fmla="*/ 405924 h 1753394"/>
              <a:gd name="connsiteX3" fmla="*/ 427990 w 2599849"/>
              <a:gd name="connsiteY3" fmla="*/ 626110 h 1753394"/>
              <a:gd name="connsiteX4" fmla="*/ 591502 w 2599849"/>
              <a:gd name="connsiteY4" fmla="*/ 808990 h 1753394"/>
              <a:gd name="connsiteX5" fmla="*/ 725329 w 2599849"/>
              <a:gd name="connsiteY5" fmla="*/ 978535 h 1753394"/>
              <a:gd name="connsiteX6" fmla="*/ 875665 w 2599849"/>
              <a:gd name="connsiteY6" fmla="*/ 1130141 h 1753394"/>
              <a:gd name="connsiteX7" fmla="*/ 1148080 w 2599849"/>
              <a:gd name="connsiteY7" fmla="*/ 1332706 h 1753394"/>
              <a:gd name="connsiteX8" fmla="*/ 1444783 w 2599849"/>
              <a:gd name="connsiteY8" fmla="*/ 1449705 h 1753394"/>
              <a:gd name="connsiteX9" fmla="*/ 1737043 w 2599849"/>
              <a:gd name="connsiteY9" fmla="*/ 1547336 h 1753394"/>
              <a:gd name="connsiteX10" fmla="*/ 2025650 w 2599849"/>
              <a:gd name="connsiteY10" fmla="*/ 1659890 h 1753394"/>
              <a:gd name="connsiteX11" fmla="*/ 2307908 w 2599849"/>
              <a:gd name="connsiteY11" fmla="*/ 1704975 h 1753394"/>
              <a:gd name="connsiteX12" fmla="*/ 2599849 w 2599849"/>
              <a:gd name="connsiteY12" fmla="*/ 1753394 h 175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99849" h="1753394">
                <a:moveTo>
                  <a:pt x="0" y="0"/>
                </a:moveTo>
                <a:lnTo>
                  <a:pt x="148749" y="248285"/>
                </a:lnTo>
                <a:lnTo>
                  <a:pt x="288766" y="405924"/>
                </a:lnTo>
                <a:lnTo>
                  <a:pt x="427990" y="626110"/>
                </a:lnTo>
                <a:lnTo>
                  <a:pt x="591502" y="808990"/>
                </a:lnTo>
                <a:lnTo>
                  <a:pt x="725329" y="978535"/>
                </a:lnTo>
                <a:lnTo>
                  <a:pt x="875665" y="1130141"/>
                </a:lnTo>
                <a:lnTo>
                  <a:pt x="1148080" y="1332706"/>
                </a:lnTo>
                <a:lnTo>
                  <a:pt x="1444783" y="1449705"/>
                </a:lnTo>
                <a:lnTo>
                  <a:pt x="1737043" y="1547336"/>
                </a:lnTo>
                <a:lnTo>
                  <a:pt x="2025650" y="1659890"/>
                </a:lnTo>
                <a:lnTo>
                  <a:pt x="2307908" y="1704975"/>
                </a:lnTo>
                <a:cubicBezTo>
                  <a:pt x="2404428" y="1728258"/>
                  <a:pt x="2493804" y="1739636"/>
                  <a:pt x="2599849" y="1753394"/>
                </a:cubicBezTo>
              </a:path>
            </a:pathLst>
          </a:custGeom>
          <a:noFill/>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51" name="Freeform: Shape 393">
            <a:extLst>
              <a:ext uri="{FF2B5EF4-FFF2-40B4-BE49-F238E27FC236}">
                <a16:creationId xmlns:a16="http://schemas.microsoft.com/office/drawing/2014/main" id="{1DCBF65C-56B6-7FCC-9C28-A52C68660D0C}"/>
              </a:ext>
            </a:extLst>
          </p:cNvPr>
          <p:cNvSpPr/>
          <p:nvPr/>
        </p:nvSpPr>
        <p:spPr>
          <a:xfrm>
            <a:off x="6232995" y="2483108"/>
            <a:ext cx="125881" cy="2161248"/>
          </a:xfrm>
          <a:custGeom>
            <a:avLst/>
            <a:gdLst>
              <a:gd name="connsiteX0" fmla="*/ 130810 w 426720"/>
              <a:gd name="connsiteY0" fmla="*/ 1629410 h 1629409"/>
              <a:gd name="connsiteX1" fmla="*/ 426720 w 426720"/>
              <a:gd name="connsiteY1" fmla="*/ 1629410 h 1629409"/>
              <a:gd name="connsiteX2" fmla="*/ 426720 w 426720"/>
              <a:gd name="connsiteY2" fmla="*/ 0 h 1629409"/>
              <a:gd name="connsiteX3" fmla="*/ 0 w 426720"/>
              <a:gd name="connsiteY3" fmla="*/ 0 h 1629409"/>
              <a:gd name="connsiteX0" fmla="*/ 1049972 w 1345882"/>
              <a:gd name="connsiteY0" fmla="*/ 1629410 h 1629410"/>
              <a:gd name="connsiteX1" fmla="*/ 1345882 w 1345882"/>
              <a:gd name="connsiteY1" fmla="*/ 1629410 h 1629410"/>
              <a:gd name="connsiteX2" fmla="*/ 1345882 w 1345882"/>
              <a:gd name="connsiteY2" fmla="*/ 0 h 1629410"/>
              <a:gd name="connsiteX3" fmla="*/ 0 w 1345882"/>
              <a:gd name="connsiteY3" fmla="*/ 4763 h 1629410"/>
              <a:gd name="connsiteX0" fmla="*/ 154622 w 1345882"/>
              <a:gd name="connsiteY0" fmla="*/ 1629410 h 1629410"/>
              <a:gd name="connsiteX1" fmla="*/ 1345882 w 1345882"/>
              <a:gd name="connsiteY1" fmla="*/ 1629410 h 1629410"/>
              <a:gd name="connsiteX2" fmla="*/ 1345882 w 1345882"/>
              <a:gd name="connsiteY2" fmla="*/ 0 h 1629410"/>
              <a:gd name="connsiteX3" fmla="*/ 0 w 1345882"/>
              <a:gd name="connsiteY3" fmla="*/ 4763 h 1629410"/>
            </a:gdLst>
            <a:ahLst/>
            <a:cxnLst>
              <a:cxn ang="0">
                <a:pos x="connsiteX0" y="connsiteY0"/>
              </a:cxn>
              <a:cxn ang="0">
                <a:pos x="connsiteX1" y="connsiteY1"/>
              </a:cxn>
              <a:cxn ang="0">
                <a:pos x="connsiteX2" y="connsiteY2"/>
              </a:cxn>
              <a:cxn ang="0">
                <a:pos x="connsiteX3" y="connsiteY3"/>
              </a:cxn>
            </a:cxnLst>
            <a:rect l="l" t="t" r="r" b="b"/>
            <a:pathLst>
              <a:path w="1345882" h="1629410">
                <a:moveTo>
                  <a:pt x="154622" y="1629410"/>
                </a:moveTo>
                <a:lnTo>
                  <a:pt x="1345882" y="1629410"/>
                </a:lnTo>
                <a:lnTo>
                  <a:pt x="1345882" y="0"/>
                </a:lnTo>
                <a:lnTo>
                  <a:pt x="0" y="4763"/>
                </a:lnTo>
              </a:path>
            </a:pathLst>
          </a:custGeom>
          <a:noFill/>
          <a:ln w="15875" cap="sq">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52" name="Freeform: Shape 394">
            <a:extLst>
              <a:ext uri="{FF2B5EF4-FFF2-40B4-BE49-F238E27FC236}">
                <a16:creationId xmlns:a16="http://schemas.microsoft.com/office/drawing/2014/main" id="{5F1EE6E1-6B81-9C1E-4E76-F8B2714413EF}"/>
              </a:ext>
            </a:extLst>
          </p:cNvPr>
          <p:cNvSpPr/>
          <p:nvPr/>
        </p:nvSpPr>
        <p:spPr>
          <a:xfrm>
            <a:off x="6498474" y="4229779"/>
            <a:ext cx="86762" cy="414576"/>
          </a:xfrm>
          <a:custGeom>
            <a:avLst/>
            <a:gdLst>
              <a:gd name="connsiteX0" fmla="*/ 0 w 120650"/>
              <a:gd name="connsiteY0" fmla="*/ 544830 h 544829"/>
              <a:gd name="connsiteX1" fmla="*/ 120650 w 120650"/>
              <a:gd name="connsiteY1" fmla="*/ 544830 h 544829"/>
              <a:gd name="connsiteX2" fmla="*/ 120650 w 120650"/>
              <a:gd name="connsiteY2" fmla="*/ 0 h 544829"/>
              <a:gd name="connsiteX3" fmla="*/ 0 w 120650"/>
              <a:gd name="connsiteY3" fmla="*/ 0 h 544829"/>
            </a:gdLst>
            <a:ahLst/>
            <a:cxnLst>
              <a:cxn ang="0">
                <a:pos x="connsiteX0" y="connsiteY0"/>
              </a:cxn>
              <a:cxn ang="0">
                <a:pos x="connsiteX1" y="connsiteY1"/>
              </a:cxn>
              <a:cxn ang="0">
                <a:pos x="connsiteX2" y="connsiteY2"/>
              </a:cxn>
              <a:cxn ang="0">
                <a:pos x="connsiteX3" y="connsiteY3"/>
              </a:cxn>
            </a:cxnLst>
            <a:rect l="l" t="t" r="r" b="b"/>
            <a:pathLst>
              <a:path w="120650" h="544829">
                <a:moveTo>
                  <a:pt x="0" y="544830"/>
                </a:moveTo>
                <a:lnTo>
                  <a:pt x="120650" y="544830"/>
                </a:lnTo>
                <a:lnTo>
                  <a:pt x="120650" y="0"/>
                </a:lnTo>
                <a:lnTo>
                  <a:pt x="0" y="0"/>
                </a:lnTo>
              </a:path>
            </a:pathLst>
          </a:custGeom>
          <a:noFill/>
          <a:ln w="15875" cap="sq">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EEA7BF">
                  <a:lumMod val="75000"/>
                </a:srgbClr>
              </a:solidFill>
              <a:effectLst/>
              <a:uLnTx/>
              <a:uFillTx/>
              <a:ea typeface="+mn-ea"/>
              <a:cs typeface="Arial" panose="020B0604020202020204" pitchFamily="34" charset="0"/>
            </a:endParaRPr>
          </a:p>
        </p:txBody>
      </p:sp>
      <p:grpSp>
        <p:nvGrpSpPr>
          <p:cNvPr id="53" name="Graphic 425">
            <a:extLst>
              <a:ext uri="{FF2B5EF4-FFF2-40B4-BE49-F238E27FC236}">
                <a16:creationId xmlns:a16="http://schemas.microsoft.com/office/drawing/2014/main" id="{D1098AE2-00C4-DB67-A936-6011C5F9A32F}"/>
              </a:ext>
            </a:extLst>
          </p:cNvPr>
          <p:cNvGrpSpPr/>
          <p:nvPr/>
        </p:nvGrpSpPr>
        <p:grpSpPr>
          <a:xfrm>
            <a:off x="5426767" y="2384048"/>
            <a:ext cx="93113" cy="195172"/>
            <a:chOff x="9993630" y="3187700"/>
            <a:chExt cx="69850" cy="281940"/>
          </a:xfrm>
        </p:grpSpPr>
        <p:sp>
          <p:nvSpPr>
            <p:cNvPr id="234" name="Freeform: Shape 550">
              <a:extLst>
                <a:ext uri="{FF2B5EF4-FFF2-40B4-BE49-F238E27FC236}">
                  <a16:creationId xmlns:a16="http://schemas.microsoft.com/office/drawing/2014/main" id="{13D78962-9E83-B2DC-2252-27946782DE17}"/>
                </a:ext>
              </a:extLst>
            </p:cNvPr>
            <p:cNvSpPr/>
            <p:nvPr/>
          </p:nvSpPr>
          <p:spPr>
            <a:xfrm>
              <a:off x="10029190" y="3187700"/>
              <a:ext cx="12700" cy="262889"/>
            </a:xfrm>
            <a:custGeom>
              <a:avLst/>
              <a:gdLst>
                <a:gd name="connsiteX0" fmla="*/ 0 w 12700"/>
                <a:gd name="connsiteY0" fmla="*/ 0 h 262889"/>
                <a:gd name="connsiteX1" fmla="*/ 0 w 12700"/>
                <a:gd name="connsiteY1" fmla="*/ 262890 h 262889"/>
              </a:gdLst>
              <a:ahLst/>
              <a:cxnLst>
                <a:cxn ang="0">
                  <a:pos x="connsiteX0" y="connsiteY0"/>
                </a:cxn>
                <a:cxn ang="0">
                  <a:pos x="connsiteX1" y="connsiteY1"/>
                </a:cxn>
              </a:cxnLst>
              <a:rect l="l" t="t" r="r" b="b"/>
              <a:pathLst>
                <a:path w="12700" h="262889">
                  <a:moveTo>
                    <a:pt x="0" y="0"/>
                  </a:moveTo>
                  <a:lnTo>
                    <a:pt x="0" y="2628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35" name="Freeform: Shape 551">
              <a:extLst>
                <a:ext uri="{FF2B5EF4-FFF2-40B4-BE49-F238E27FC236}">
                  <a16:creationId xmlns:a16="http://schemas.microsoft.com/office/drawing/2014/main" id="{3C4F07B8-E246-5C5E-F029-02CBD40829BE}"/>
                </a:ext>
              </a:extLst>
            </p:cNvPr>
            <p:cNvSpPr/>
            <p:nvPr/>
          </p:nvSpPr>
          <p:spPr>
            <a:xfrm>
              <a:off x="10029190" y="3187700"/>
              <a:ext cx="12700" cy="262889"/>
            </a:xfrm>
            <a:custGeom>
              <a:avLst/>
              <a:gdLst>
                <a:gd name="connsiteX0" fmla="*/ 0 w 12700"/>
                <a:gd name="connsiteY0" fmla="*/ 0 h 262889"/>
                <a:gd name="connsiteX1" fmla="*/ 0 w 12700"/>
                <a:gd name="connsiteY1" fmla="*/ 262890 h 262889"/>
              </a:gdLst>
              <a:ahLst/>
              <a:cxnLst>
                <a:cxn ang="0">
                  <a:pos x="connsiteX0" y="connsiteY0"/>
                </a:cxn>
                <a:cxn ang="0">
                  <a:pos x="connsiteX1" y="connsiteY1"/>
                </a:cxn>
              </a:cxnLst>
              <a:rect l="l" t="t" r="r" b="b"/>
              <a:pathLst>
                <a:path w="12700" h="262889">
                  <a:moveTo>
                    <a:pt x="0" y="0"/>
                  </a:moveTo>
                  <a:lnTo>
                    <a:pt x="0" y="2628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36" name="Freeform: Shape 552">
              <a:extLst>
                <a:ext uri="{FF2B5EF4-FFF2-40B4-BE49-F238E27FC236}">
                  <a16:creationId xmlns:a16="http://schemas.microsoft.com/office/drawing/2014/main" id="{351888F4-9D41-7B6A-C65D-2D2DC744C407}"/>
                </a:ext>
              </a:extLst>
            </p:cNvPr>
            <p:cNvSpPr/>
            <p:nvPr/>
          </p:nvSpPr>
          <p:spPr>
            <a:xfrm>
              <a:off x="9993630" y="318770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37" name="Freeform: Shape 553">
              <a:extLst>
                <a:ext uri="{FF2B5EF4-FFF2-40B4-BE49-F238E27FC236}">
                  <a16:creationId xmlns:a16="http://schemas.microsoft.com/office/drawing/2014/main" id="{1E986511-749D-9C7C-4DEE-4E322701B42D}"/>
                </a:ext>
              </a:extLst>
            </p:cNvPr>
            <p:cNvSpPr/>
            <p:nvPr/>
          </p:nvSpPr>
          <p:spPr>
            <a:xfrm>
              <a:off x="9993630" y="345694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54" name="Freeform: Shape 396">
            <a:extLst>
              <a:ext uri="{FF2B5EF4-FFF2-40B4-BE49-F238E27FC236}">
                <a16:creationId xmlns:a16="http://schemas.microsoft.com/office/drawing/2014/main" id="{19185B63-FA8E-405A-228D-0BDA7BE06A17}"/>
              </a:ext>
            </a:extLst>
          </p:cNvPr>
          <p:cNvSpPr/>
          <p:nvPr/>
        </p:nvSpPr>
        <p:spPr>
          <a:xfrm>
            <a:off x="5423382" y="2450555"/>
            <a:ext cx="99883" cy="74574"/>
          </a:xfrm>
          <a:custGeom>
            <a:avLst/>
            <a:gdLst>
              <a:gd name="connsiteX0" fmla="*/ 38100 w 74929"/>
              <a:gd name="connsiteY0" fmla="*/ 64770 h 64769"/>
              <a:gd name="connsiteX1" fmla="*/ 74930 w 74929"/>
              <a:gd name="connsiteY1" fmla="*/ 0 h 64769"/>
              <a:gd name="connsiteX2" fmla="*/ 0 w 74929"/>
              <a:gd name="connsiteY2" fmla="*/ 0 h 64769"/>
              <a:gd name="connsiteX3" fmla="*/ 38100 w 74929"/>
              <a:gd name="connsiteY3" fmla="*/ 64770 h 64769"/>
            </a:gdLst>
            <a:ahLst/>
            <a:cxnLst>
              <a:cxn ang="0">
                <a:pos x="connsiteX0" y="connsiteY0"/>
              </a:cxn>
              <a:cxn ang="0">
                <a:pos x="connsiteX1" y="connsiteY1"/>
              </a:cxn>
              <a:cxn ang="0">
                <a:pos x="connsiteX2" y="connsiteY2"/>
              </a:cxn>
              <a:cxn ang="0">
                <a:pos x="connsiteX3" y="connsiteY3"/>
              </a:cxn>
            </a:cxnLst>
            <a:rect l="l" t="t" r="r" b="b"/>
            <a:pathLst>
              <a:path w="74929" h="64769">
                <a:moveTo>
                  <a:pt x="38100" y="64770"/>
                </a:moveTo>
                <a:lnTo>
                  <a:pt x="74930" y="0"/>
                </a:lnTo>
                <a:lnTo>
                  <a:pt x="0" y="0"/>
                </a:lnTo>
                <a:lnTo>
                  <a:pt x="3810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55" name="Graphic 425">
            <a:extLst>
              <a:ext uri="{FF2B5EF4-FFF2-40B4-BE49-F238E27FC236}">
                <a16:creationId xmlns:a16="http://schemas.microsoft.com/office/drawing/2014/main" id="{6ABC16ED-DB80-7ABF-1201-4EEB560CDC48}"/>
              </a:ext>
            </a:extLst>
          </p:cNvPr>
          <p:cNvGrpSpPr/>
          <p:nvPr/>
        </p:nvGrpSpPr>
        <p:grpSpPr>
          <a:xfrm>
            <a:off x="5057703" y="2556761"/>
            <a:ext cx="94805" cy="151940"/>
            <a:chOff x="9716770" y="3267710"/>
            <a:chExt cx="71120" cy="237490"/>
          </a:xfrm>
        </p:grpSpPr>
        <p:sp>
          <p:nvSpPr>
            <p:cNvPr id="230" name="Freeform: Shape 546">
              <a:extLst>
                <a:ext uri="{FF2B5EF4-FFF2-40B4-BE49-F238E27FC236}">
                  <a16:creationId xmlns:a16="http://schemas.microsoft.com/office/drawing/2014/main" id="{7B8014A2-3262-F910-CDF5-A370EC0A4B7E}"/>
                </a:ext>
              </a:extLst>
            </p:cNvPr>
            <p:cNvSpPr/>
            <p:nvPr/>
          </p:nvSpPr>
          <p:spPr>
            <a:xfrm>
              <a:off x="9752330" y="3267710"/>
              <a:ext cx="12700" cy="219710"/>
            </a:xfrm>
            <a:custGeom>
              <a:avLst/>
              <a:gdLst>
                <a:gd name="connsiteX0" fmla="*/ 0 w 12700"/>
                <a:gd name="connsiteY0" fmla="*/ 0 h 219710"/>
                <a:gd name="connsiteX1" fmla="*/ 0 w 12700"/>
                <a:gd name="connsiteY1" fmla="*/ 219710 h 219710"/>
              </a:gdLst>
              <a:ahLst/>
              <a:cxnLst>
                <a:cxn ang="0">
                  <a:pos x="connsiteX0" y="connsiteY0"/>
                </a:cxn>
                <a:cxn ang="0">
                  <a:pos x="connsiteX1" y="connsiteY1"/>
                </a:cxn>
              </a:cxnLst>
              <a:rect l="l" t="t" r="r" b="b"/>
              <a:pathLst>
                <a:path w="12700" h="219710">
                  <a:moveTo>
                    <a:pt x="0" y="0"/>
                  </a:moveTo>
                  <a:lnTo>
                    <a:pt x="0" y="21971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31" name="Freeform: Shape 547">
              <a:extLst>
                <a:ext uri="{FF2B5EF4-FFF2-40B4-BE49-F238E27FC236}">
                  <a16:creationId xmlns:a16="http://schemas.microsoft.com/office/drawing/2014/main" id="{83C4C27D-24F1-9012-A4D8-347FD73AA0CB}"/>
                </a:ext>
              </a:extLst>
            </p:cNvPr>
            <p:cNvSpPr/>
            <p:nvPr/>
          </p:nvSpPr>
          <p:spPr>
            <a:xfrm>
              <a:off x="9752330" y="3267710"/>
              <a:ext cx="12700" cy="219710"/>
            </a:xfrm>
            <a:custGeom>
              <a:avLst/>
              <a:gdLst>
                <a:gd name="connsiteX0" fmla="*/ 0 w 12700"/>
                <a:gd name="connsiteY0" fmla="*/ 0 h 219710"/>
                <a:gd name="connsiteX1" fmla="*/ 0 w 12700"/>
                <a:gd name="connsiteY1" fmla="*/ 219710 h 219710"/>
              </a:gdLst>
              <a:ahLst/>
              <a:cxnLst>
                <a:cxn ang="0">
                  <a:pos x="connsiteX0" y="connsiteY0"/>
                </a:cxn>
                <a:cxn ang="0">
                  <a:pos x="connsiteX1" y="connsiteY1"/>
                </a:cxn>
              </a:cxnLst>
              <a:rect l="l" t="t" r="r" b="b"/>
              <a:pathLst>
                <a:path w="12700" h="219710">
                  <a:moveTo>
                    <a:pt x="0" y="0"/>
                  </a:moveTo>
                  <a:lnTo>
                    <a:pt x="0" y="21971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32" name="Freeform: Shape 548">
              <a:extLst>
                <a:ext uri="{FF2B5EF4-FFF2-40B4-BE49-F238E27FC236}">
                  <a16:creationId xmlns:a16="http://schemas.microsoft.com/office/drawing/2014/main" id="{5993EA82-8133-3C62-13E9-F989C2E4181F}"/>
                </a:ext>
              </a:extLst>
            </p:cNvPr>
            <p:cNvSpPr/>
            <p:nvPr/>
          </p:nvSpPr>
          <p:spPr>
            <a:xfrm>
              <a:off x="9716770" y="326771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33" name="Freeform: Shape 549">
              <a:extLst>
                <a:ext uri="{FF2B5EF4-FFF2-40B4-BE49-F238E27FC236}">
                  <a16:creationId xmlns:a16="http://schemas.microsoft.com/office/drawing/2014/main" id="{67B5F62A-F495-B353-9266-3F0B8F2DCBC1}"/>
                </a:ext>
              </a:extLst>
            </p:cNvPr>
            <p:cNvSpPr/>
            <p:nvPr/>
          </p:nvSpPr>
          <p:spPr>
            <a:xfrm>
              <a:off x="9716770" y="349250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56" name="Freeform: Shape 398">
            <a:extLst>
              <a:ext uri="{FF2B5EF4-FFF2-40B4-BE49-F238E27FC236}">
                <a16:creationId xmlns:a16="http://schemas.microsoft.com/office/drawing/2014/main" id="{96A1A441-7881-87E0-E9F4-5372223CDBA1}"/>
              </a:ext>
            </a:extLst>
          </p:cNvPr>
          <p:cNvSpPr/>
          <p:nvPr/>
        </p:nvSpPr>
        <p:spPr>
          <a:xfrm>
            <a:off x="5056010" y="2583086"/>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57" name="Graphic 425">
            <a:extLst>
              <a:ext uri="{FF2B5EF4-FFF2-40B4-BE49-F238E27FC236}">
                <a16:creationId xmlns:a16="http://schemas.microsoft.com/office/drawing/2014/main" id="{4212B968-BD92-50F8-2964-A5F157E59F94}"/>
              </a:ext>
            </a:extLst>
          </p:cNvPr>
          <p:cNvGrpSpPr/>
          <p:nvPr/>
        </p:nvGrpSpPr>
        <p:grpSpPr>
          <a:xfrm>
            <a:off x="4666631" y="2596328"/>
            <a:ext cx="93113" cy="130689"/>
            <a:chOff x="9423400" y="3210560"/>
            <a:chExt cx="69850" cy="241300"/>
          </a:xfrm>
        </p:grpSpPr>
        <p:sp>
          <p:nvSpPr>
            <p:cNvPr id="226" name="Freeform: Shape 542">
              <a:extLst>
                <a:ext uri="{FF2B5EF4-FFF2-40B4-BE49-F238E27FC236}">
                  <a16:creationId xmlns:a16="http://schemas.microsoft.com/office/drawing/2014/main" id="{4232B8CA-3736-3395-646B-6D2C3D6E0CAF}"/>
                </a:ext>
              </a:extLst>
            </p:cNvPr>
            <p:cNvSpPr/>
            <p:nvPr/>
          </p:nvSpPr>
          <p:spPr>
            <a:xfrm>
              <a:off x="9457690" y="3210560"/>
              <a:ext cx="12700" cy="223519"/>
            </a:xfrm>
            <a:custGeom>
              <a:avLst/>
              <a:gdLst>
                <a:gd name="connsiteX0" fmla="*/ 0 w 12700"/>
                <a:gd name="connsiteY0" fmla="*/ 0 h 223519"/>
                <a:gd name="connsiteX1" fmla="*/ 0 w 12700"/>
                <a:gd name="connsiteY1" fmla="*/ 223520 h 223519"/>
              </a:gdLst>
              <a:ahLst/>
              <a:cxnLst>
                <a:cxn ang="0">
                  <a:pos x="connsiteX0" y="connsiteY0"/>
                </a:cxn>
                <a:cxn ang="0">
                  <a:pos x="connsiteX1" y="connsiteY1"/>
                </a:cxn>
              </a:cxnLst>
              <a:rect l="l" t="t" r="r" b="b"/>
              <a:pathLst>
                <a:path w="12700" h="223519">
                  <a:moveTo>
                    <a:pt x="0" y="0"/>
                  </a:moveTo>
                  <a:lnTo>
                    <a:pt x="0" y="22352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7" name="Freeform: Shape 543">
              <a:extLst>
                <a:ext uri="{FF2B5EF4-FFF2-40B4-BE49-F238E27FC236}">
                  <a16:creationId xmlns:a16="http://schemas.microsoft.com/office/drawing/2014/main" id="{4202FAD2-762F-B335-A2F4-A6FDBBF31E45}"/>
                </a:ext>
              </a:extLst>
            </p:cNvPr>
            <p:cNvSpPr/>
            <p:nvPr/>
          </p:nvSpPr>
          <p:spPr>
            <a:xfrm>
              <a:off x="9457690" y="3210560"/>
              <a:ext cx="12700" cy="223519"/>
            </a:xfrm>
            <a:custGeom>
              <a:avLst/>
              <a:gdLst>
                <a:gd name="connsiteX0" fmla="*/ 0 w 12700"/>
                <a:gd name="connsiteY0" fmla="*/ 0 h 223519"/>
                <a:gd name="connsiteX1" fmla="*/ 0 w 12700"/>
                <a:gd name="connsiteY1" fmla="*/ 223520 h 223519"/>
              </a:gdLst>
              <a:ahLst/>
              <a:cxnLst>
                <a:cxn ang="0">
                  <a:pos x="connsiteX0" y="connsiteY0"/>
                </a:cxn>
                <a:cxn ang="0">
                  <a:pos x="connsiteX1" y="connsiteY1"/>
                </a:cxn>
              </a:cxnLst>
              <a:rect l="l" t="t" r="r" b="b"/>
              <a:pathLst>
                <a:path w="12700" h="223519">
                  <a:moveTo>
                    <a:pt x="0" y="0"/>
                  </a:moveTo>
                  <a:lnTo>
                    <a:pt x="0" y="22352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8" name="Freeform: Shape 544">
              <a:extLst>
                <a:ext uri="{FF2B5EF4-FFF2-40B4-BE49-F238E27FC236}">
                  <a16:creationId xmlns:a16="http://schemas.microsoft.com/office/drawing/2014/main" id="{6A1E36F1-39EF-5C08-AEF9-D8554A54C33E}"/>
                </a:ext>
              </a:extLst>
            </p:cNvPr>
            <p:cNvSpPr/>
            <p:nvPr/>
          </p:nvSpPr>
          <p:spPr>
            <a:xfrm>
              <a:off x="9423400" y="321056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9" name="Freeform: Shape 545">
              <a:extLst>
                <a:ext uri="{FF2B5EF4-FFF2-40B4-BE49-F238E27FC236}">
                  <a16:creationId xmlns:a16="http://schemas.microsoft.com/office/drawing/2014/main" id="{55237987-B4EF-267D-64B9-3F67475EBEC1}"/>
                </a:ext>
              </a:extLst>
            </p:cNvPr>
            <p:cNvSpPr/>
            <p:nvPr/>
          </p:nvSpPr>
          <p:spPr>
            <a:xfrm>
              <a:off x="9423400" y="343916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58" name="Freeform: Shape 400">
            <a:extLst>
              <a:ext uri="{FF2B5EF4-FFF2-40B4-BE49-F238E27FC236}">
                <a16:creationId xmlns:a16="http://schemas.microsoft.com/office/drawing/2014/main" id="{8ADBB1FC-AE3E-EE25-7216-9158E937DEEB}"/>
              </a:ext>
            </a:extLst>
          </p:cNvPr>
          <p:cNvSpPr/>
          <p:nvPr/>
        </p:nvSpPr>
        <p:spPr>
          <a:xfrm>
            <a:off x="4663243" y="2627245"/>
            <a:ext cx="99884" cy="74574"/>
          </a:xfrm>
          <a:custGeom>
            <a:avLst/>
            <a:gdLst>
              <a:gd name="connsiteX0" fmla="*/ 36830 w 74930"/>
              <a:gd name="connsiteY0" fmla="*/ 64770 h 64769"/>
              <a:gd name="connsiteX1" fmla="*/ 74930 w 74930"/>
              <a:gd name="connsiteY1" fmla="*/ 0 h 64769"/>
              <a:gd name="connsiteX2" fmla="*/ 0 w 74930"/>
              <a:gd name="connsiteY2" fmla="*/ 0 h 64769"/>
              <a:gd name="connsiteX3" fmla="*/ 36830 w 74930"/>
              <a:gd name="connsiteY3" fmla="*/ 64770 h 64769"/>
            </a:gdLst>
            <a:ahLst/>
            <a:cxnLst>
              <a:cxn ang="0">
                <a:pos x="connsiteX0" y="connsiteY0"/>
              </a:cxn>
              <a:cxn ang="0">
                <a:pos x="connsiteX1" y="connsiteY1"/>
              </a:cxn>
              <a:cxn ang="0">
                <a:pos x="connsiteX2" y="connsiteY2"/>
              </a:cxn>
              <a:cxn ang="0">
                <a:pos x="connsiteX3" y="connsiteY3"/>
              </a:cxn>
            </a:cxnLst>
            <a:rect l="l" t="t" r="r" b="b"/>
            <a:pathLst>
              <a:path w="74930" h="64769">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59" name="Graphic 425">
            <a:extLst>
              <a:ext uri="{FF2B5EF4-FFF2-40B4-BE49-F238E27FC236}">
                <a16:creationId xmlns:a16="http://schemas.microsoft.com/office/drawing/2014/main" id="{CE29FE62-C978-1C04-25A0-236B1310D830}"/>
              </a:ext>
            </a:extLst>
          </p:cNvPr>
          <p:cNvGrpSpPr/>
          <p:nvPr/>
        </p:nvGrpSpPr>
        <p:grpSpPr>
          <a:xfrm>
            <a:off x="4284023" y="2590004"/>
            <a:ext cx="94805" cy="131528"/>
            <a:chOff x="9136380" y="3220720"/>
            <a:chExt cx="71120" cy="220980"/>
          </a:xfrm>
        </p:grpSpPr>
        <p:sp>
          <p:nvSpPr>
            <p:cNvPr id="222" name="Freeform: Shape 538">
              <a:extLst>
                <a:ext uri="{FF2B5EF4-FFF2-40B4-BE49-F238E27FC236}">
                  <a16:creationId xmlns:a16="http://schemas.microsoft.com/office/drawing/2014/main" id="{BF5CF520-BFBA-E9F0-5205-D4083272A783}"/>
                </a:ext>
              </a:extLst>
            </p:cNvPr>
            <p:cNvSpPr/>
            <p:nvPr/>
          </p:nvSpPr>
          <p:spPr>
            <a:xfrm>
              <a:off x="9171940" y="3220720"/>
              <a:ext cx="12700" cy="203200"/>
            </a:xfrm>
            <a:custGeom>
              <a:avLst/>
              <a:gdLst>
                <a:gd name="connsiteX0" fmla="*/ 0 w 12700"/>
                <a:gd name="connsiteY0" fmla="*/ 0 h 203200"/>
                <a:gd name="connsiteX1" fmla="*/ 0 w 12700"/>
                <a:gd name="connsiteY1" fmla="*/ 203200 h 203200"/>
              </a:gdLst>
              <a:ahLst/>
              <a:cxnLst>
                <a:cxn ang="0">
                  <a:pos x="connsiteX0" y="connsiteY0"/>
                </a:cxn>
                <a:cxn ang="0">
                  <a:pos x="connsiteX1" y="connsiteY1"/>
                </a:cxn>
              </a:cxnLst>
              <a:rect l="l" t="t" r="r" b="b"/>
              <a:pathLst>
                <a:path w="12700" h="203200">
                  <a:moveTo>
                    <a:pt x="0" y="0"/>
                  </a:moveTo>
                  <a:lnTo>
                    <a:pt x="0" y="20320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3" name="Freeform: Shape 539">
              <a:extLst>
                <a:ext uri="{FF2B5EF4-FFF2-40B4-BE49-F238E27FC236}">
                  <a16:creationId xmlns:a16="http://schemas.microsoft.com/office/drawing/2014/main" id="{FDBF21D9-FCA4-62F2-130A-47636285ED5E}"/>
                </a:ext>
              </a:extLst>
            </p:cNvPr>
            <p:cNvSpPr/>
            <p:nvPr/>
          </p:nvSpPr>
          <p:spPr>
            <a:xfrm>
              <a:off x="9171940" y="3220720"/>
              <a:ext cx="12700" cy="203200"/>
            </a:xfrm>
            <a:custGeom>
              <a:avLst/>
              <a:gdLst>
                <a:gd name="connsiteX0" fmla="*/ 0 w 12700"/>
                <a:gd name="connsiteY0" fmla="*/ 0 h 203200"/>
                <a:gd name="connsiteX1" fmla="*/ 0 w 12700"/>
                <a:gd name="connsiteY1" fmla="*/ 203200 h 203200"/>
              </a:gdLst>
              <a:ahLst/>
              <a:cxnLst>
                <a:cxn ang="0">
                  <a:pos x="connsiteX0" y="connsiteY0"/>
                </a:cxn>
                <a:cxn ang="0">
                  <a:pos x="connsiteX1" y="connsiteY1"/>
                </a:cxn>
              </a:cxnLst>
              <a:rect l="l" t="t" r="r" b="b"/>
              <a:pathLst>
                <a:path w="12700" h="203200">
                  <a:moveTo>
                    <a:pt x="0" y="0"/>
                  </a:moveTo>
                  <a:lnTo>
                    <a:pt x="0" y="20320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4" name="Freeform: Shape 540">
              <a:extLst>
                <a:ext uri="{FF2B5EF4-FFF2-40B4-BE49-F238E27FC236}">
                  <a16:creationId xmlns:a16="http://schemas.microsoft.com/office/drawing/2014/main" id="{F986CDB9-B9C3-E3B3-5784-07AFB81C0E9A}"/>
                </a:ext>
              </a:extLst>
            </p:cNvPr>
            <p:cNvSpPr/>
            <p:nvPr/>
          </p:nvSpPr>
          <p:spPr>
            <a:xfrm>
              <a:off x="9136380" y="322072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5" name="Freeform: Shape 541">
              <a:extLst>
                <a:ext uri="{FF2B5EF4-FFF2-40B4-BE49-F238E27FC236}">
                  <a16:creationId xmlns:a16="http://schemas.microsoft.com/office/drawing/2014/main" id="{3E1EEA0F-EF7C-D258-7B04-9EB78882525E}"/>
                </a:ext>
              </a:extLst>
            </p:cNvPr>
            <p:cNvSpPr/>
            <p:nvPr/>
          </p:nvSpPr>
          <p:spPr>
            <a:xfrm>
              <a:off x="9136380" y="342900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60" name="Freeform: Shape 402">
            <a:extLst>
              <a:ext uri="{FF2B5EF4-FFF2-40B4-BE49-F238E27FC236}">
                <a16:creationId xmlns:a16="http://schemas.microsoft.com/office/drawing/2014/main" id="{69FC577D-E02E-AA04-93AB-0E512CB01847}"/>
              </a:ext>
            </a:extLst>
          </p:cNvPr>
          <p:cNvSpPr/>
          <p:nvPr/>
        </p:nvSpPr>
        <p:spPr>
          <a:xfrm>
            <a:off x="4282328" y="2615075"/>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61" name="Graphic 425">
            <a:extLst>
              <a:ext uri="{FF2B5EF4-FFF2-40B4-BE49-F238E27FC236}">
                <a16:creationId xmlns:a16="http://schemas.microsoft.com/office/drawing/2014/main" id="{8747D8F6-8E8C-A033-C51E-6E108A763BB5}"/>
              </a:ext>
            </a:extLst>
          </p:cNvPr>
          <p:cNvGrpSpPr/>
          <p:nvPr/>
        </p:nvGrpSpPr>
        <p:grpSpPr>
          <a:xfrm>
            <a:off x="3901415" y="2610368"/>
            <a:ext cx="93113" cy="122131"/>
            <a:chOff x="8849360" y="3182620"/>
            <a:chExt cx="69850" cy="203200"/>
          </a:xfrm>
        </p:grpSpPr>
        <p:sp>
          <p:nvSpPr>
            <p:cNvPr id="218" name="Freeform: Shape 534">
              <a:extLst>
                <a:ext uri="{FF2B5EF4-FFF2-40B4-BE49-F238E27FC236}">
                  <a16:creationId xmlns:a16="http://schemas.microsoft.com/office/drawing/2014/main" id="{4BF6B77C-6382-5046-0CA3-664725FE4B80}"/>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9" name="Freeform: Shape 535">
              <a:extLst>
                <a:ext uri="{FF2B5EF4-FFF2-40B4-BE49-F238E27FC236}">
                  <a16:creationId xmlns:a16="http://schemas.microsoft.com/office/drawing/2014/main" id="{CE8B49E2-FC8F-7B46-2789-9162BDF8BA7D}"/>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0" name="Freeform: Shape 536">
              <a:extLst>
                <a:ext uri="{FF2B5EF4-FFF2-40B4-BE49-F238E27FC236}">
                  <a16:creationId xmlns:a16="http://schemas.microsoft.com/office/drawing/2014/main" id="{29BF922F-10B5-8693-0DD8-E9E96828DF52}"/>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1" name="Freeform: Shape 537">
              <a:extLst>
                <a:ext uri="{FF2B5EF4-FFF2-40B4-BE49-F238E27FC236}">
                  <a16:creationId xmlns:a16="http://schemas.microsoft.com/office/drawing/2014/main" id="{CB46B4FF-B60A-C8AF-6E4E-14B9FFD4F6B9}"/>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62" name="Freeform: Shape 404">
            <a:extLst>
              <a:ext uri="{FF2B5EF4-FFF2-40B4-BE49-F238E27FC236}">
                <a16:creationId xmlns:a16="http://schemas.microsoft.com/office/drawing/2014/main" id="{3CDA70C2-78B4-B893-7810-4380C5FCF152}"/>
              </a:ext>
            </a:extLst>
          </p:cNvPr>
          <p:cNvSpPr/>
          <p:nvPr/>
        </p:nvSpPr>
        <p:spPr>
          <a:xfrm>
            <a:off x="3898028" y="2637527"/>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63" name="Graphic 425">
            <a:extLst>
              <a:ext uri="{FF2B5EF4-FFF2-40B4-BE49-F238E27FC236}">
                <a16:creationId xmlns:a16="http://schemas.microsoft.com/office/drawing/2014/main" id="{7D23D4A5-5343-98DA-CFA7-CBC391AD3A86}"/>
              </a:ext>
            </a:extLst>
          </p:cNvPr>
          <p:cNvGrpSpPr/>
          <p:nvPr/>
        </p:nvGrpSpPr>
        <p:grpSpPr>
          <a:xfrm>
            <a:off x="1793684" y="2264467"/>
            <a:ext cx="93113" cy="97971"/>
            <a:chOff x="7268209" y="2868930"/>
            <a:chExt cx="69850" cy="85090"/>
          </a:xfrm>
        </p:grpSpPr>
        <p:sp>
          <p:nvSpPr>
            <p:cNvPr id="214" name="Freeform: Shape 530">
              <a:extLst>
                <a:ext uri="{FF2B5EF4-FFF2-40B4-BE49-F238E27FC236}">
                  <a16:creationId xmlns:a16="http://schemas.microsoft.com/office/drawing/2014/main" id="{BF4C633B-F6A5-9820-5E0B-C9CF5A67E42E}"/>
                </a:ext>
              </a:extLst>
            </p:cNvPr>
            <p:cNvSpPr/>
            <p:nvPr/>
          </p:nvSpPr>
          <p:spPr>
            <a:xfrm>
              <a:off x="7302500" y="2868930"/>
              <a:ext cx="12700" cy="71119"/>
            </a:xfrm>
            <a:custGeom>
              <a:avLst/>
              <a:gdLst>
                <a:gd name="connsiteX0" fmla="*/ 0 w 12700"/>
                <a:gd name="connsiteY0" fmla="*/ 0 h 71119"/>
                <a:gd name="connsiteX1" fmla="*/ 0 w 12700"/>
                <a:gd name="connsiteY1" fmla="*/ 71120 h 71119"/>
              </a:gdLst>
              <a:ahLst/>
              <a:cxnLst>
                <a:cxn ang="0">
                  <a:pos x="connsiteX0" y="connsiteY0"/>
                </a:cxn>
                <a:cxn ang="0">
                  <a:pos x="connsiteX1" y="connsiteY1"/>
                </a:cxn>
              </a:cxnLst>
              <a:rect l="l" t="t" r="r" b="b"/>
              <a:pathLst>
                <a:path w="12700" h="71119">
                  <a:moveTo>
                    <a:pt x="0" y="0"/>
                  </a:moveTo>
                  <a:lnTo>
                    <a:pt x="0" y="7112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5" name="Freeform: Shape 531">
              <a:extLst>
                <a:ext uri="{FF2B5EF4-FFF2-40B4-BE49-F238E27FC236}">
                  <a16:creationId xmlns:a16="http://schemas.microsoft.com/office/drawing/2014/main" id="{BCB60433-4BC6-189E-E262-B42D1898C499}"/>
                </a:ext>
              </a:extLst>
            </p:cNvPr>
            <p:cNvSpPr/>
            <p:nvPr/>
          </p:nvSpPr>
          <p:spPr>
            <a:xfrm>
              <a:off x="7302500" y="2868930"/>
              <a:ext cx="12700" cy="71119"/>
            </a:xfrm>
            <a:custGeom>
              <a:avLst/>
              <a:gdLst>
                <a:gd name="connsiteX0" fmla="*/ 0 w 12700"/>
                <a:gd name="connsiteY0" fmla="*/ 0 h 71119"/>
                <a:gd name="connsiteX1" fmla="*/ 0 w 12700"/>
                <a:gd name="connsiteY1" fmla="*/ 71120 h 71119"/>
              </a:gdLst>
              <a:ahLst/>
              <a:cxnLst>
                <a:cxn ang="0">
                  <a:pos x="connsiteX0" y="connsiteY0"/>
                </a:cxn>
                <a:cxn ang="0">
                  <a:pos x="connsiteX1" y="connsiteY1"/>
                </a:cxn>
              </a:cxnLst>
              <a:rect l="l" t="t" r="r" b="b"/>
              <a:pathLst>
                <a:path w="12700" h="71119">
                  <a:moveTo>
                    <a:pt x="0" y="0"/>
                  </a:moveTo>
                  <a:lnTo>
                    <a:pt x="0" y="7112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6" name="Freeform: Shape 532">
              <a:extLst>
                <a:ext uri="{FF2B5EF4-FFF2-40B4-BE49-F238E27FC236}">
                  <a16:creationId xmlns:a16="http://schemas.microsoft.com/office/drawing/2014/main" id="{3940B752-933D-A89D-0BBA-944F4CC5A179}"/>
                </a:ext>
              </a:extLst>
            </p:cNvPr>
            <p:cNvSpPr/>
            <p:nvPr/>
          </p:nvSpPr>
          <p:spPr>
            <a:xfrm>
              <a:off x="7268209" y="286893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7" name="Freeform: Shape 533">
              <a:extLst>
                <a:ext uri="{FF2B5EF4-FFF2-40B4-BE49-F238E27FC236}">
                  <a16:creationId xmlns:a16="http://schemas.microsoft.com/office/drawing/2014/main" id="{7AB0790A-4750-59BF-1322-9951053FD480}"/>
                </a:ext>
              </a:extLst>
            </p:cNvPr>
            <p:cNvSpPr/>
            <p:nvPr/>
          </p:nvSpPr>
          <p:spPr>
            <a:xfrm>
              <a:off x="7268209" y="29413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64" name="Freeform: Shape 406">
            <a:extLst>
              <a:ext uri="{FF2B5EF4-FFF2-40B4-BE49-F238E27FC236}">
                <a16:creationId xmlns:a16="http://schemas.microsoft.com/office/drawing/2014/main" id="{AC4C0959-64C1-D86A-B8E4-DFA9080B73DD}"/>
              </a:ext>
            </a:extLst>
          </p:cNvPr>
          <p:cNvSpPr/>
          <p:nvPr/>
        </p:nvSpPr>
        <p:spPr>
          <a:xfrm>
            <a:off x="1790298" y="2273241"/>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65" name="Freeform: Shape 407">
            <a:extLst>
              <a:ext uri="{FF2B5EF4-FFF2-40B4-BE49-F238E27FC236}">
                <a16:creationId xmlns:a16="http://schemas.microsoft.com/office/drawing/2014/main" id="{FDD90557-95F1-8F81-E248-2418DF21FA71}"/>
              </a:ext>
            </a:extLst>
          </p:cNvPr>
          <p:cNvSpPr/>
          <p:nvPr/>
        </p:nvSpPr>
        <p:spPr>
          <a:xfrm>
            <a:off x="1569248" y="2149472"/>
            <a:ext cx="99883" cy="74574"/>
          </a:xfrm>
          <a:custGeom>
            <a:avLst/>
            <a:gdLst>
              <a:gd name="connsiteX0" fmla="*/ 38100 w 74929"/>
              <a:gd name="connsiteY0" fmla="*/ 64770 h 64769"/>
              <a:gd name="connsiteX1" fmla="*/ 74930 w 74929"/>
              <a:gd name="connsiteY1" fmla="*/ 0 h 64769"/>
              <a:gd name="connsiteX2" fmla="*/ 0 w 74929"/>
              <a:gd name="connsiteY2" fmla="*/ 0 h 64769"/>
              <a:gd name="connsiteX3" fmla="*/ 38100 w 74929"/>
              <a:gd name="connsiteY3" fmla="*/ 64770 h 64769"/>
            </a:gdLst>
            <a:ahLst/>
            <a:cxnLst>
              <a:cxn ang="0">
                <a:pos x="connsiteX0" y="connsiteY0"/>
              </a:cxn>
              <a:cxn ang="0">
                <a:pos x="connsiteX1" y="connsiteY1"/>
              </a:cxn>
              <a:cxn ang="0">
                <a:pos x="connsiteX2" y="connsiteY2"/>
              </a:cxn>
              <a:cxn ang="0">
                <a:pos x="connsiteX3" y="connsiteY3"/>
              </a:cxn>
            </a:cxnLst>
            <a:rect l="l" t="t" r="r" b="b"/>
            <a:pathLst>
              <a:path w="74929" h="64769">
                <a:moveTo>
                  <a:pt x="38100" y="64770"/>
                </a:moveTo>
                <a:lnTo>
                  <a:pt x="74930" y="0"/>
                </a:lnTo>
                <a:lnTo>
                  <a:pt x="0" y="0"/>
                </a:lnTo>
                <a:lnTo>
                  <a:pt x="3810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66" name="Freeform: Shape 408">
            <a:extLst>
              <a:ext uri="{FF2B5EF4-FFF2-40B4-BE49-F238E27FC236}">
                <a16:creationId xmlns:a16="http://schemas.microsoft.com/office/drawing/2014/main" id="{672586C0-143D-DEFE-DDAB-291887D8535B}"/>
              </a:ext>
            </a:extLst>
          </p:cNvPr>
          <p:cNvSpPr/>
          <p:nvPr/>
        </p:nvSpPr>
        <p:spPr>
          <a:xfrm>
            <a:off x="1634548" y="2170699"/>
            <a:ext cx="3473098" cy="520200"/>
          </a:xfrm>
          <a:custGeom>
            <a:avLst/>
            <a:gdLst>
              <a:gd name="connsiteX0" fmla="*/ 0 w 2595879"/>
              <a:gd name="connsiteY0" fmla="*/ 0 h 651510"/>
              <a:gd name="connsiteX1" fmla="*/ 151130 w 2595879"/>
              <a:gd name="connsiteY1" fmla="*/ 186690 h 651510"/>
              <a:gd name="connsiteX2" fmla="*/ 283210 w 2595879"/>
              <a:gd name="connsiteY2" fmla="*/ 270510 h 651510"/>
              <a:gd name="connsiteX3" fmla="*/ 429260 w 2595879"/>
              <a:gd name="connsiteY3" fmla="*/ 353060 h 651510"/>
              <a:gd name="connsiteX4" fmla="*/ 572770 w 2595879"/>
              <a:gd name="connsiteY4" fmla="*/ 424180 h 651510"/>
              <a:gd name="connsiteX5" fmla="*/ 723900 w 2595879"/>
              <a:gd name="connsiteY5" fmla="*/ 478790 h 651510"/>
              <a:gd name="connsiteX6" fmla="*/ 859789 w 2595879"/>
              <a:gd name="connsiteY6" fmla="*/ 561340 h 651510"/>
              <a:gd name="connsiteX7" fmla="*/ 1158239 w 2595879"/>
              <a:gd name="connsiteY7" fmla="*/ 594360 h 651510"/>
              <a:gd name="connsiteX8" fmla="*/ 1445260 w 2595879"/>
              <a:gd name="connsiteY8" fmla="*/ 561340 h 651510"/>
              <a:gd name="connsiteX9" fmla="*/ 1734820 w 2595879"/>
              <a:gd name="connsiteY9" fmla="*/ 553720 h 651510"/>
              <a:gd name="connsiteX10" fmla="*/ 2023110 w 2595879"/>
              <a:gd name="connsiteY10" fmla="*/ 601980 h 651510"/>
              <a:gd name="connsiteX11" fmla="*/ 2308860 w 2595879"/>
              <a:gd name="connsiteY11" fmla="*/ 595630 h 651510"/>
              <a:gd name="connsiteX12" fmla="*/ 2595880 w 2595879"/>
              <a:gd name="connsiteY12" fmla="*/ 651510 h 651510"/>
              <a:gd name="connsiteX0" fmla="*/ 0 w 2605405"/>
              <a:gd name="connsiteY0" fmla="*/ 0 h 601980"/>
              <a:gd name="connsiteX1" fmla="*/ 151130 w 2605405"/>
              <a:gd name="connsiteY1" fmla="*/ 186690 h 601980"/>
              <a:gd name="connsiteX2" fmla="*/ 283210 w 2605405"/>
              <a:gd name="connsiteY2" fmla="*/ 270510 h 601980"/>
              <a:gd name="connsiteX3" fmla="*/ 429260 w 2605405"/>
              <a:gd name="connsiteY3" fmla="*/ 353060 h 601980"/>
              <a:gd name="connsiteX4" fmla="*/ 572770 w 2605405"/>
              <a:gd name="connsiteY4" fmla="*/ 424180 h 601980"/>
              <a:gd name="connsiteX5" fmla="*/ 723900 w 2605405"/>
              <a:gd name="connsiteY5" fmla="*/ 478790 h 601980"/>
              <a:gd name="connsiteX6" fmla="*/ 859789 w 2605405"/>
              <a:gd name="connsiteY6" fmla="*/ 561340 h 601980"/>
              <a:gd name="connsiteX7" fmla="*/ 1158239 w 2605405"/>
              <a:gd name="connsiteY7" fmla="*/ 594360 h 601980"/>
              <a:gd name="connsiteX8" fmla="*/ 1445260 w 2605405"/>
              <a:gd name="connsiteY8" fmla="*/ 561340 h 601980"/>
              <a:gd name="connsiteX9" fmla="*/ 1734820 w 2605405"/>
              <a:gd name="connsiteY9" fmla="*/ 553720 h 601980"/>
              <a:gd name="connsiteX10" fmla="*/ 2023110 w 2605405"/>
              <a:gd name="connsiteY10" fmla="*/ 601980 h 601980"/>
              <a:gd name="connsiteX11" fmla="*/ 2308860 w 2605405"/>
              <a:gd name="connsiteY11" fmla="*/ 595630 h 601980"/>
              <a:gd name="connsiteX12" fmla="*/ 2605405 w 2605405"/>
              <a:gd name="connsiteY12" fmla="*/ 389573 h 601980"/>
              <a:gd name="connsiteX0" fmla="*/ 0 w 2605405"/>
              <a:gd name="connsiteY0" fmla="*/ 0 h 601980"/>
              <a:gd name="connsiteX1" fmla="*/ 151130 w 2605405"/>
              <a:gd name="connsiteY1" fmla="*/ 186690 h 601980"/>
              <a:gd name="connsiteX2" fmla="*/ 283210 w 2605405"/>
              <a:gd name="connsiteY2" fmla="*/ 270510 h 601980"/>
              <a:gd name="connsiteX3" fmla="*/ 429260 w 2605405"/>
              <a:gd name="connsiteY3" fmla="*/ 353060 h 601980"/>
              <a:gd name="connsiteX4" fmla="*/ 572770 w 2605405"/>
              <a:gd name="connsiteY4" fmla="*/ 424180 h 601980"/>
              <a:gd name="connsiteX5" fmla="*/ 723900 w 2605405"/>
              <a:gd name="connsiteY5" fmla="*/ 478790 h 601980"/>
              <a:gd name="connsiteX6" fmla="*/ 859789 w 2605405"/>
              <a:gd name="connsiteY6" fmla="*/ 561340 h 601980"/>
              <a:gd name="connsiteX7" fmla="*/ 1158239 w 2605405"/>
              <a:gd name="connsiteY7" fmla="*/ 594360 h 601980"/>
              <a:gd name="connsiteX8" fmla="*/ 1445260 w 2605405"/>
              <a:gd name="connsiteY8" fmla="*/ 561340 h 601980"/>
              <a:gd name="connsiteX9" fmla="*/ 1734820 w 2605405"/>
              <a:gd name="connsiteY9" fmla="*/ 553720 h 601980"/>
              <a:gd name="connsiteX10" fmla="*/ 2023110 w 2605405"/>
              <a:gd name="connsiteY10" fmla="*/ 601980 h 601980"/>
              <a:gd name="connsiteX11" fmla="*/ 2311241 w 2605405"/>
              <a:gd name="connsiteY11" fmla="*/ 426561 h 601980"/>
              <a:gd name="connsiteX12" fmla="*/ 2605405 w 2605405"/>
              <a:gd name="connsiteY12" fmla="*/ 389573 h 601980"/>
              <a:gd name="connsiteX0" fmla="*/ 0 w 2605405"/>
              <a:gd name="connsiteY0" fmla="*/ 0 h 601980"/>
              <a:gd name="connsiteX1" fmla="*/ 151130 w 2605405"/>
              <a:gd name="connsiteY1" fmla="*/ 186690 h 601980"/>
              <a:gd name="connsiteX2" fmla="*/ 283210 w 2605405"/>
              <a:gd name="connsiteY2" fmla="*/ 270510 h 601980"/>
              <a:gd name="connsiteX3" fmla="*/ 429260 w 2605405"/>
              <a:gd name="connsiteY3" fmla="*/ 353060 h 601980"/>
              <a:gd name="connsiteX4" fmla="*/ 572770 w 2605405"/>
              <a:gd name="connsiteY4" fmla="*/ 424180 h 601980"/>
              <a:gd name="connsiteX5" fmla="*/ 723900 w 2605405"/>
              <a:gd name="connsiteY5" fmla="*/ 478790 h 601980"/>
              <a:gd name="connsiteX6" fmla="*/ 859789 w 2605405"/>
              <a:gd name="connsiteY6" fmla="*/ 561340 h 601980"/>
              <a:gd name="connsiteX7" fmla="*/ 1158239 w 2605405"/>
              <a:gd name="connsiteY7" fmla="*/ 594360 h 601980"/>
              <a:gd name="connsiteX8" fmla="*/ 1445260 w 2605405"/>
              <a:gd name="connsiteY8" fmla="*/ 561340 h 601980"/>
              <a:gd name="connsiteX9" fmla="*/ 1734820 w 2605405"/>
              <a:gd name="connsiteY9" fmla="*/ 553720 h 601980"/>
              <a:gd name="connsiteX10" fmla="*/ 2023110 w 2605405"/>
              <a:gd name="connsiteY10" fmla="*/ 601980 h 601980"/>
              <a:gd name="connsiteX11" fmla="*/ 2311241 w 2605405"/>
              <a:gd name="connsiteY11" fmla="*/ 426561 h 601980"/>
              <a:gd name="connsiteX12" fmla="*/ 2605405 w 2605405"/>
              <a:gd name="connsiteY12" fmla="*/ 389573 h 601980"/>
              <a:gd name="connsiteX0" fmla="*/ 0 w 2605405"/>
              <a:gd name="connsiteY0" fmla="*/ 0 h 601980"/>
              <a:gd name="connsiteX1" fmla="*/ 151130 w 2605405"/>
              <a:gd name="connsiteY1" fmla="*/ 186690 h 601980"/>
              <a:gd name="connsiteX2" fmla="*/ 283210 w 2605405"/>
              <a:gd name="connsiteY2" fmla="*/ 270510 h 601980"/>
              <a:gd name="connsiteX3" fmla="*/ 429260 w 2605405"/>
              <a:gd name="connsiteY3" fmla="*/ 353060 h 601980"/>
              <a:gd name="connsiteX4" fmla="*/ 572770 w 2605405"/>
              <a:gd name="connsiteY4" fmla="*/ 424180 h 601980"/>
              <a:gd name="connsiteX5" fmla="*/ 723900 w 2605405"/>
              <a:gd name="connsiteY5" fmla="*/ 478790 h 601980"/>
              <a:gd name="connsiteX6" fmla="*/ 859789 w 2605405"/>
              <a:gd name="connsiteY6" fmla="*/ 561340 h 601980"/>
              <a:gd name="connsiteX7" fmla="*/ 1158239 w 2605405"/>
              <a:gd name="connsiteY7" fmla="*/ 594360 h 601980"/>
              <a:gd name="connsiteX8" fmla="*/ 1445260 w 2605405"/>
              <a:gd name="connsiteY8" fmla="*/ 561340 h 601980"/>
              <a:gd name="connsiteX9" fmla="*/ 1734820 w 2605405"/>
              <a:gd name="connsiteY9" fmla="*/ 553720 h 601980"/>
              <a:gd name="connsiteX10" fmla="*/ 2023110 w 2605405"/>
              <a:gd name="connsiteY10" fmla="*/ 601980 h 601980"/>
              <a:gd name="connsiteX11" fmla="*/ 2311241 w 2605405"/>
              <a:gd name="connsiteY11" fmla="*/ 426561 h 601980"/>
              <a:gd name="connsiteX12" fmla="*/ 2605405 w 2605405"/>
              <a:gd name="connsiteY12" fmla="*/ 389573 h 601980"/>
              <a:gd name="connsiteX0" fmla="*/ 0 w 2605405"/>
              <a:gd name="connsiteY0" fmla="*/ 0 h 594360"/>
              <a:gd name="connsiteX1" fmla="*/ 151130 w 2605405"/>
              <a:gd name="connsiteY1" fmla="*/ 186690 h 594360"/>
              <a:gd name="connsiteX2" fmla="*/ 283210 w 2605405"/>
              <a:gd name="connsiteY2" fmla="*/ 270510 h 594360"/>
              <a:gd name="connsiteX3" fmla="*/ 429260 w 2605405"/>
              <a:gd name="connsiteY3" fmla="*/ 353060 h 594360"/>
              <a:gd name="connsiteX4" fmla="*/ 572770 w 2605405"/>
              <a:gd name="connsiteY4" fmla="*/ 424180 h 594360"/>
              <a:gd name="connsiteX5" fmla="*/ 723900 w 2605405"/>
              <a:gd name="connsiteY5" fmla="*/ 478790 h 594360"/>
              <a:gd name="connsiteX6" fmla="*/ 859789 w 2605405"/>
              <a:gd name="connsiteY6" fmla="*/ 561340 h 594360"/>
              <a:gd name="connsiteX7" fmla="*/ 1158239 w 2605405"/>
              <a:gd name="connsiteY7" fmla="*/ 594360 h 594360"/>
              <a:gd name="connsiteX8" fmla="*/ 1445260 w 2605405"/>
              <a:gd name="connsiteY8" fmla="*/ 561340 h 594360"/>
              <a:gd name="connsiteX9" fmla="*/ 1734820 w 2605405"/>
              <a:gd name="connsiteY9" fmla="*/ 553720 h 594360"/>
              <a:gd name="connsiteX10" fmla="*/ 2013585 w 2605405"/>
              <a:gd name="connsiteY10" fmla="*/ 418624 h 594360"/>
              <a:gd name="connsiteX11" fmla="*/ 2311241 w 2605405"/>
              <a:gd name="connsiteY11" fmla="*/ 426561 h 594360"/>
              <a:gd name="connsiteX12" fmla="*/ 2605405 w 2605405"/>
              <a:gd name="connsiteY12" fmla="*/ 389573 h 594360"/>
              <a:gd name="connsiteX0" fmla="*/ 0 w 2605405"/>
              <a:gd name="connsiteY0" fmla="*/ 0 h 594360"/>
              <a:gd name="connsiteX1" fmla="*/ 151130 w 2605405"/>
              <a:gd name="connsiteY1" fmla="*/ 186690 h 594360"/>
              <a:gd name="connsiteX2" fmla="*/ 283210 w 2605405"/>
              <a:gd name="connsiteY2" fmla="*/ 270510 h 594360"/>
              <a:gd name="connsiteX3" fmla="*/ 429260 w 2605405"/>
              <a:gd name="connsiteY3" fmla="*/ 353060 h 594360"/>
              <a:gd name="connsiteX4" fmla="*/ 572770 w 2605405"/>
              <a:gd name="connsiteY4" fmla="*/ 424180 h 594360"/>
              <a:gd name="connsiteX5" fmla="*/ 723900 w 2605405"/>
              <a:gd name="connsiteY5" fmla="*/ 478790 h 594360"/>
              <a:gd name="connsiteX6" fmla="*/ 859789 w 2605405"/>
              <a:gd name="connsiteY6" fmla="*/ 561340 h 594360"/>
              <a:gd name="connsiteX7" fmla="*/ 1158239 w 2605405"/>
              <a:gd name="connsiteY7" fmla="*/ 594360 h 594360"/>
              <a:gd name="connsiteX8" fmla="*/ 1445260 w 2605405"/>
              <a:gd name="connsiteY8" fmla="*/ 561340 h 594360"/>
              <a:gd name="connsiteX9" fmla="*/ 1732439 w 2605405"/>
              <a:gd name="connsiteY9" fmla="*/ 429895 h 594360"/>
              <a:gd name="connsiteX10" fmla="*/ 2013585 w 2605405"/>
              <a:gd name="connsiteY10" fmla="*/ 418624 h 594360"/>
              <a:gd name="connsiteX11" fmla="*/ 2311241 w 2605405"/>
              <a:gd name="connsiteY11" fmla="*/ 426561 h 594360"/>
              <a:gd name="connsiteX12" fmla="*/ 2605405 w 2605405"/>
              <a:gd name="connsiteY12" fmla="*/ 389573 h 594360"/>
              <a:gd name="connsiteX0" fmla="*/ 0 w 2605405"/>
              <a:gd name="connsiteY0" fmla="*/ 0 h 594360"/>
              <a:gd name="connsiteX1" fmla="*/ 151130 w 2605405"/>
              <a:gd name="connsiteY1" fmla="*/ 186690 h 594360"/>
              <a:gd name="connsiteX2" fmla="*/ 283210 w 2605405"/>
              <a:gd name="connsiteY2" fmla="*/ 270510 h 594360"/>
              <a:gd name="connsiteX3" fmla="*/ 429260 w 2605405"/>
              <a:gd name="connsiteY3" fmla="*/ 353060 h 594360"/>
              <a:gd name="connsiteX4" fmla="*/ 572770 w 2605405"/>
              <a:gd name="connsiteY4" fmla="*/ 424180 h 594360"/>
              <a:gd name="connsiteX5" fmla="*/ 723900 w 2605405"/>
              <a:gd name="connsiteY5" fmla="*/ 478790 h 594360"/>
              <a:gd name="connsiteX6" fmla="*/ 859789 w 2605405"/>
              <a:gd name="connsiteY6" fmla="*/ 561340 h 594360"/>
              <a:gd name="connsiteX7" fmla="*/ 1158239 w 2605405"/>
              <a:gd name="connsiteY7" fmla="*/ 594360 h 594360"/>
              <a:gd name="connsiteX8" fmla="*/ 1435735 w 2605405"/>
              <a:gd name="connsiteY8" fmla="*/ 451803 h 594360"/>
              <a:gd name="connsiteX9" fmla="*/ 1732439 w 2605405"/>
              <a:gd name="connsiteY9" fmla="*/ 429895 h 594360"/>
              <a:gd name="connsiteX10" fmla="*/ 2013585 w 2605405"/>
              <a:gd name="connsiteY10" fmla="*/ 418624 h 594360"/>
              <a:gd name="connsiteX11" fmla="*/ 2311241 w 2605405"/>
              <a:gd name="connsiteY11" fmla="*/ 426561 h 594360"/>
              <a:gd name="connsiteX12" fmla="*/ 2605405 w 2605405"/>
              <a:gd name="connsiteY12" fmla="*/ 389573 h 594360"/>
              <a:gd name="connsiteX0" fmla="*/ 0 w 2605405"/>
              <a:gd name="connsiteY0" fmla="*/ 0 h 561340"/>
              <a:gd name="connsiteX1" fmla="*/ 151130 w 2605405"/>
              <a:gd name="connsiteY1" fmla="*/ 186690 h 561340"/>
              <a:gd name="connsiteX2" fmla="*/ 283210 w 2605405"/>
              <a:gd name="connsiteY2" fmla="*/ 270510 h 561340"/>
              <a:gd name="connsiteX3" fmla="*/ 429260 w 2605405"/>
              <a:gd name="connsiteY3" fmla="*/ 353060 h 561340"/>
              <a:gd name="connsiteX4" fmla="*/ 572770 w 2605405"/>
              <a:gd name="connsiteY4" fmla="*/ 424180 h 561340"/>
              <a:gd name="connsiteX5" fmla="*/ 723900 w 2605405"/>
              <a:gd name="connsiteY5" fmla="*/ 478790 h 561340"/>
              <a:gd name="connsiteX6" fmla="*/ 859789 w 2605405"/>
              <a:gd name="connsiteY6" fmla="*/ 561340 h 561340"/>
              <a:gd name="connsiteX7" fmla="*/ 1141570 w 2605405"/>
              <a:gd name="connsiteY7" fmla="*/ 439579 h 561340"/>
              <a:gd name="connsiteX8" fmla="*/ 1435735 w 2605405"/>
              <a:gd name="connsiteY8" fmla="*/ 451803 h 561340"/>
              <a:gd name="connsiteX9" fmla="*/ 1732439 w 2605405"/>
              <a:gd name="connsiteY9" fmla="*/ 429895 h 561340"/>
              <a:gd name="connsiteX10" fmla="*/ 2013585 w 2605405"/>
              <a:gd name="connsiteY10" fmla="*/ 418624 h 561340"/>
              <a:gd name="connsiteX11" fmla="*/ 2311241 w 2605405"/>
              <a:gd name="connsiteY11" fmla="*/ 426561 h 561340"/>
              <a:gd name="connsiteX12" fmla="*/ 2605405 w 2605405"/>
              <a:gd name="connsiteY12" fmla="*/ 389573 h 561340"/>
              <a:gd name="connsiteX0" fmla="*/ 0 w 2605405"/>
              <a:gd name="connsiteY0" fmla="*/ 0 h 478790"/>
              <a:gd name="connsiteX1" fmla="*/ 151130 w 2605405"/>
              <a:gd name="connsiteY1" fmla="*/ 186690 h 478790"/>
              <a:gd name="connsiteX2" fmla="*/ 283210 w 2605405"/>
              <a:gd name="connsiteY2" fmla="*/ 270510 h 478790"/>
              <a:gd name="connsiteX3" fmla="*/ 429260 w 2605405"/>
              <a:gd name="connsiteY3" fmla="*/ 353060 h 478790"/>
              <a:gd name="connsiteX4" fmla="*/ 572770 w 2605405"/>
              <a:gd name="connsiteY4" fmla="*/ 424180 h 478790"/>
              <a:gd name="connsiteX5" fmla="*/ 723900 w 2605405"/>
              <a:gd name="connsiteY5" fmla="*/ 478790 h 478790"/>
              <a:gd name="connsiteX6" fmla="*/ 859789 w 2605405"/>
              <a:gd name="connsiteY6" fmla="*/ 399415 h 478790"/>
              <a:gd name="connsiteX7" fmla="*/ 1141570 w 2605405"/>
              <a:gd name="connsiteY7" fmla="*/ 439579 h 478790"/>
              <a:gd name="connsiteX8" fmla="*/ 1435735 w 2605405"/>
              <a:gd name="connsiteY8" fmla="*/ 451803 h 478790"/>
              <a:gd name="connsiteX9" fmla="*/ 1732439 w 2605405"/>
              <a:gd name="connsiteY9" fmla="*/ 429895 h 478790"/>
              <a:gd name="connsiteX10" fmla="*/ 2013585 w 2605405"/>
              <a:gd name="connsiteY10" fmla="*/ 418624 h 478790"/>
              <a:gd name="connsiteX11" fmla="*/ 2311241 w 2605405"/>
              <a:gd name="connsiteY11" fmla="*/ 426561 h 478790"/>
              <a:gd name="connsiteX12" fmla="*/ 2605405 w 2605405"/>
              <a:gd name="connsiteY12" fmla="*/ 389573 h 478790"/>
              <a:gd name="connsiteX0" fmla="*/ 0 w 2605405"/>
              <a:gd name="connsiteY0" fmla="*/ 0 h 478790"/>
              <a:gd name="connsiteX1" fmla="*/ 139224 w 2605405"/>
              <a:gd name="connsiteY1" fmla="*/ 129540 h 478790"/>
              <a:gd name="connsiteX2" fmla="*/ 283210 w 2605405"/>
              <a:gd name="connsiteY2" fmla="*/ 270510 h 478790"/>
              <a:gd name="connsiteX3" fmla="*/ 429260 w 2605405"/>
              <a:gd name="connsiteY3" fmla="*/ 353060 h 478790"/>
              <a:gd name="connsiteX4" fmla="*/ 572770 w 2605405"/>
              <a:gd name="connsiteY4" fmla="*/ 424180 h 478790"/>
              <a:gd name="connsiteX5" fmla="*/ 723900 w 2605405"/>
              <a:gd name="connsiteY5" fmla="*/ 478790 h 478790"/>
              <a:gd name="connsiteX6" fmla="*/ 859789 w 2605405"/>
              <a:gd name="connsiteY6" fmla="*/ 399415 h 478790"/>
              <a:gd name="connsiteX7" fmla="*/ 1141570 w 2605405"/>
              <a:gd name="connsiteY7" fmla="*/ 439579 h 478790"/>
              <a:gd name="connsiteX8" fmla="*/ 1435735 w 2605405"/>
              <a:gd name="connsiteY8" fmla="*/ 451803 h 478790"/>
              <a:gd name="connsiteX9" fmla="*/ 1732439 w 2605405"/>
              <a:gd name="connsiteY9" fmla="*/ 429895 h 478790"/>
              <a:gd name="connsiteX10" fmla="*/ 2013585 w 2605405"/>
              <a:gd name="connsiteY10" fmla="*/ 418624 h 478790"/>
              <a:gd name="connsiteX11" fmla="*/ 2311241 w 2605405"/>
              <a:gd name="connsiteY11" fmla="*/ 426561 h 478790"/>
              <a:gd name="connsiteX12" fmla="*/ 2605405 w 2605405"/>
              <a:gd name="connsiteY12" fmla="*/ 389573 h 478790"/>
              <a:gd name="connsiteX0" fmla="*/ 0 w 2605405"/>
              <a:gd name="connsiteY0" fmla="*/ 0 h 478790"/>
              <a:gd name="connsiteX1" fmla="*/ 139224 w 2605405"/>
              <a:gd name="connsiteY1" fmla="*/ 129540 h 478790"/>
              <a:gd name="connsiteX2" fmla="*/ 292735 w 2605405"/>
              <a:gd name="connsiteY2" fmla="*/ 203835 h 478790"/>
              <a:gd name="connsiteX3" fmla="*/ 429260 w 2605405"/>
              <a:gd name="connsiteY3" fmla="*/ 353060 h 478790"/>
              <a:gd name="connsiteX4" fmla="*/ 572770 w 2605405"/>
              <a:gd name="connsiteY4" fmla="*/ 424180 h 478790"/>
              <a:gd name="connsiteX5" fmla="*/ 723900 w 2605405"/>
              <a:gd name="connsiteY5" fmla="*/ 478790 h 478790"/>
              <a:gd name="connsiteX6" fmla="*/ 859789 w 2605405"/>
              <a:gd name="connsiteY6" fmla="*/ 399415 h 478790"/>
              <a:gd name="connsiteX7" fmla="*/ 1141570 w 2605405"/>
              <a:gd name="connsiteY7" fmla="*/ 439579 h 478790"/>
              <a:gd name="connsiteX8" fmla="*/ 1435735 w 2605405"/>
              <a:gd name="connsiteY8" fmla="*/ 451803 h 478790"/>
              <a:gd name="connsiteX9" fmla="*/ 1732439 w 2605405"/>
              <a:gd name="connsiteY9" fmla="*/ 429895 h 478790"/>
              <a:gd name="connsiteX10" fmla="*/ 2013585 w 2605405"/>
              <a:gd name="connsiteY10" fmla="*/ 418624 h 478790"/>
              <a:gd name="connsiteX11" fmla="*/ 2311241 w 2605405"/>
              <a:gd name="connsiteY11" fmla="*/ 426561 h 478790"/>
              <a:gd name="connsiteX12" fmla="*/ 2605405 w 2605405"/>
              <a:gd name="connsiteY12" fmla="*/ 389573 h 478790"/>
              <a:gd name="connsiteX0" fmla="*/ 0 w 2605405"/>
              <a:gd name="connsiteY0" fmla="*/ 0 h 478790"/>
              <a:gd name="connsiteX1" fmla="*/ 139224 w 2605405"/>
              <a:gd name="connsiteY1" fmla="*/ 129540 h 478790"/>
              <a:gd name="connsiteX2" fmla="*/ 292735 w 2605405"/>
              <a:gd name="connsiteY2" fmla="*/ 203835 h 478790"/>
              <a:gd name="connsiteX3" fmla="*/ 426879 w 2605405"/>
              <a:gd name="connsiteY3" fmla="*/ 253047 h 478790"/>
              <a:gd name="connsiteX4" fmla="*/ 572770 w 2605405"/>
              <a:gd name="connsiteY4" fmla="*/ 424180 h 478790"/>
              <a:gd name="connsiteX5" fmla="*/ 723900 w 2605405"/>
              <a:gd name="connsiteY5" fmla="*/ 478790 h 478790"/>
              <a:gd name="connsiteX6" fmla="*/ 859789 w 2605405"/>
              <a:gd name="connsiteY6" fmla="*/ 399415 h 478790"/>
              <a:gd name="connsiteX7" fmla="*/ 1141570 w 2605405"/>
              <a:gd name="connsiteY7" fmla="*/ 439579 h 478790"/>
              <a:gd name="connsiteX8" fmla="*/ 1435735 w 2605405"/>
              <a:gd name="connsiteY8" fmla="*/ 451803 h 478790"/>
              <a:gd name="connsiteX9" fmla="*/ 1732439 w 2605405"/>
              <a:gd name="connsiteY9" fmla="*/ 429895 h 478790"/>
              <a:gd name="connsiteX10" fmla="*/ 2013585 w 2605405"/>
              <a:gd name="connsiteY10" fmla="*/ 418624 h 478790"/>
              <a:gd name="connsiteX11" fmla="*/ 2311241 w 2605405"/>
              <a:gd name="connsiteY11" fmla="*/ 426561 h 478790"/>
              <a:gd name="connsiteX12" fmla="*/ 2605405 w 2605405"/>
              <a:gd name="connsiteY12" fmla="*/ 389573 h 478790"/>
              <a:gd name="connsiteX0" fmla="*/ 0 w 2605405"/>
              <a:gd name="connsiteY0" fmla="*/ 0 h 478790"/>
              <a:gd name="connsiteX1" fmla="*/ 139224 w 2605405"/>
              <a:gd name="connsiteY1" fmla="*/ 129540 h 478790"/>
              <a:gd name="connsiteX2" fmla="*/ 292735 w 2605405"/>
              <a:gd name="connsiteY2" fmla="*/ 203835 h 478790"/>
              <a:gd name="connsiteX3" fmla="*/ 426879 w 2605405"/>
              <a:gd name="connsiteY3" fmla="*/ 253047 h 478790"/>
              <a:gd name="connsiteX4" fmla="*/ 584676 w 2605405"/>
              <a:gd name="connsiteY4" fmla="*/ 297974 h 478790"/>
              <a:gd name="connsiteX5" fmla="*/ 723900 w 2605405"/>
              <a:gd name="connsiteY5" fmla="*/ 478790 h 478790"/>
              <a:gd name="connsiteX6" fmla="*/ 859789 w 2605405"/>
              <a:gd name="connsiteY6" fmla="*/ 399415 h 478790"/>
              <a:gd name="connsiteX7" fmla="*/ 1141570 w 2605405"/>
              <a:gd name="connsiteY7" fmla="*/ 439579 h 478790"/>
              <a:gd name="connsiteX8" fmla="*/ 1435735 w 2605405"/>
              <a:gd name="connsiteY8" fmla="*/ 451803 h 478790"/>
              <a:gd name="connsiteX9" fmla="*/ 1732439 w 2605405"/>
              <a:gd name="connsiteY9" fmla="*/ 429895 h 478790"/>
              <a:gd name="connsiteX10" fmla="*/ 2013585 w 2605405"/>
              <a:gd name="connsiteY10" fmla="*/ 418624 h 478790"/>
              <a:gd name="connsiteX11" fmla="*/ 2311241 w 2605405"/>
              <a:gd name="connsiteY11" fmla="*/ 426561 h 478790"/>
              <a:gd name="connsiteX12" fmla="*/ 2605405 w 2605405"/>
              <a:gd name="connsiteY12" fmla="*/ 389573 h 478790"/>
              <a:gd name="connsiteX0" fmla="*/ 0 w 2605405"/>
              <a:gd name="connsiteY0" fmla="*/ 0 h 451803"/>
              <a:gd name="connsiteX1" fmla="*/ 139224 w 2605405"/>
              <a:gd name="connsiteY1" fmla="*/ 129540 h 451803"/>
              <a:gd name="connsiteX2" fmla="*/ 292735 w 2605405"/>
              <a:gd name="connsiteY2" fmla="*/ 203835 h 451803"/>
              <a:gd name="connsiteX3" fmla="*/ 426879 w 2605405"/>
              <a:gd name="connsiteY3" fmla="*/ 253047 h 451803"/>
              <a:gd name="connsiteX4" fmla="*/ 584676 w 2605405"/>
              <a:gd name="connsiteY4" fmla="*/ 297974 h 451803"/>
              <a:gd name="connsiteX5" fmla="*/ 711994 w 2605405"/>
              <a:gd name="connsiteY5" fmla="*/ 345440 h 451803"/>
              <a:gd name="connsiteX6" fmla="*/ 859789 w 2605405"/>
              <a:gd name="connsiteY6" fmla="*/ 399415 h 451803"/>
              <a:gd name="connsiteX7" fmla="*/ 1141570 w 2605405"/>
              <a:gd name="connsiteY7" fmla="*/ 439579 h 451803"/>
              <a:gd name="connsiteX8" fmla="*/ 1435735 w 2605405"/>
              <a:gd name="connsiteY8" fmla="*/ 451803 h 451803"/>
              <a:gd name="connsiteX9" fmla="*/ 1732439 w 2605405"/>
              <a:gd name="connsiteY9" fmla="*/ 429895 h 451803"/>
              <a:gd name="connsiteX10" fmla="*/ 2013585 w 2605405"/>
              <a:gd name="connsiteY10" fmla="*/ 418624 h 451803"/>
              <a:gd name="connsiteX11" fmla="*/ 2311241 w 2605405"/>
              <a:gd name="connsiteY11" fmla="*/ 426561 h 451803"/>
              <a:gd name="connsiteX12" fmla="*/ 2605405 w 2605405"/>
              <a:gd name="connsiteY12" fmla="*/ 389573 h 45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05405" h="451803">
                <a:moveTo>
                  <a:pt x="0" y="0"/>
                </a:moveTo>
                <a:lnTo>
                  <a:pt x="139224" y="129540"/>
                </a:lnTo>
                <a:lnTo>
                  <a:pt x="292735" y="203835"/>
                </a:lnTo>
                <a:lnTo>
                  <a:pt x="426879" y="253047"/>
                </a:lnTo>
                <a:lnTo>
                  <a:pt x="584676" y="297974"/>
                </a:lnTo>
                <a:lnTo>
                  <a:pt x="711994" y="345440"/>
                </a:lnTo>
                <a:lnTo>
                  <a:pt x="859789" y="399415"/>
                </a:lnTo>
                <a:lnTo>
                  <a:pt x="1141570" y="439579"/>
                </a:lnTo>
                <a:lnTo>
                  <a:pt x="1435735" y="451803"/>
                </a:lnTo>
                <a:lnTo>
                  <a:pt x="1732439" y="429895"/>
                </a:lnTo>
                <a:lnTo>
                  <a:pt x="2013585" y="418624"/>
                </a:lnTo>
                <a:lnTo>
                  <a:pt x="2311241" y="426561"/>
                </a:lnTo>
                <a:cubicBezTo>
                  <a:pt x="2406914" y="416613"/>
                  <a:pt x="2507351" y="406664"/>
                  <a:pt x="2605405" y="389573"/>
                </a:cubicBezTo>
              </a:path>
            </a:pathLst>
          </a:custGeom>
          <a:noFill/>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67" name="TextBox 429">
            <a:extLst>
              <a:ext uri="{FF2B5EF4-FFF2-40B4-BE49-F238E27FC236}">
                <a16:creationId xmlns:a16="http://schemas.microsoft.com/office/drawing/2014/main" id="{392739D4-9FF0-1BC7-0A17-E4948015F496}"/>
              </a:ext>
            </a:extLst>
          </p:cNvPr>
          <p:cNvSpPr txBox="1"/>
          <p:nvPr/>
        </p:nvSpPr>
        <p:spPr>
          <a:xfrm>
            <a:off x="5552161" y="4128068"/>
            <a:ext cx="579425" cy="25297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1965"/>
                </a:solidFill>
                <a:effectLst/>
                <a:uLnTx/>
                <a:uFillTx/>
                <a:ea typeface="+mn-ea"/>
                <a:cs typeface="Arial" panose="020B0604020202020204" pitchFamily="34" charset="0"/>
              </a:rPr>
              <a:t>–17.5%</a:t>
            </a:r>
          </a:p>
        </p:txBody>
      </p:sp>
      <p:sp>
        <p:nvSpPr>
          <p:cNvPr id="68" name="TextBox 430">
            <a:extLst>
              <a:ext uri="{FF2B5EF4-FFF2-40B4-BE49-F238E27FC236}">
                <a16:creationId xmlns:a16="http://schemas.microsoft.com/office/drawing/2014/main" id="{F577725A-1E5D-9486-A9C5-904A8B19BC5B}"/>
              </a:ext>
            </a:extLst>
          </p:cNvPr>
          <p:cNvSpPr txBox="1"/>
          <p:nvPr/>
        </p:nvSpPr>
        <p:spPr>
          <a:xfrm>
            <a:off x="5275133" y="4371992"/>
            <a:ext cx="1200219" cy="523220"/>
          </a:xfrm>
          <a:prstGeom prst="rect">
            <a:avLst/>
          </a:prstGeom>
          <a:noFill/>
        </p:spPr>
        <p:txBody>
          <a:bodyPr wrap="square" lIns="0" rIns="0" rtlCol="0">
            <a:spAutoFit/>
          </a:bodyPr>
          <a:lstStyle/>
          <a:p>
            <a:pPr algn="ctr" defTabSz="914377">
              <a:defRPr/>
            </a:pPr>
            <a:r>
              <a:rPr lang="en-GB" sz="2800" spc="-150" dirty="0">
                <a:solidFill>
                  <a:schemeClr val="accent1">
                    <a:lumMod val="60000"/>
                    <a:lumOff val="40000"/>
                  </a:schemeClr>
                </a:solidFill>
                <a:sym typeface="Arial"/>
              </a:rPr>
              <a:t>~</a:t>
            </a:r>
            <a:r>
              <a:rPr kumimoji="0" lang="en-GB" sz="2800" b="1" i="0" u="none" strike="noStrike" kern="1200" cap="none" spc="-150" normalizeH="0" baseline="0" noProof="0" dirty="0">
                <a:ln>
                  <a:noFill/>
                </a:ln>
                <a:solidFill>
                  <a:schemeClr val="accent1">
                    <a:lumMod val="60000"/>
                    <a:lumOff val="40000"/>
                  </a:schemeClr>
                </a:solidFill>
                <a:effectLst/>
                <a:uLnTx/>
                <a:uFillTx/>
                <a:cs typeface="Arial" panose="020B0604020202020204" pitchFamily="34" charset="0"/>
              </a:rPr>
              <a:t>21</a:t>
            </a:r>
            <a:r>
              <a:rPr kumimoji="0" lang="en-GB" sz="1400" b="0" i="0" u="none" strike="noStrike" kern="1200" cap="none" spc="-150" normalizeH="0" baseline="0" noProof="0" dirty="0">
                <a:ln>
                  <a:noFill/>
                </a:ln>
                <a:solidFill>
                  <a:schemeClr val="accent1">
                    <a:lumMod val="60000"/>
                    <a:lumOff val="40000"/>
                  </a:schemeClr>
                </a:solidFill>
                <a:effectLst/>
                <a:uLnTx/>
                <a:uFillTx/>
                <a:cs typeface="Arial" panose="020B0604020202020204" pitchFamily="34" charset="0"/>
              </a:rPr>
              <a:t>%</a:t>
            </a:r>
          </a:p>
        </p:txBody>
      </p:sp>
      <p:sp>
        <p:nvSpPr>
          <p:cNvPr id="69" name="TextBox 431">
            <a:extLst>
              <a:ext uri="{FF2B5EF4-FFF2-40B4-BE49-F238E27FC236}">
                <a16:creationId xmlns:a16="http://schemas.microsoft.com/office/drawing/2014/main" id="{EC356D07-8B79-63D8-A019-B747082E5C0E}"/>
              </a:ext>
            </a:extLst>
          </p:cNvPr>
          <p:cNvSpPr txBox="1"/>
          <p:nvPr/>
        </p:nvSpPr>
        <p:spPr>
          <a:xfrm>
            <a:off x="5587152" y="3088319"/>
            <a:ext cx="1695767" cy="590270"/>
          </a:xfrm>
          <a:prstGeom prst="rect">
            <a:avLst/>
          </a:prstGeom>
          <a:solidFill>
            <a:schemeClr val="bg1"/>
          </a:solid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ETD (95% CI):</a:t>
            </a:r>
            <a:b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b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–18.2% (–19.9, –16.6);</a:t>
            </a:r>
            <a:b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b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p&lt;0.0001</a:t>
            </a:r>
          </a:p>
        </p:txBody>
      </p:sp>
      <p:sp>
        <p:nvSpPr>
          <p:cNvPr id="70" name="TextBox 432">
            <a:extLst>
              <a:ext uri="{FF2B5EF4-FFF2-40B4-BE49-F238E27FC236}">
                <a16:creationId xmlns:a16="http://schemas.microsoft.com/office/drawing/2014/main" id="{D708031C-FD6A-9EBB-06D5-FC4DA4E211E1}"/>
              </a:ext>
            </a:extLst>
          </p:cNvPr>
          <p:cNvSpPr txBox="1"/>
          <p:nvPr/>
        </p:nvSpPr>
        <p:spPr>
          <a:xfrm>
            <a:off x="6556738" y="4182116"/>
            <a:ext cx="1448011" cy="590270"/>
          </a:xfrm>
          <a:prstGeom prst="rect">
            <a:avLst/>
          </a:prstGeom>
          <a:noFill/>
        </p:spPr>
        <p:txBody>
          <a:bodyPr wrap="square" lIns="0" rIns="0" rtlCol="0">
            <a:spAutoFit/>
          </a:bodyPr>
          <a:lstStyle>
            <a:defPPr>
              <a:defRPr lang="en-US"/>
            </a:defPPr>
            <a:lvl1pPr marR="0" lvl="0" indent="0" algn="ctr" defTabSz="914377" fontAlgn="auto">
              <a:lnSpc>
                <a:spcPct val="100000"/>
              </a:lnSpc>
              <a:spcBef>
                <a:spcPts val="0"/>
              </a:spcBef>
              <a:spcAft>
                <a:spcPts val="0"/>
              </a:spcAft>
              <a:buClrTx/>
              <a:buSzTx/>
              <a:buFontTx/>
              <a:buNone/>
              <a:tabLst/>
              <a:defRPr sz="800" b="1">
                <a:solidFill>
                  <a:srgbClr val="2A918B"/>
                </a:solidFill>
                <a:latin typeface="Arial" panose="020B0604020202020204" pitchFamily="34" charset="0"/>
                <a:cs typeface="Arial" panose="020B0604020202020204" pitchFamily="34" charset="0"/>
              </a:defRPr>
            </a:lvl1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1965"/>
                </a:solidFill>
                <a:effectLst/>
                <a:uLnTx/>
                <a:uFillTx/>
                <a:latin typeface="+mn-lt"/>
                <a:ea typeface="Apis" panose="020B0504010101010104" pitchFamily="34" charset="0"/>
                <a:cs typeface="Arial" panose="020B0604020202020204" pitchFamily="34" charset="0"/>
              </a:rPr>
              <a:t>ETD (95% CI):</a:t>
            </a:r>
            <a:br>
              <a:rPr kumimoji="0" lang="en-GB" sz="1200" b="0" i="0" u="none" strike="noStrike" kern="1200" cap="none" spc="0" normalizeH="0" baseline="0" noProof="0" dirty="0">
                <a:ln>
                  <a:noFill/>
                </a:ln>
                <a:solidFill>
                  <a:srgbClr val="001965"/>
                </a:solidFill>
                <a:effectLst/>
                <a:uLnTx/>
                <a:uFillTx/>
                <a:latin typeface="+mn-lt"/>
                <a:ea typeface="Apis" panose="020B0504010101010104" pitchFamily="34" charset="0"/>
                <a:cs typeface="Arial" panose="020B0604020202020204" pitchFamily="34" charset="0"/>
              </a:rPr>
            </a:br>
            <a:r>
              <a:rPr kumimoji="0" lang="en-GB" sz="1200" b="0" i="0" u="none" strike="noStrike" kern="1200" cap="none" spc="0" normalizeH="0" baseline="0" noProof="0" dirty="0">
                <a:ln>
                  <a:noFill/>
                </a:ln>
                <a:solidFill>
                  <a:srgbClr val="001965"/>
                </a:solidFill>
                <a:effectLst/>
                <a:uLnTx/>
                <a:uFillTx/>
                <a:latin typeface="+mn-lt"/>
                <a:ea typeface="Apis" panose="020B0504010101010104" pitchFamily="34" charset="0"/>
                <a:cs typeface="Arial" panose="020B0604020202020204" pitchFamily="34" charset="0"/>
              </a:rPr>
              <a:t>–3.2% (–4.8, –1.6);</a:t>
            </a:r>
            <a:br>
              <a:rPr kumimoji="0" lang="en-GB" sz="1200" b="0" i="0" u="none" strike="noStrike" kern="1200" cap="none" spc="0" normalizeH="0" baseline="0" noProof="0" dirty="0">
                <a:ln>
                  <a:noFill/>
                </a:ln>
                <a:solidFill>
                  <a:srgbClr val="001965"/>
                </a:solidFill>
                <a:effectLst/>
                <a:uLnTx/>
                <a:uFillTx/>
                <a:latin typeface="+mn-lt"/>
                <a:ea typeface="Apis" panose="020B0504010101010104" pitchFamily="34" charset="0"/>
                <a:cs typeface="Arial" panose="020B0604020202020204" pitchFamily="34" charset="0"/>
              </a:rPr>
            </a:br>
            <a:r>
              <a:rPr kumimoji="0" lang="en-GB" sz="1200" b="0" i="0" u="none" strike="noStrike" kern="1200" cap="none" spc="0" normalizeH="0" baseline="0" noProof="0" dirty="0">
                <a:ln>
                  <a:noFill/>
                </a:ln>
                <a:solidFill>
                  <a:srgbClr val="001965"/>
                </a:solidFill>
                <a:effectLst/>
                <a:uLnTx/>
                <a:uFillTx/>
                <a:latin typeface="+mn-lt"/>
                <a:ea typeface="Apis" panose="020B0504010101010104" pitchFamily="34" charset="0"/>
                <a:cs typeface="Arial" panose="020B0604020202020204" pitchFamily="34" charset="0"/>
              </a:rPr>
              <a:t>p&lt;0.0001</a:t>
            </a:r>
          </a:p>
        </p:txBody>
      </p:sp>
      <p:sp>
        <p:nvSpPr>
          <p:cNvPr id="71" name="TextBox 433">
            <a:extLst>
              <a:ext uri="{FF2B5EF4-FFF2-40B4-BE49-F238E27FC236}">
                <a16:creationId xmlns:a16="http://schemas.microsoft.com/office/drawing/2014/main" id="{ABF6FDFC-D11F-0880-6E29-FAD1C40A8FE5}"/>
              </a:ext>
            </a:extLst>
          </p:cNvPr>
          <p:cNvSpPr txBox="1"/>
          <p:nvPr/>
        </p:nvSpPr>
        <p:spPr>
          <a:xfrm>
            <a:off x="5504398" y="2359079"/>
            <a:ext cx="500146" cy="25297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939AA7"/>
                </a:solidFill>
                <a:effectLst/>
                <a:uLnTx/>
                <a:uFillTx/>
                <a:ea typeface="+mn-ea"/>
                <a:cs typeface="Arial" panose="020B0604020202020204" pitchFamily="34" charset="0"/>
              </a:rPr>
              <a:t>–2.4%</a:t>
            </a:r>
          </a:p>
        </p:txBody>
      </p:sp>
      <p:sp>
        <p:nvSpPr>
          <p:cNvPr id="72" name="Freeform: Shape 434">
            <a:extLst>
              <a:ext uri="{FF2B5EF4-FFF2-40B4-BE49-F238E27FC236}">
                <a16:creationId xmlns:a16="http://schemas.microsoft.com/office/drawing/2014/main" id="{031B039A-EB89-4F64-957D-DFE772C25EF6}"/>
              </a:ext>
            </a:extLst>
          </p:cNvPr>
          <p:cNvSpPr/>
          <p:nvPr/>
        </p:nvSpPr>
        <p:spPr>
          <a:xfrm>
            <a:off x="5016328" y="4562772"/>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73" name="Graphic 425">
            <a:extLst>
              <a:ext uri="{FF2B5EF4-FFF2-40B4-BE49-F238E27FC236}">
                <a16:creationId xmlns:a16="http://schemas.microsoft.com/office/drawing/2014/main" id="{EF47E04A-E66F-142A-2452-403B5F9DC7E5}"/>
              </a:ext>
            </a:extLst>
          </p:cNvPr>
          <p:cNvGrpSpPr/>
          <p:nvPr/>
        </p:nvGrpSpPr>
        <p:grpSpPr>
          <a:xfrm>
            <a:off x="5012943" y="4549238"/>
            <a:ext cx="93113" cy="106537"/>
            <a:chOff x="9989820" y="4918710"/>
            <a:chExt cx="69850" cy="168910"/>
          </a:xfrm>
        </p:grpSpPr>
        <p:sp>
          <p:nvSpPr>
            <p:cNvPr id="210" name="Freeform: Shape 526">
              <a:extLst>
                <a:ext uri="{FF2B5EF4-FFF2-40B4-BE49-F238E27FC236}">
                  <a16:creationId xmlns:a16="http://schemas.microsoft.com/office/drawing/2014/main" id="{2EFF0C31-FAE7-563A-EE6C-11DB4FEEE6CA}"/>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1" name="Freeform: Shape 527">
              <a:extLst>
                <a:ext uri="{FF2B5EF4-FFF2-40B4-BE49-F238E27FC236}">
                  <a16:creationId xmlns:a16="http://schemas.microsoft.com/office/drawing/2014/main" id="{5F62F017-FF73-3AF5-723D-0C4AF01ABF56}"/>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2" name="Freeform: Shape 528">
              <a:extLst>
                <a:ext uri="{FF2B5EF4-FFF2-40B4-BE49-F238E27FC236}">
                  <a16:creationId xmlns:a16="http://schemas.microsoft.com/office/drawing/2014/main" id="{55ADB4BD-4859-7C12-B463-3AC61528044B}"/>
                </a:ext>
              </a:extLst>
            </p:cNvPr>
            <p:cNvSpPr/>
            <p:nvPr/>
          </p:nvSpPr>
          <p:spPr>
            <a:xfrm>
              <a:off x="9989820" y="49187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3" name="Freeform: Shape 529">
              <a:extLst>
                <a:ext uri="{FF2B5EF4-FFF2-40B4-BE49-F238E27FC236}">
                  <a16:creationId xmlns:a16="http://schemas.microsoft.com/office/drawing/2014/main" id="{7F8E3F5C-953C-E6B4-1F82-6F7186CFACCD}"/>
                </a:ext>
              </a:extLst>
            </p:cNvPr>
            <p:cNvSpPr/>
            <p:nvPr/>
          </p:nvSpPr>
          <p:spPr>
            <a:xfrm>
              <a:off x="9989820" y="50749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74" name="Freeform: Shape 436">
            <a:extLst>
              <a:ext uri="{FF2B5EF4-FFF2-40B4-BE49-F238E27FC236}">
                <a16:creationId xmlns:a16="http://schemas.microsoft.com/office/drawing/2014/main" id="{82E4945B-51B3-DD1B-301A-DE9B80CC4DB2}"/>
              </a:ext>
            </a:extLst>
          </p:cNvPr>
          <p:cNvSpPr/>
          <p:nvPr/>
        </p:nvSpPr>
        <p:spPr>
          <a:xfrm>
            <a:off x="4647488" y="4463088"/>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75" name="Graphic 425">
            <a:extLst>
              <a:ext uri="{FF2B5EF4-FFF2-40B4-BE49-F238E27FC236}">
                <a16:creationId xmlns:a16="http://schemas.microsoft.com/office/drawing/2014/main" id="{AB06B51B-3CF7-3F53-C920-1B779CA223FC}"/>
              </a:ext>
            </a:extLst>
          </p:cNvPr>
          <p:cNvGrpSpPr/>
          <p:nvPr/>
        </p:nvGrpSpPr>
        <p:grpSpPr>
          <a:xfrm>
            <a:off x="4644102" y="4449555"/>
            <a:ext cx="93113" cy="106537"/>
            <a:chOff x="9989820" y="4918710"/>
            <a:chExt cx="69850" cy="168910"/>
          </a:xfrm>
          <a:solidFill>
            <a:schemeClr val="tx2">
              <a:lumMod val="50000"/>
              <a:lumOff val="50000"/>
            </a:schemeClr>
          </a:solidFill>
        </p:grpSpPr>
        <p:sp>
          <p:nvSpPr>
            <p:cNvPr id="206" name="Freeform: Shape 522">
              <a:extLst>
                <a:ext uri="{FF2B5EF4-FFF2-40B4-BE49-F238E27FC236}">
                  <a16:creationId xmlns:a16="http://schemas.microsoft.com/office/drawing/2014/main" id="{5B97B682-3282-E67B-03FD-00067AB0E9D8}"/>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7" name="Freeform: Shape 523">
              <a:extLst>
                <a:ext uri="{FF2B5EF4-FFF2-40B4-BE49-F238E27FC236}">
                  <a16:creationId xmlns:a16="http://schemas.microsoft.com/office/drawing/2014/main" id="{A10C053A-0D4C-F59E-219A-4C2E7606E788}"/>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8" name="Freeform: Shape 524">
              <a:extLst>
                <a:ext uri="{FF2B5EF4-FFF2-40B4-BE49-F238E27FC236}">
                  <a16:creationId xmlns:a16="http://schemas.microsoft.com/office/drawing/2014/main" id="{1DE63E84-BA33-AF26-7A9E-155FB0C93131}"/>
                </a:ext>
              </a:extLst>
            </p:cNvPr>
            <p:cNvSpPr/>
            <p:nvPr/>
          </p:nvSpPr>
          <p:spPr>
            <a:xfrm>
              <a:off x="9989820" y="49187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9" name="Freeform: Shape 525">
              <a:extLst>
                <a:ext uri="{FF2B5EF4-FFF2-40B4-BE49-F238E27FC236}">
                  <a16:creationId xmlns:a16="http://schemas.microsoft.com/office/drawing/2014/main" id="{7F143EB5-933E-5DE6-7989-2ECB426DDF01}"/>
                </a:ext>
              </a:extLst>
            </p:cNvPr>
            <p:cNvSpPr/>
            <p:nvPr/>
          </p:nvSpPr>
          <p:spPr>
            <a:xfrm>
              <a:off x="9989820" y="50749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76" name="Freeform: Shape 438">
            <a:extLst>
              <a:ext uri="{FF2B5EF4-FFF2-40B4-BE49-F238E27FC236}">
                <a16:creationId xmlns:a16="http://schemas.microsoft.com/office/drawing/2014/main" id="{3F9E31F2-FB63-2637-0ADF-8F766FA42DEB}"/>
              </a:ext>
            </a:extLst>
          </p:cNvPr>
          <p:cNvSpPr/>
          <p:nvPr/>
        </p:nvSpPr>
        <p:spPr>
          <a:xfrm>
            <a:off x="4253254" y="4371992"/>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77" name="Graphic 425">
            <a:extLst>
              <a:ext uri="{FF2B5EF4-FFF2-40B4-BE49-F238E27FC236}">
                <a16:creationId xmlns:a16="http://schemas.microsoft.com/office/drawing/2014/main" id="{FB8F66B6-E52B-35C9-DF94-2368FDF8AE63}"/>
              </a:ext>
            </a:extLst>
          </p:cNvPr>
          <p:cNvGrpSpPr/>
          <p:nvPr/>
        </p:nvGrpSpPr>
        <p:grpSpPr>
          <a:xfrm>
            <a:off x="4249868" y="4358458"/>
            <a:ext cx="93113" cy="106537"/>
            <a:chOff x="9989820" y="4918710"/>
            <a:chExt cx="69850" cy="168910"/>
          </a:xfrm>
          <a:solidFill>
            <a:schemeClr val="tx2">
              <a:lumMod val="50000"/>
              <a:lumOff val="50000"/>
            </a:schemeClr>
          </a:solidFill>
        </p:grpSpPr>
        <p:sp>
          <p:nvSpPr>
            <p:cNvPr id="202" name="Freeform: Shape 518">
              <a:extLst>
                <a:ext uri="{FF2B5EF4-FFF2-40B4-BE49-F238E27FC236}">
                  <a16:creationId xmlns:a16="http://schemas.microsoft.com/office/drawing/2014/main" id="{15DA7DAD-C686-59BA-E682-C167655FD4F4}"/>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3" name="Freeform: Shape 519">
              <a:extLst>
                <a:ext uri="{FF2B5EF4-FFF2-40B4-BE49-F238E27FC236}">
                  <a16:creationId xmlns:a16="http://schemas.microsoft.com/office/drawing/2014/main" id="{5101AD9A-7D84-1DD3-3784-7010481EFFCE}"/>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4" name="Freeform: Shape 520">
              <a:extLst>
                <a:ext uri="{FF2B5EF4-FFF2-40B4-BE49-F238E27FC236}">
                  <a16:creationId xmlns:a16="http://schemas.microsoft.com/office/drawing/2014/main" id="{D7027C41-034B-D5A0-F033-69CB37C7DEBE}"/>
                </a:ext>
              </a:extLst>
            </p:cNvPr>
            <p:cNvSpPr/>
            <p:nvPr/>
          </p:nvSpPr>
          <p:spPr>
            <a:xfrm>
              <a:off x="9989820" y="49187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5" name="Freeform: Shape 521">
              <a:extLst>
                <a:ext uri="{FF2B5EF4-FFF2-40B4-BE49-F238E27FC236}">
                  <a16:creationId xmlns:a16="http://schemas.microsoft.com/office/drawing/2014/main" id="{5AFCE343-BA36-CD80-2805-DD3E787191BD}"/>
                </a:ext>
              </a:extLst>
            </p:cNvPr>
            <p:cNvSpPr/>
            <p:nvPr/>
          </p:nvSpPr>
          <p:spPr>
            <a:xfrm>
              <a:off x="9989820" y="50749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78" name="Freeform: Shape 440">
            <a:extLst>
              <a:ext uri="{FF2B5EF4-FFF2-40B4-BE49-F238E27FC236}">
                <a16:creationId xmlns:a16="http://schemas.microsoft.com/office/drawing/2014/main" id="{0410292C-1E4C-7DD8-1424-7B0116E06DE1}"/>
              </a:ext>
            </a:extLst>
          </p:cNvPr>
          <p:cNvSpPr/>
          <p:nvPr/>
        </p:nvSpPr>
        <p:spPr>
          <a:xfrm>
            <a:off x="3875071" y="4282457"/>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79" name="Graphic 425">
            <a:extLst>
              <a:ext uri="{FF2B5EF4-FFF2-40B4-BE49-F238E27FC236}">
                <a16:creationId xmlns:a16="http://schemas.microsoft.com/office/drawing/2014/main" id="{223D1302-AE49-00DF-23FC-D972EB7BCE9A}"/>
              </a:ext>
            </a:extLst>
          </p:cNvPr>
          <p:cNvGrpSpPr/>
          <p:nvPr/>
        </p:nvGrpSpPr>
        <p:grpSpPr>
          <a:xfrm>
            <a:off x="3871685" y="4268924"/>
            <a:ext cx="93113" cy="106537"/>
            <a:chOff x="9989820" y="4918710"/>
            <a:chExt cx="69850" cy="168910"/>
          </a:xfrm>
          <a:solidFill>
            <a:schemeClr val="tx2">
              <a:lumMod val="50000"/>
              <a:lumOff val="50000"/>
            </a:schemeClr>
          </a:solidFill>
        </p:grpSpPr>
        <p:sp>
          <p:nvSpPr>
            <p:cNvPr id="198" name="Freeform: Shape 514">
              <a:extLst>
                <a:ext uri="{FF2B5EF4-FFF2-40B4-BE49-F238E27FC236}">
                  <a16:creationId xmlns:a16="http://schemas.microsoft.com/office/drawing/2014/main" id="{23C1A1B0-53C5-5986-922D-96CDF33CF7CB}"/>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9" name="Freeform: Shape 515">
              <a:extLst>
                <a:ext uri="{FF2B5EF4-FFF2-40B4-BE49-F238E27FC236}">
                  <a16:creationId xmlns:a16="http://schemas.microsoft.com/office/drawing/2014/main" id="{2FABF461-F9E7-D6A9-9DB4-4F602F4638C4}"/>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0" name="Freeform: Shape 516">
              <a:extLst>
                <a:ext uri="{FF2B5EF4-FFF2-40B4-BE49-F238E27FC236}">
                  <a16:creationId xmlns:a16="http://schemas.microsoft.com/office/drawing/2014/main" id="{0208AA2D-860E-6160-0DF1-9861AA56E9FA}"/>
                </a:ext>
              </a:extLst>
            </p:cNvPr>
            <p:cNvSpPr/>
            <p:nvPr/>
          </p:nvSpPr>
          <p:spPr>
            <a:xfrm>
              <a:off x="9989820" y="49187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1" name="Freeform: Shape 517">
              <a:extLst>
                <a:ext uri="{FF2B5EF4-FFF2-40B4-BE49-F238E27FC236}">
                  <a16:creationId xmlns:a16="http://schemas.microsoft.com/office/drawing/2014/main" id="{D8040FC9-A779-A81B-BF44-9717A90768E1}"/>
                </a:ext>
              </a:extLst>
            </p:cNvPr>
            <p:cNvSpPr/>
            <p:nvPr/>
          </p:nvSpPr>
          <p:spPr>
            <a:xfrm>
              <a:off x="9989820" y="50749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80" name="Freeform: Shape 442">
            <a:extLst>
              <a:ext uri="{FF2B5EF4-FFF2-40B4-BE49-F238E27FC236}">
                <a16:creationId xmlns:a16="http://schemas.microsoft.com/office/drawing/2014/main" id="{7B2DA7AE-5BB4-2D35-65DE-580ED22B4580}"/>
              </a:ext>
            </a:extLst>
          </p:cNvPr>
          <p:cNvSpPr/>
          <p:nvPr/>
        </p:nvSpPr>
        <p:spPr>
          <a:xfrm>
            <a:off x="3489633" y="4095078"/>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81" name="Graphic 425">
            <a:extLst>
              <a:ext uri="{FF2B5EF4-FFF2-40B4-BE49-F238E27FC236}">
                <a16:creationId xmlns:a16="http://schemas.microsoft.com/office/drawing/2014/main" id="{E44CCE07-0E6E-E42D-CB0C-2F5B3A91687C}"/>
              </a:ext>
            </a:extLst>
          </p:cNvPr>
          <p:cNvGrpSpPr/>
          <p:nvPr/>
        </p:nvGrpSpPr>
        <p:grpSpPr>
          <a:xfrm>
            <a:off x="3486248" y="4081545"/>
            <a:ext cx="93113" cy="106537"/>
            <a:chOff x="9989820" y="4918710"/>
            <a:chExt cx="69850" cy="168910"/>
          </a:xfrm>
        </p:grpSpPr>
        <p:sp>
          <p:nvSpPr>
            <p:cNvPr id="194" name="Freeform: Shape 510">
              <a:extLst>
                <a:ext uri="{FF2B5EF4-FFF2-40B4-BE49-F238E27FC236}">
                  <a16:creationId xmlns:a16="http://schemas.microsoft.com/office/drawing/2014/main" id="{B76D2919-89BB-50A9-3C97-455356798C24}"/>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5" name="Freeform: Shape 511">
              <a:extLst>
                <a:ext uri="{FF2B5EF4-FFF2-40B4-BE49-F238E27FC236}">
                  <a16:creationId xmlns:a16="http://schemas.microsoft.com/office/drawing/2014/main" id="{389D6F1D-ED0A-9528-2FD0-E7969B9B32EB}"/>
                </a:ext>
              </a:extLst>
            </p:cNvPr>
            <p:cNvSpPr/>
            <p:nvPr/>
          </p:nvSpPr>
          <p:spPr>
            <a:xfrm>
              <a:off x="10025380" y="4918710"/>
              <a:ext cx="12700" cy="152400"/>
            </a:xfrm>
            <a:custGeom>
              <a:avLst/>
              <a:gdLst>
                <a:gd name="connsiteX0" fmla="*/ 0 w 12700"/>
                <a:gd name="connsiteY0" fmla="*/ 0 h 152400"/>
                <a:gd name="connsiteX1" fmla="*/ 0 w 12700"/>
                <a:gd name="connsiteY1" fmla="*/ 152400 h 152400"/>
              </a:gdLst>
              <a:ahLst/>
              <a:cxnLst>
                <a:cxn ang="0">
                  <a:pos x="connsiteX0" y="connsiteY0"/>
                </a:cxn>
                <a:cxn ang="0">
                  <a:pos x="connsiteX1" y="connsiteY1"/>
                </a:cxn>
              </a:cxnLst>
              <a:rect l="l" t="t" r="r" b="b"/>
              <a:pathLst>
                <a:path w="12700" h="152400">
                  <a:moveTo>
                    <a:pt x="0" y="0"/>
                  </a:moveTo>
                  <a:lnTo>
                    <a:pt x="0" y="15240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6" name="Freeform: Shape 512">
              <a:extLst>
                <a:ext uri="{FF2B5EF4-FFF2-40B4-BE49-F238E27FC236}">
                  <a16:creationId xmlns:a16="http://schemas.microsoft.com/office/drawing/2014/main" id="{428458F8-C443-A29D-244A-CFEC6EF50A1E}"/>
                </a:ext>
              </a:extLst>
            </p:cNvPr>
            <p:cNvSpPr/>
            <p:nvPr/>
          </p:nvSpPr>
          <p:spPr>
            <a:xfrm>
              <a:off x="9989820" y="491871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97" name="Freeform: Shape 513">
              <a:extLst>
                <a:ext uri="{FF2B5EF4-FFF2-40B4-BE49-F238E27FC236}">
                  <a16:creationId xmlns:a16="http://schemas.microsoft.com/office/drawing/2014/main" id="{B5134FAD-E5A9-B741-6904-A6C5771E74B9}"/>
                </a:ext>
              </a:extLst>
            </p:cNvPr>
            <p:cNvSpPr/>
            <p:nvPr/>
          </p:nvSpPr>
          <p:spPr>
            <a:xfrm>
              <a:off x="9989820" y="50749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82" name="Graphic 425">
            <a:extLst>
              <a:ext uri="{FF2B5EF4-FFF2-40B4-BE49-F238E27FC236}">
                <a16:creationId xmlns:a16="http://schemas.microsoft.com/office/drawing/2014/main" id="{DC293999-0088-A660-F9B0-6A4C28829835}"/>
              </a:ext>
            </a:extLst>
          </p:cNvPr>
          <p:cNvGrpSpPr/>
          <p:nvPr/>
        </p:nvGrpSpPr>
        <p:grpSpPr>
          <a:xfrm>
            <a:off x="3502361" y="2638351"/>
            <a:ext cx="93113" cy="122131"/>
            <a:chOff x="8849360" y="3182620"/>
            <a:chExt cx="69850" cy="203200"/>
          </a:xfrm>
        </p:grpSpPr>
        <p:sp>
          <p:nvSpPr>
            <p:cNvPr id="190" name="Freeform: Shape 506">
              <a:extLst>
                <a:ext uri="{FF2B5EF4-FFF2-40B4-BE49-F238E27FC236}">
                  <a16:creationId xmlns:a16="http://schemas.microsoft.com/office/drawing/2014/main" id="{DA274067-C094-2357-6402-DAB52DFEE397}"/>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1" name="Freeform: Shape 507">
              <a:extLst>
                <a:ext uri="{FF2B5EF4-FFF2-40B4-BE49-F238E27FC236}">
                  <a16:creationId xmlns:a16="http://schemas.microsoft.com/office/drawing/2014/main" id="{CAA401DF-9C28-5FC1-D02D-EA830B5A0AA6}"/>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2" name="Freeform: Shape 508">
              <a:extLst>
                <a:ext uri="{FF2B5EF4-FFF2-40B4-BE49-F238E27FC236}">
                  <a16:creationId xmlns:a16="http://schemas.microsoft.com/office/drawing/2014/main" id="{064A90A8-8343-BCB0-D842-5210FCF52F5B}"/>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3" name="Freeform: Shape 509">
              <a:extLst>
                <a:ext uri="{FF2B5EF4-FFF2-40B4-BE49-F238E27FC236}">
                  <a16:creationId xmlns:a16="http://schemas.microsoft.com/office/drawing/2014/main" id="{F8B14112-D325-FC33-E451-54A9C6DB21DD}"/>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83" name="Freeform: Shape 445">
            <a:extLst>
              <a:ext uri="{FF2B5EF4-FFF2-40B4-BE49-F238E27FC236}">
                <a16:creationId xmlns:a16="http://schemas.microsoft.com/office/drawing/2014/main" id="{EA531376-07F0-2390-115C-DB4745A33826}"/>
              </a:ext>
            </a:extLst>
          </p:cNvPr>
          <p:cNvSpPr/>
          <p:nvPr/>
        </p:nvSpPr>
        <p:spPr>
          <a:xfrm>
            <a:off x="3498974" y="2665510"/>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84" name="Graphic 425">
            <a:extLst>
              <a:ext uri="{FF2B5EF4-FFF2-40B4-BE49-F238E27FC236}">
                <a16:creationId xmlns:a16="http://schemas.microsoft.com/office/drawing/2014/main" id="{25A008CA-AF07-D0D5-A7B1-CFD688610AD3}"/>
              </a:ext>
            </a:extLst>
          </p:cNvPr>
          <p:cNvGrpSpPr/>
          <p:nvPr/>
        </p:nvGrpSpPr>
        <p:grpSpPr>
          <a:xfrm>
            <a:off x="3114191" y="2628306"/>
            <a:ext cx="93113" cy="122131"/>
            <a:chOff x="8849360" y="3182620"/>
            <a:chExt cx="69850" cy="203200"/>
          </a:xfrm>
        </p:grpSpPr>
        <p:sp>
          <p:nvSpPr>
            <p:cNvPr id="186" name="Freeform: Shape 502">
              <a:extLst>
                <a:ext uri="{FF2B5EF4-FFF2-40B4-BE49-F238E27FC236}">
                  <a16:creationId xmlns:a16="http://schemas.microsoft.com/office/drawing/2014/main" id="{33118F3E-1E77-F499-EABE-7745D3FE94ED}"/>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7" name="Freeform: Shape 503">
              <a:extLst>
                <a:ext uri="{FF2B5EF4-FFF2-40B4-BE49-F238E27FC236}">
                  <a16:creationId xmlns:a16="http://schemas.microsoft.com/office/drawing/2014/main" id="{94ABFBEE-9F94-BA29-8F58-A2C6D40603FA}"/>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8" name="Freeform: Shape 504">
              <a:extLst>
                <a:ext uri="{FF2B5EF4-FFF2-40B4-BE49-F238E27FC236}">
                  <a16:creationId xmlns:a16="http://schemas.microsoft.com/office/drawing/2014/main" id="{209141A8-53C4-1AE9-E93F-8E672A1C73A9}"/>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9" name="Freeform: Shape 505">
              <a:extLst>
                <a:ext uri="{FF2B5EF4-FFF2-40B4-BE49-F238E27FC236}">
                  <a16:creationId xmlns:a16="http://schemas.microsoft.com/office/drawing/2014/main" id="{D14402EB-E7BE-1AF2-2453-D586E3B7E271}"/>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85" name="Freeform: Shape 447">
            <a:extLst>
              <a:ext uri="{FF2B5EF4-FFF2-40B4-BE49-F238E27FC236}">
                <a16:creationId xmlns:a16="http://schemas.microsoft.com/office/drawing/2014/main" id="{AC5E8420-5DAF-09E9-B277-3ADB4D63305E}"/>
              </a:ext>
            </a:extLst>
          </p:cNvPr>
          <p:cNvSpPr/>
          <p:nvPr/>
        </p:nvSpPr>
        <p:spPr>
          <a:xfrm>
            <a:off x="3110803" y="2655465"/>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86" name="Graphic 425">
            <a:extLst>
              <a:ext uri="{FF2B5EF4-FFF2-40B4-BE49-F238E27FC236}">
                <a16:creationId xmlns:a16="http://schemas.microsoft.com/office/drawing/2014/main" id="{0754AB01-665C-6C6A-E61C-3E0E33E14D6B}"/>
              </a:ext>
            </a:extLst>
          </p:cNvPr>
          <p:cNvGrpSpPr/>
          <p:nvPr/>
        </p:nvGrpSpPr>
        <p:grpSpPr>
          <a:xfrm>
            <a:off x="2729647" y="2589097"/>
            <a:ext cx="93113" cy="90464"/>
            <a:chOff x="8849360" y="3182620"/>
            <a:chExt cx="69850" cy="203200"/>
          </a:xfrm>
        </p:grpSpPr>
        <p:sp>
          <p:nvSpPr>
            <p:cNvPr id="182" name="Freeform: Shape 498">
              <a:extLst>
                <a:ext uri="{FF2B5EF4-FFF2-40B4-BE49-F238E27FC236}">
                  <a16:creationId xmlns:a16="http://schemas.microsoft.com/office/drawing/2014/main" id="{952A8ACC-4B57-4197-FF39-8AC2F41C1DD9}"/>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3" name="Freeform: Shape 499">
              <a:extLst>
                <a:ext uri="{FF2B5EF4-FFF2-40B4-BE49-F238E27FC236}">
                  <a16:creationId xmlns:a16="http://schemas.microsoft.com/office/drawing/2014/main" id="{66418B65-3207-38BD-B081-410795A014DA}"/>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4" name="Freeform: Shape 500">
              <a:extLst>
                <a:ext uri="{FF2B5EF4-FFF2-40B4-BE49-F238E27FC236}">
                  <a16:creationId xmlns:a16="http://schemas.microsoft.com/office/drawing/2014/main" id="{2B942183-15F7-9AEC-0A6B-3A0B0594EBD4}"/>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5" name="Freeform: Shape 501">
              <a:extLst>
                <a:ext uri="{FF2B5EF4-FFF2-40B4-BE49-F238E27FC236}">
                  <a16:creationId xmlns:a16="http://schemas.microsoft.com/office/drawing/2014/main" id="{B9FBE8D1-B6F6-1146-946A-0AAAD5A5DFD7}"/>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87" name="Freeform: Shape 449">
            <a:extLst>
              <a:ext uri="{FF2B5EF4-FFF2-40B4-BE49-F238E27FC236}">
                <a16:creationId xmlns:a16="http://schemas.microsoft.com/office/drawing/2014/main" id="{60E3A165-EF57-167E-93C1-08A5FB57793B}"/>
              </a:ext>
            </a:extLst>
          </p:cNvPr>
          <p:cNvSpPr/>
          <p:nvPr/>
        </p:nvSpPr>
        <p:spPr>
          <a:xfrm>
            <a:off x="2726260" y="2597457"/>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88" name="Graphic 425">
            <a:extLst>
              <a:ext uri="{FF2B5EF4-FFF2-40B4-BE49-F238E27FC236}">
                <a16:creationId xmlns:a16="http://schemas.microsoft.com/office/drawing/2014/main" id="{7EE9B51F-DBE6-C525-2778-0909B3FD0828}"/>
              </a:ext>
            </a:extLst>
          </p:cNvPr>
          <p:cNvGrpSpPr/>
          <p:nvPr/>
        </p:nvGrpSpPr>
        <p:grpSpPr>
          <a:xfrm>
            <a:off x="2530121" y="2528161"/>
            <a:ext cx="93113" cy="90464"/>
            <a:chOff x="8849360" y="3182620"/>
            <a:chExt cx="69850" cy="203200"/>
          </a:xfrm>
        </p:grpSpPr>
        <p:sp>
          <p:nvSpPr>
            <p:cNvPr id="178" name="Freeform: Shape 494">
              <a:extLst>
                <a:ext uri="{FF2B5EF4-FFF2-40B4-BE49-F238E27FC236}">
                  <a16:creationId xmlns:a16="http://schemas.microsoft.com/office/drawing/2014/main" id="{4EBC4C9C-158F-8C13-6073-2C63636C6911}"/>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9" name="Freeform: Shape 495">
              <a:extLst>
                <a:ext uri="{FF2B5EF4-FFF2-40B4-BE49-F238E27FC236}">
                  <a16:creationId xmlns:a16="http://schemas.microsoft.com/office/drawing/2014/main" id="{4979C70E-5564-1D81-211B-12EA0280B03A}"/>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0" name="Freeform: Shape 496">
              <a:extLst>
                <a:ext uri="{FF2B5EF4-FFF2-40B4-BE49-F238E27FC236}">
                  <a16:creationId xmlns:a16="http://schemas.microsoft.com/office/drawing/2014/main" id="{F133CA55-4AD6-04CD-2AA2-4A48674AC9AF}"/>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1" name="Freeform: Shape 497">
              <a:extLst>
                <a:ext uri="{FF2B5EF4-FFF2-40B4-BE49-F238E27FC236}">
                  <a16:creationId xmlns:a16="http://schemas.microsoft.com/office/drawing/2014/main" id="{836CC1D1-E7C0-BE86-133C-5956F5ADF624}"/>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89" name="Freeform: Shape 451">
            <a:extLst>
              <a:ext uri="{FF2B5EF4-FFF2-40B4-BE49-F238E27FC236}">
                <a16:creationId xmlns:a16="http://schemas.microsoft.com/office/drawing/2014/main" id="{731C5D52-E319-5350-80F5-C0C2F771667D}"/>
              </a:ext>
            </a:extLst>
          </p:cNvPr>
          <p:cNvSpPr/>
          <p:nvPr/>
        </p:nvSpPr>
        <p:spPr>
          <a:xfrm>
            <a:off x="2526734" y="2536521"/>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90" name="Graphic 425">
            <a:extLst>
              <a:ext uri="{FF2B5EF4-FFF2-40B4-BE49-F238E27FC236}">
                <a16:creationId xmlns:a16="http://schemas.microsoft.com/office/drawing/2014/main" id="{AF84905D-B449-6206-D32F-F766E9C11616}"/>
              </a:ext>
            </a:extLst>
          </p:cNvPr>
          <p:cNvGrpSpPr/>
          <p:nvPr/>
        </p:nvGrpSpPr>
        <p:grpSpPr>
          <a:xfrm>
            <a:off x="2353734" y="2456586"/>
            <a:ext cx="93113" cy="90464"/>
            <a:chOff x="8849360" y="3182620"/>
            <a:chExt cx="69850" cy="203200"/>
          </a:xfrm>
        </p:grpSpPr>
        <p:sp>
          <p:nvSpPr>
            <p:cNvPr id="174" name="Freeform: Shape 490">
              <a:extLst>
                <a:ext uri="{FF2B5EF4-FFF2-40B4-BE49-F238E27FC236}">
                  <a16:creationId xmlns:a16="http://schemas.microsoft.com/office/drawing/2014/main" id="{CFB443EB-D06D-8E9B-2661-C166152ACAB8}"/>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5" name="Freeform: Shape 491">
              <a:extLst>
                <a:ext uri="{FF2B5EF4-FFF2-40B4-BE49-F238E27FC236}">
                  <a16:creationId xmlns:a16="http://schemas.microsoft.com/office/drawing/2014/main" id="{57F3747F-B89F-FF7E-AF79-EAF6F3CDFD20}"/>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6" name="Freeform: Shape 492">
              <a:extLst>
                <a:ext uri="{FF2B5EF4-FFF2-40B4-BE49-F238E27FC236}">
                  <a16:creationId xmlns:a16="http://schemas.microsoft.com/office/drawing/2014/main" id="{35E37397-301A-64C5-E64B-E553567BEFBB}"/>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7" name="Freeform: Shape 493">
              <a:extLst>
                <a:ext uri="{FF2B5EF4-FFF2-40B4-BE49-F238E27FC236}">
                  <a16:creationId xmlns:a16="http://schemas.microsoft.com/office/drawing/2014/main" id="{D91B8F89-6383-BFEF-FF1E-E6D6D1582BE8}"/>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91" name="Freeform: Shape 453">
            <a:extLst>
              <a:ext uri="{FF2B5EF4-FFF2-40B4-BE49-F238E27FC236}">
                <a16:creationId xmlns:a16="http://schemas.microsoft.com/office/drawing/2014/main" id="{6A2F42AB-6989-9043-115B-DA7D3827C2B4}"/>
              </a:ext>
            </a:extLst>
          </p:cNvPr>
          <p:cNvSpPr/>
          <p:nvPr/>
        </p:nvSpPr>
        <p:spPr>
          <a:xfrm>
            <a:off x="2350347" y="2464946"/>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92" name="Graphic 425">
            <a:extLst>
              <a:ext uri="{FF2B5EF4-FFF2-40B4-BE49-F238E27FC236}">
                <a16:creationId xmlns:a16="http://schemas.microsoft.com/office/drawing/2014/main" id="{E3875AAB-5896-2A07-83B2-9CB9C822DA37}"/>
              </a:ext>
            </a:extLst>
          </p:cNvPr>
          <p:cNvGrpSpPr/>
          <p:nvPr/>
        </p:nvGrpSpPr>
        <p:grpSpPr>
          <a:xfrm>
            <a:off x="2151952" y="2400851"/>
            <a:ext cx="93113" cy="90464"/>
            <a:chOff x="8849360" y="3182620"/>
            <a:chExt cx="69850" cy="203200"/>
          </a:xfrm>
        </p:grpSpPr>
        <p:sp>
          <p:nvSpPr>
            <p:cNvPr id="170" name="Freeform: Shape 486">
              <a:extLst>
                <a:ext uri="{FF2B5EF4-FFF2-40B4-BE49-F238E27FC236}">
                  <a16:creationId xmlns:a16="http://schemas.microsoft.com/office/drawing/2014/main" id="{14516225-E861-F704-D34E-82E47682C25D}"/>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1" name="Freeform: Shape 487">
              <a:extLst>
                <a:ext uri="{FF2B5EF4-FFF2-40B4-BE49-F238E27FC236}">
                  <a16:creationId xmlns:a16="http://schemas.microsoft.com/office/drawing/2014/main" id="{ED81144B-58E4-ED99-9753-83BE722B5B20}"/>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2" name="Freeform: Shape 488">
              <a:extLst>
                <a:ext uri="{FF2B5EF4-FFF2-40B4-BE49-F238E27FC236}">
                  <a16:creationId xmlns:a16="http://schemas.microsoft.com/office/drawing/2014/main" id="{4AA7562D-0968-2FB1-D2A0-2139927AE40F}"/>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3" name="Freeform: Shape 489">
              <a:extLst>
                <a:ext uri="{FF2B5EF4-FFF2-40B4-BE49-F238E27FC236}">
                  <a16:creationId xmlns:a16="http://schemas.microsoft.com/office/drawing/2014/main" id="{95B85511-A564-DE8F-B820-A97DD59287C4}"/>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93" name="Freeform: Shape 455">
            <a:extLst>
              <a:ext uri="{FF2B5EF4-FFF2-40B4-BE49-F238E27FC236}">
                <a16:creationId xmlns:a16="http://schemas.microsoft.com/office/drawing/2014/main" id="{FCDE50C2-C6A2-3F2A-E0EF-33280C5F9E1B}"/>
              </a:ext>
            </a:extLst>
          </p:cNvPr>
          <p:cNvSpPr/>
          <p:nvPr/>
        </p:nvSpPr>
        <p:spPr>
          <a:xfrm>
            <a:off x="2148565" y="2409211"/>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95" name="Graphic 425">
            <a:extLst>
              <a:ext uri="{FF2B5EF4-FFF2-40B4-BE49-F238E27FC236}">
                <a16:creationId xmlns:a16="http://schemas.microsoft.com/office/drawing/2014/main" id="{5321020F-C0C3-8827-9D45-78F8E161F219}"/>
              </a:ext>
            </a:extLst>
          </p:cNvPr>
          <p:cNvGrpSpPr/>
          <p:nvPr/>
        </p:nvGrpSpPr>
        <p:grpSpPr>
          <a:xfrm>
            <a:off x="1971972" y="2337368"/>
            <a:ext cx="93113" cy="90464"/>
            <a:chOff x="8849360" y="3182620"/>
            <a:chExt cx="69850" cy="203200"/>
          </a:xfrm>
        </p:grpSpPr>
        <p:sp>
          <p:nvSpPr>
            <p:cNvPr id="166" name="Freeform: Shape 482">
              <a:extLst>
                <a:ext uri="{FF2B5EF4-FFF2-40B4-BE49-F238E27FC236}">
                  <a16:creationId xmlns:a16="http://schemas.microsoft.com/office/drawing/2014/main" id="{ED41DD89-02DD-0AE2-A783-FC1B9766FFAC}"/>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7" name="Freeform: Shape 483">
              <a:extLst>
                <a:ext uri="{FF2B5EF4-FFF2-40B4-BE49-F238E27FC236}">
                  <a16:creationId xmlns:a16="http://schemas.microsoft.com/office/drawing/2014/main" id="{C8D733E9-F836-2A37-F50B-3E4DCDF5739B}"/>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8" name="Freeform: Shape 484">
              <a:extLst>
                <a:ext uri="{FF2B5EF4-FFF2-40B4-BE49-F238E27FC236}">
                  <a16:creationId xmlns:a16="http://schemas.microsoft.com/office/drawing/2014/main" id="{85543AC5-5BA9-4A8A-74B2-CA074A3D22B5}"/>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9" name="Freeform: Shape 485">
              <a:extLst>
                <a:ext uri="{FF2B5EF4-FFF2-40B4-BE49-F238E27FC236}">
                  <a16:creationId xmlns:a16="http://schemas.microsoft.com/office/drawing/2014/main" id="{66A5226B-A621-EFC9-0545-EE1EB3187F7B}"/>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96" name="Freeform: Shape 457">
            <a:extLst>
              <a:ext uri="{FF2B5EF4-FFF2-40B4-BE49-F238E27FC236}">
                <a16:creationId xmlns:a16="http://schemas.microsoft.com/office/drawing/2014/main" id="{E8F6CCC8-8DF3-79AB-C505-D9209FD88036}"/>
              </a:ext>
            </a:extLst>
          </p:cNvPr>
          <p:cNvSpPr/>
          <p:nvPr/>
        </p:nvSpPr>
        <p:spPr>
          <a:xfrm>
            <a:off x="1968585" y="2345728"/>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97" name="Graphic 425">
            <a:extLst>
              <a:ext uri="{FF2B5EF4-FFF2-40B4-BE49-F238E27FC236}">
                <a16:creationId xmlns:a16="http://schemas.microsoft.com/office/drawing/2014/main" id="{2699192A-0F86-5467-434B-EC0BE29AA7A3}"/>
              </a:ext>
            </a:extLst>
          </p:cNvPr>
          <p:cNvGrpSpPr/>
          <p:nvPr/>
        </p:nvGrpSpPr>
        <p:grpSpPr>
          <a:xfrm>
            <a:off x="1799715" y="2258513"/>
            <a:ext cx="93113" cy="90464"/>
            <a:chOff x="8849360" y="3182620"/>
            <a:chExt cx="69850" cy="203200"/>
          </a:xfrm>
        </p:grpSpPr>
        <p:sp>
          <p:nvSpPr>
            <p:cNvPr id="162" name="Freeform: Shape 478">
              <a:extLst>
                <a:ext uri="{FF2B5EF4-FFF2-40B4-BE49-F238E27FC236}">
                  <a16:creationId xmlns:a16="http://schemas.microsoft.com/office/drawing/2014/main" id="{0E8CDADE-9897-BC63-76D5-0AE99F11CB2E}"/>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3" name="Freeform: Shape 479">
              <a:extLst>
                <a:ext uri="{FF2B5EF4-FFF2-40B4-BE49-F238E27FC236}">
                  <a16:creationId xmlns:a16="http://schemas.microsoft.com/office/drawing/2014/main" id="{FAE1FD26-9CE8-8131-DFDD-E2B9A3B403C5}"/>
                </a:ext>
              </a:extLst>
            </p:cNvPr>
            <p:cNvSpPr/>
            <p:nvPr/>
          </p:nvSpPr>
          <p:spPr>
            <a:xfrm>
              <a:off x="8883650" y="3182620"/>
              <a:ext cx="12700" cy="186690"/>
            </a:xfrm>
            <a:custGeom>
              <a:avLst/>
              <a:gdLst>
                <a:gd name="connsiteX0" fmla="*/ 0 w 12700"/>
                <a:gd name="connsiteY0" fmla="*/ 0 h 186690"/>
                <a:gd name="connsiteX1" fmla="*/ 0 w 12700"/>
                <a:gd name="connsiteY1" fmla="*/ 186690 h 186690"/>
              </a:gdLst>
              <a:ahLst/>
              <a:cxnLst>
                <a:cxn ang="0">
                  <a:pos x="connsiteX0" y="connsiteY0"/>
                </a:cxn>
                <a:cxn ang="0">
                  <a:pos x="connsiteX1" y="connsiteY1"/>
                </a:cxn>
              </a:cxnLst>
              <a:rect l="l" t="t" r="r" b="b"/>
              <a:pathLst>
                <a:path w="12700" h="186690">
                  <a:moveTo>
                    <a:pt x="0" y="0"/>
                  </a:moveTo>
                  <a:lnTo>
                    <a:pt x="0" y="18669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4" name="Freeform: Shape 480">
              <a:extLst>
                <a:ext uri="{FF2B5EF4-FFF2-40B4-BE49-F238E27FC236}">
                  <a16:creationId xmlns:a16="http://schemas.microsoft.com/office/drawing/2014/main" id="{E44525A6-5562-9FCA-7D0B-D93A0EB77D02}"/>
                </a:ext>
              </a:extLst>
            </p:cNvPr>
            <p:cNvSpPr/>
            <p:nvPr/>
          </p:nvSpPr>
          <p:spPr>
            <a:xfrm>
              <a:off x="8849360" y="31826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5" name="Freeform: Shape 481">
              <a:extLst>
                <a:ext uri="{FF2B5EF4-FFF2-40B4-BE49-F238E27FC236}">
                  <a16:creationId xmlns:a16="http://schemas.microsoft.com/office/drawing/2014/main" id="{6A4DDBC8-324E-81CF-FE29-2D3AFFE4A385}"/>
                </a:ext>
              </a:extLst>
            </p:cNvPr>
            <p:cNvSpPr/>
            <p:nvPr/>
          </p:nvSpPr>
          <p:spPr>
            <a:xfrm>
              <a:off x="8849360" y="3373120"/>
              <a:ext cx="69850" cy="12700"/>
            </a:xfrm>
            <a:custGeom>
              <a:avLst/>
              <a:gdLst>
                <a:gd name="connsiteX0" fmla="*/ 69850 w 69850"/>
                <a:gd name="connsiteY0" fmla="*/ 0 h 12700"/>
                <a:gd name="connsiteX1" fmla="*/ 0 w 69850"/>
                <a:gd name="connsiteY1" fmla="*/ 0 h 12700"/>
              </a:gdLst>
              <a:ahLst/>
              <a:cxnLst>
                <a:cxn ang="0">
                  <a:pos x="connsiteX0" y="connsiteY0"/>
                </a:cxn>
                <a:cxn ang="0">
                  <a:pos x="connsiteX1" y="connsiteY1"/>
                </a:cxn>
              </a:cxnLst>
              <a:rect l="l" t="t" r="r" b="b"/>
              <a:pathLst>
                <a:path w="69850" h="12700">
                  <a:moveTo>
                    <a:pt x="69850" y="0"/>
                  </a:moveTo>
                  <a:lnTo>
                    <a:pt x="0" y="0"/>
                  </a:lnTo>
                </a:path>
              </a:pathLst>
            </a:custGeom>
            <a:ln w="12700" cap="flat">
              <a:solidFill>
                <a:srgbClr val="7C879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98" name="Freeform: Shape 459">
            <a:extLst>
              <a:ext uri="{FF2B5EF4-FFF2-40B4-BE49-F238E27FC236}">
                <a16:creationId xmlns:a16="http://schemas.microsoft.com/office/drawing/2014/main" id="{0DB4D1F4-7270-A694-FD42-7022096631F4}"/>
              </a:ext>
            </a:extLst>
          </p:cNvPr>
          <p:cNvSpPr/>
          <p:nvPr/>
        </p:nvSpPr>
        <p:spPr>
          <a:xfrm>
            <a:off x="1796328" y="2266873"/>
            <a:ext cx="99884" cy="74575"/>
          </a:xfrm>
          <a:custGeom>
            <a:avLst/>
            <a:gdLst>
              <a:gd name="connsiteX0" fmla="*/ 36830 w 74930"/>
              <a:gd name="connsiteY0" fmla="*/ 64770 h 64770"/>
              <a:gd name="connsiteX1" fmla="*/ 74930 w 74930"/>
              <a:gd name="connsiteY1" fmla="*/ 0 h 64770"/>
              <a:gd name="connsiteX2" fmla="*/ 0 w 74930"/>
              <a:gd name="connsiteY2" fmla="*/ 0 h 64770"/>
              <a:gd name="connsiteX3" fmla="*/ 36830 w 7493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74930" h="64770">
                <a:moveTo>
                  <a:pt x="36830" y="64770"/>
                </a:moveTo>
                <a:lnTo>
                  <a:pt x="74930" y="0"/>
                </a:lnTo>
                <a:lnTo>
                  <a:pt x="0" y="0"/>
                </a:lnTo>
                <a:lnTo>
                  <a:pt x="36830" y="64770"/>
                </a:lnTo>
                <a:close/>
              </a:path>
            </a:pathLst>
          </a:custGeom>
          <a:solidFill>
            <a:srgbClr val="7C8790"/>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9" name="Freeform: Shape 460">
            <a:extLst>
              <a:ext uri="{FF2B5EF4-FFF2-40B4-BE49-F238E27FC236}">
                <a16:creationId xmlns:a16="http://schemas.microsoft.com/office/drawing/2014/main" id="{069BFB60-5FB4-0114-523C-1ABD2C0E13E7}"/>
              </a:ext>
            </a:extLst>
          </p:cNvPr>
          <p:cNvSpPr/>
          <p:nvPr/>
        </p:nvSpPr>
        <p:spPr>
          <a:xfrm>
            <a:off x="2728197" y="3568606"/>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00" name="Graphic 425">
            <a:extLst>
              <a:ext uri="{FF2B5EF4-FFF2-40B4-BE49-F238E27FC236}">
                <a16:creationId xmlns:a16="http://schemas.microsoft.com/office/drawing/2014/main" id="{F1981D10-92A3-0B3B-70A7-A67E19B8AF72}"/>
              </a:ext>
            </a:extLst>
          </p:cNvPr>
          <p:cNvGrpSpPr/>
          <p:nvPr/>
        </p:nvGrpSpPr>
        <p:grpSpPr>
          <a:xfrm>
            <a:off x="2724810" y="3553983"/>
            <a:ext cx="94805" cy="116981"/>
            <a:chOff x="7814309" y="3978910"/>
            <a:chExt cx="71120" cy="101600"/>
          </a:xfrm>
          <a:solidFill>
            <a:schemeClr val="tx2">
              <a:lumMod val="50000"/>
              <a:lumOff val="50000"/>
            </a:schemeClr>
          </a:solidFill>
        </p:grpSpPr>
        <p:sp>
          <p:nvSpPr>
            <p:cNvPr id="158" name="Freeform: Shape 474">
              <a:extLst>
                <a:ext uri="{FF2B5EF4-FFF2-40B4-BE49-F238E27FC236}">
                  <a16:creationId xmlns:a16="http://schemas.microsoft.com/office/drawing/2014/main" id="{B587FD29-9EE7-CB5D-52A6-DFDAC9EDE540}"/>
                </a:ext>
              </a:extLst>
            </p:cNvPr>
            <p:cNvSpPr/>
            <p:nvPr/>
          </p:nvSpPr>
          <p:spPr>
            <a:xfrm>
              <a:off x="7849870" y="3978910"/>
              <a:ext cx="12700" cy="87629"/>
            </a:xfrm>
            <a:custGeom>
              <a:avLst/>
              <a:gdLst>
                <a:gd name="connsiteX0" fmla="*/ 0 w 12700"/>
                <a:gd name="connsiteY0" fmla="*/ 0 h 87629"/>
                <a:gd name="connsiteX1" fmla="*/ 0 w 12700"/>
                <a:gd name="connsiteY1" fmla="*/ 87630 h 87629"/>
              </a:gdLst>
              <a:ahLst/>
              <a:cxnLst>
                <a:cxn ang="0">
                  <a:pos x="connsiteX0" y="connsiteY0"/>
                </a:cxn>
                <a:cxn ang="0">
                  <a:pos x="connsiteX1" y="connsiteY1"/>
                </a:cxn>
              </a:cxnLst>
              <a:rect l="l" t="t" r="r" b="b"/>
              <a:pathLst>
                <a:path w="12700" h="87629">
                  <a:moveTo>
                    <a:pt x="0" y="0"/>
                  </a:moveTo>
                  <a:lnTo>
                    <a:pt x="0" y="8763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9" name="Freeform: Shape 475">
              <a:extLst>
                <a:ext uri="{FF2B5EF4-FFF2-40B4-BE49-F238E27FC236}">
                  <a16:creationId xmlns:a16="http://schemas.microsoft.com/office/drawing/2014/main" id="{E94B416B-8CDC-27EF-2693-900D449C3D83}"/>
                </a:ext>
              </a:extLst>
            </p:cNvPr>
            <p:cNvSpPr/>
            <p:nvPr/>
          </p:nvSpPr>
          <p:spPr>
            <a:xfrm>
              <a:off x="7849870" y="3978910"/>
              <a:ext cx="12700" cy="87629"/>
            </a:xfrm>
            <a:custGeom>
              <a:avLst/>
              <a:gdLst>
                <a:gd name="connsiteX0" fmla="*/ 0 w 12700"/>
                <a:gd name="connsiteY0" fmla="*/ 0 h 87629"/>
                <a:gd name="connsiteX1" fmla="*/ 0 w 12700"/>
                <a:gd name="connsiteY1" fmla="*/ 87630 h 87629"/>
              </a:gdLst>
              <a:ahLst/>
              <a:cxnLst>
                <a:cxn ang="0">
                  <a:pos x="connsiteX0" y="connsiteY0"/>
                </a:cxn>
                <a:cxn ang="0">
                  <a:pos x="connsiteX1" y="connsiteY1"/>
                </a:cxn>
              </a:cxnLst>
              <a:rect l="l" t="t" r="r" b="b"/>
              <a:pathLst>
                <a:path w="12700" h="87629">
                  <a:moveTo>
                    <a:pt x="0" y="0"/>
                  </a:moveTo>
                  <a:lnTo>
                    <a:pt x="0" y="8763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0" name="Freeform: Shape 476">
              <a:extLst>
                <a:ext uri="{FF2B5EF4-FFF2-40B4-BE49-F238E27FC236}">
                  <a16:creationId xmlns:a16="http://schemas.microsoft.com/office/drawing/2014/main" id="{14921BDF-515E-E001-3453-8028349FB4B6}"/>
                </a:ext>
              </a:extLst>
            </p:cNvPr>
            <p:cNvSpPr/>
            <p:nvPr/>
          </p:nvSpPr>
          <p:spPr>
            <a:xfrm>
              <a:off x="7814309" y="397891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1" name="Freeform: Shape 477">
              <a:extLst>
                <a:ext uri="{FF2B5EF4-FFF2-40B4-BE49-F238E27FC236}">
                  <a16:creationId xmlns:a16="http://schemas.microsoft.com/office/drawing/2014/main" id="{CA784386-1BB1-6171-7190-17782AC732D1}"/>
                </a:ext>
              </a:extLst>
            </p:cNvPr>
            <p:cNvSpPr/>
            <p:nvPr/>
          </p:nvSpPr>
          <p:spPr>
            <a:xfrm>
              <a:off x="7814309" y="406781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01" name="Freeform: Shape 462">
            <a:extLst>
              <a:ext uri="{FF2B5EF4-FFF2-40B4-BE49-F238E27FC236}">
                <a16:creationId xmlns:a16="http://schemas.microsoft.com/office/drawing/2014/main" id="{03FA96A9-1CDE-F0A9-E889-4A4758EC2B7B}"/>
              </a:ext>
            </a:extLst>
          </p:cNvPr>
          <p:cNvSpPr/>
          <p:nvPr/>
        </p:nvSpPr>
        <p:spPr>
          <a:xfrm rot="18900000">
            <a:off x="2540914" y="3292816"/>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02" name="Graphic 425">
            <a:extLst>
              <a:ext uri="{FF2B5EF4-FFF2-40B4-BE49-F238E27FC236}">
                <a16:creationId xmlns:a16="http://schemas.microsoft.com/office/drawing/2014/main" id="{008838AE-0F23-90BF-3876-7821BD5C71A1}"/>
              </a:ext>
            </a:extLst>
          </p:cNvPr>
          <p:cNvGrpSpPr/>
          <p:nvPr/>
        </p:nvGrpSpPr>
        <p:grpSpPr>
          <a:xfrm>
            <a:off x="2532451" y="3277973"/>
            <a:ext cx="94805" cy="104259"/>
            <a:chOff x="7967980" y="3935729"/>
            <a:chExt cx="71120" cy="186691"/>
          </a:xfrm>
        </p:grpSpPr>
        <p:sp>
          <p:nvSpPr>
            <p:cNvPr id="154" name="Freeform: Shape 470">
              <a:extLst>
                <a:ext uri="{FF2B5EF4-FFF2-40B4-BE49-F238E27FC236}">
                  <a16:creationId xmlns:a16="http://schemas.microsoft.com/office/drawing/2014/main" id="{AEFADD66-9C72-5B8D-D837-B831439C8CA6}"/>
                </a:ext>
              </a:extLst>
            </p:cNvPr>
            <p:cNvSpPr/>
            <p:nvPr/>
          </p:nvSpPr>
          <p:spPr>
            <a:xfrm>
              <a:off x="8003540" y="3935729"/>
              <a:ext cx="12700" cy="170180"/>
            </a:xfrm>
            <a:custGeom>
              <a:avLst/>
              <a:gdLst>
                <a:gd name="connsiteX0" fmla="*/ 0 w 12700"/>
                <a:gd name="connsiteY0" fmla="*/ 0 h 170180"/>
                <a:gd name="connsiteX1" fmla="*/ 0 w 12700"/>
                <a:gd name="connsiteY1" fmla="*/ 170180 h 170180"/>
              </a:gdLst>
              <a:ahLst/>
              <a:cxnLst>
                <a:cxn ang="0">
                  <a:pos x="connsiteX0" y="connsiteY0"/>
                </a:cxn>
                <a:cxn ang="0">
                  <a:pos x="connsiteX1" y="connsiteY1"/>
                </a:cxn>
              </a:cxnLst>
              <a:rect l="l" t="t" r="r" b="b"/>
              <a:pathLst>
                <a:path w="12700" h="170180">
                  <a:moveTo>
                    <a:pt x="0" y="0"/>
                  </a:moveTo>
                  <a:lnTo>
                    <a:pt x="0" y="17018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5" name="Freeform: Shape 471">
              <a:extLst>
                <a:ext uri="{FF2B5EF4-FFF2-40B4-BE49-F238E27FC236}">
                  <a16:creationId xmlns:a16="http://schemas.microsoft.com/office/drawing/2014/main" id="{C3A32BD9-7D2F-DCAF-B198-8A8829B8D5F4}"/>
                </a:ext>
              </a:extLst>
            </p:cNvPr>
            <p:cNvSpPr/>
            <p:nvPr/>
          </p:nvSpPr>
          <p:spPr>
            <a:xfrm>
              <a:off x="8003540" y="3935729"/>
              <a:ext cx="12700" cy="170180"/>
            </a:xfrm>
            <a:custGeom>
              <a:avLst/>
              <a:gdLst>
                <a:gd name="connsiteX0" fmla="*/ 0 w 12700"/>
                <a:gd name="connsiteY0" fmla="*/ 0 h 170180"/>
                <a:gd name="connsiteX1" fmla="*/ 0 w 12700"/>
                <a:gd name="connsiteY1" fmla="*/ 170180 h 170180"/>
              </a:gdLst>
              <a:ahLst/>
              <a:cxnLst>
                <a:cxn ang="0">
                  <a:pos x="connsiteX0" y="connsiteY0"/>
                </a:cxn>
                <a:cxn ang="0">
                  <a:pos x="connsiteX1" y="connsiteY1"/>
                </a:cxn>
              </a:cxnLst>
              <a:rect l="l" t="t" r="r" b="b"/>
              <a:pathLst>
                <a:path w="12700" h="170180">
                  <a:moveTo>
                    <a:pt x="0" y="0"/>
                  </a:moveTo>
                  <a:lnTo>
                    <a:pt x="0" y="17018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6" name="Freeform: Shape 472">
              <a:extLst>
                <a:ext uri="{FF2B5EF4-FFF2-40B4-BE49-F238E27FC236}">
                  <a16:creationId xmlns:a16="http://schemas.microsoft.com/office/drawing/2014/main" id="{2D118FA6-9B09-5D61-FB62-A81026F9DE76}"/>
                </a:ext>
              </a:extLst>
            </p:cNvPr>
            <p:cNvSpPr/>
            <p:nvPr/>
          </p:nvSpPr>
          <p:spPr>
            <a:xfrm>
              <a:off x="7967980" y="3935729"/>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7" name="Freeform: Shape 473">
              <a:extLst>
                <a:ext uri="{FF2B5EF4-FFF2-40B4-BE49-F238E27FC236}">
                  <a16:creationId xmlns:a16="http://schemas.microsoft.com/office/drawing/2014/main" id="{C209AFD3-A2C6-5E1E-66F3-254DC258A716}"/>
                </a:ext>
              </a:extLst>
            </p:cNvPr>
            <p:cNvSpPr/>
            <p:nvPr/>
          </p:nvSpPr>
          <p:spPr>
            <a:xfrm>
              <a:off x="7967980" y="410972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03" name="Freeform: Shape 464">
            <a:extLst>
              <a:ext uri="{FF2B5EF4-FFF2-40B4-BE49-F238E27FC236}">
                <a16:creationId xmlns:a16="http://schemas.microsoft.com/office/drawing/2014/main" id="{D43CB45A-2A2F-C404-A48E-D834B6F80BBF}"/>
              </a:ext>
            </a:extLst>
          </p:cNvPr>
          <p:cNvSpPr/>
          <p:nvPr/>
        </p:nvSpPr>
        <p:spPr>
          <a:xfrm rot="18900000">
            <a:off x="2350169" y="3079911"/>
            <a:ext cx="86341" cy="74575"/>
          </a:xfrm>
          <a:custGeom>
            <a:avLst/>
            <a:gdLst>
              <a:gd name="connsiteX0" fmla="*/ 0 w 64770"/>
              <a:gd name="connsiteY0" fmla="*/ 0 h 64770"/>
              <a:gd name="connsiteX1" fmla="*/ 64770 w 64770"/>
              <a:gd name="connsiteY1" fmla="*/ 0 h 64770"/>
              <a:gd name="connsiteX2" fmla="*/ 64770 w 64770"/>
              <a:gd name="connsiteY2" fmla="*/ 64770 h 64770"/>
              <a:gd name="connsiteX3" fmla="*/ 0 w 64770"/>
              <a:gd name="connsiteY3" fmla="*/ 64770 h 64770"/>
            </a:gdLst>
            <a:ahLst/>
            <a:cxnLst>
              <a:cxn ang="0">
                <a:pos x="connsiteX0" y="connsiteY0"/>
              </a:cxn>
              <a:cxn ang="0">
                <a:pos x="connsiteX1" y="connsiteY1"/>
              </a:cxn>
              <a:cxn ang="0">
                <a:pos x="connsiteX2" y="connsiteY2"/>
              </a:cxn>
              <a:cxn ang="0">
                <a:pos x="connsiteX3" y="connsiteY3"/>
              </a:cxn>
            </a:cxnLst>
            <a:rect l="l" t="t" r="r" b="b"/>
            <a:pathLst>
              <a:path w="64770" h="64770">
                <a:moveTo>
                  <a:pt x="0" y="0"/>
                </a:moveTo>
                <a:lnTo>
                  <a:pt x="64770" y="0"/>
                </a:lnTo>
                <a:lnTo>
                  <a:pt x="64770" y="64770"/>
                </a:lnTo>
                <a:lnTo>
                  <a:pt x="0" y="64770"/>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04" name="Graphic 425">
            <a:extLst>
              <a:ext uri="{FF2B5EF4-FFF2-40B4-BE49-F238E27FC236}">
                <a16:creationId xmlns:a16="http://schemas.microsoft.com/office/drawing/2014/main" id="{72BC2FFE-D8FA-F808-B195-E124374FE7C0}"/>
              </a:ext>
            </a:extLst>
          </p:cNvPr>
          <p:cNvGrpSpPr/>
          <p:nvPr/>
        </p:nvGrpSpPr>
        <p:grpSpPr>
          <a:xfrm>
            <a:off x="2350347" y="3058870"/>
            <a:ext cx="94805" cy="107549"/>
            <a:chOff x="8255000" y="4080510"/>
            <a:chExt cx="71120" cy="208280"/>
          </a:xfrm>
        </p:grpSpPr>
        <p:sp>
          <p:nvSpPr>
            <p:cNvPr id="150" name="Freeform: Shape 466">
              <a:extLst>
                <a:ext uri="{FF2B5EF4-FFF2-40B4-BE49-F238E27FC236}">
                  <a16:creationId xmlns:a16="http://schemas.microsoft.com/office/drawing/2014/main" id="{27B657A3-EE7C-E280-FA1F-46F12D266A33}"/>
                </a:ext>
              </a:extLst>
            </p:cNvPr>
            <p:cNvSpPr/>
            <p:nvPr/>
          </p:nvSpPr>
          <p:spPr>
            <a:xfrm>
              <a:off x="8290559" y="4080510"/>
              <a:ext cx="12700" cy="191769"/>
            </a:xfrm>
            <a:custGeom>
              <a:avLst/>
              <a:gdLst>
                <a:gd name="connsiteX0" fmla="*/ 0 w 12700"/>
                <a:gd name="connsiteY0" fmla="*/ 0 h 191769"/>
                <a:gd name="connsiteX1" fmla="*/ 0 w 12700"/>
                <a:gd name="connsiteY1" fmla="*/ 191770 h 191769"/>
              </a:gdLst>
              <a:ahLst/>
              <a:cxnLst>
                <a:cxn ang="0">
                  <a:pos x="connsiteX0" y="connsiteY0"/>
                </a:cxn>
                <a:cxn ang="0">
                  <a:pos x="connsiteX1" y="connsiteY1"/>
                </a:cxn>
              </a:cxnLst>
              <a:rect l="l" t="t" r="r" b="b"/>
              <a:pathLst>
                <a:path w="12700" h="191769">
                  <a:moveTo>
                    <a:pt x="0" y="0"/>
                  </a:moveTo>
                  <a:lnTo>
                    <a:pt x="0" y="19177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1" name="Freeform: Shape 467">
              <a:extLst>
                <a:ext uri="{FF2B5EF4-FFF2-40B4-BE49-F238E27FC236}">
                  <a16:creationId xmlns:a16="http://schemas.microsoft.com/office/drawing/2014/main" id="{3AB97473-DF2D-C504-36E9-1F6EB0505827}"/>
                </a:ext>
              </a:extLst>
            </p:cNvPr>
            <p:cNvSpPr/>
            <p:nvPr/>
          </p:nvSpPr>
          <p:spPr>
            <a:xfrm>
              <a:off x="8290559" y="4080510"/>
              <a:ext cx="12700" cy="191769"/>
            </a:xfrm>
            <a:custGeom>
              <a:avLst/>
              <a:gdLst>
                <a:gd name="connsiteX0" fmla="*/ 0 w 12700"/>
                <a:gd name="connsiteY0" fmla="*/ 0 h 191769"/>
                <a:gd name="connsiteX1" fmla="*/ 0 w 12700"/>
                <a:gd name="connsiteY1" fmla="*/ 191770 h 191769"/>
              </a:gdLst>
              <a:ahLst/>
              <a:cxnLst>
                <a:cxn ang="0">
                  <a:pos x="connsiteX0" y="connsiteY0"/>
                </a:cxn>
                <a:cxn ang="0">
                  <a:pos x="connsiteX1" y="connsiteY1"/>
                </a:cxn>
              </a:cxnLst>
              <a:rect l="l" t="t" r="r" b="b"/>
              <a:pathLst>
                <a:path w="12700" h="191769">
                  <a:moveTo>
                    <a:pt x="0" y="0"/>
                  </a:moveTo>
                  <a:lnTo>
                    <a:pt x="0" y="19177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2" name="Freeform: Shape 468">
              <a:extLst>
                <a:ext uri="{FF2B5EF4-FFF2-40B4-BE49-F238E27FC236}">
                  <a16:creationId xmlns:a16="http://schemas.microsoft.com/office/drawing/2014/main" id="{2713C134-D2B8-8AEB-A8CF-7531C7B60ED5}"/>
                </a:ext>
              </a:extLst>
            </p:cNvPr>
            <p:cNvSpPr/>
            <p:nvPr/>
          </p:nvSpPr>
          <p:spPr>
            <a:xfrm>
              <a:off x="8255000" y="408051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3" name="Freeform: Shape 469">
              <a:extLst>
                <a:ext uri="{FF2B5EF4-FFF2-40B4-BE49-F238E27FC236}">
                  <a16:creationId xmlns:a16="http://schemas.microsoft.com/office/drawing/2014/main" id="{CF9D941F-474A-7E26-66E0-73A3A099ED03}"/>
                </a:ext>
              </a:extLst>
            </p:cNvPr>
            <p:cNvSpPr/>
            <p:nvPr/>
          </p:nvSpPr>
          <p:spPr>
            <a:xfrm>
              <a:off x="8255000" y="4276090"/>
              <a:ext cx="71120" cy="12700"/>
            </a:xfrm>
            <a:custGeom>
              <a:avLst/>
              <a:gdLst>
                <a:gd name="connsiteX0" fmla="*/ 71120 w 71120"/>
                <a:gd name="connsiteY0" fmla="*/ 0 h 12700"/>
                <a:gd name="connsiteX1" fmla="*/ 0 w 71120"/>
                <a:gd name="connsiteY1" fmla="*/ 0 h 12700"/>
              </a:gdLst>
              <a:ahLst/>
              <a:cxnLst>
                <a:cxn ang="0">
                  <a:pos x="connsiteX0" y="connsiteY0"/>
                </a:cxn>
                <a:cxn ang="0">
                  <a:pos x="connsiteX1" y="connsiteY1"/>
                </a:cxn>
              </a:cxnLst>
              <a:rect l="l" t="t" r="r" b="b"/>
              <a:pathLst>
                <a:path w="71120" h="12700">
                  <a:moveTo>
                    <a:pt x="71120"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05" name="Group 6">
            <a:extLst>
              <a:ext uri="{FF2B5EF4-FFF2-40B4-BE49-F238E27FC236}">
                <a16:creationId xmlns:a16="http://schemas.microsoft.com/office/drawing/2014/main" id="{84B5F1EE-E3FD-EA24-959D-7A3E33E7E02A}"/>
              </a:ext>
            </a:extLst>
          </p:cNvPr>
          <p:cNvGrpSpPr/>
          <p:nvPr/>
        </p:nvGrpSpPr>
        <p:grpSpPr>
          <a:xfrm>
            <a:off x="735454" y="1759889"/>
            <a:ext cx="5037416" cy="3973075"/>
            <a:chOff x="3331482" y="2091090"/>
            <a:chExt cx="3778906" cy="3450687"/>
          </a:xfrm>
        </p:grpSpPr>
        <p:grpSp>
          <p:nvGrpSpPr>
            <p:cNvPr id="106" name="Group 7">
              <a:extLst>
                <a:ext uri="{FF2B5EF4-FFF2-40B4-BE49-F238E27FC236}">
                  <a16:creationId xmlns:a16="http://schemas.microsoft.com/office/drawing/2014/main" id="{02292543-AE9E-EB63-6225-ACE789FDCA30}"/>
                </a:ext>
              </a:extLst>
            </p:cNvPr>
            <p:cNvGrpSpPr/>
            <p:nvPr/>
          </p:nvGrpSpPr>
          <p:grpSpPr>
            <a:xfrm>
              <a:off x="3331482" y="2091090"/>
              <a:ext cx="573263" cy="3343485"/>
              <a:chOff x="3331482" y="2091090"/>
              <a:chExt cx="573263" cy="3343485"/>
            </a:xfrm>
          </p:grpSpPr>
          <p:sp>
            <p:nvSpPr>
              <p:cNvPr id="137" name="Freeform: Shape 649">
                <a:extLst>
                  <a:ext uri="{FF2B5EF4-FFF2-40B4-BE49-F238E27FC236}">
                    <a16:creationId xmlns:a16="http://schemas.microsoft.com/office/drawing/2014/main" id="{B11450E7-0762-71F5-5C0F-EBC115AB0753}"/>
                  </a:ext>
                </a:extLst>
              </p:cNvPr>
              <p:cNvSpPr/>
              <p:nvPr/>
            </p:nvSpPr>
            <p:spPr>
              <a:xfrm>
                <a:off x="3863344" y="2968711"/>
                <a:ext cx="41401" cy="12700"/>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8" name="Freeform: Shape 650">
                <a:extLst>
                  <a:ext uri="{FF2B5EF4-FFF2-40B4-BE49-F238E27FC236}">
                    <a16:creationId xmlns:a16="http://schemas.microsoft.com/office/drawing/2014/main" id="{3287BB3A-F97C-F103-E71E-1CFE79313BEE}"/>
                  </a:ext>
                </a:extLst>
              </p:cNvPr>
              <p:cNvSpPr/>
              <p:nvPr/>
            </p:nvSpPr>
            <p:spPr>
              <a:xfrm>
                <a:off x="3863344" y="3476498"/>
                <a:ext cx="41401" cy="12700"/>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9" name="Freeform: Shape 651">
                <a:extLst>
                  <a:ext uri="{FF2B5EF4-FFF2-40B4-BE49-F238E27FC236}">
                    <a16:creationId xmlns:a16="http://schemas.microsoft.com/office/drawing/2014/main" id="{62012B41-8F81-D795-FBB2-94A3D097B082}"/>
                  </a:ext>
                </a:extLst>
              </p:cNvPr>
              <p:cNvSpPr/>
              <p:nvPr/>
            </p:nvSpPr>
            <p:spPr>
              <a:xfrm>
                <a:off x="3863344" y="3993880"/>
                <a:ext cx="41401" cy="12700"/>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0" name="Freeform: Shape 652">
                <a:extLst>
                  <a:ext uri="{FF2B5EF4-FFF2-40B4-BE49-F238E27FC236}">
                    <a16:creationId xmlns:a16="http://schemas.microsoft.com/office/drawing/2014/main" id="{04A1A412-2F08-D1E5-D953-3EB5080D74C5}"/>
                  </a:ext>
                </a:extLst>
              </p:cNvPr>
              <p:cNvSpPr/>
              <p:nvPr/>
            </p:nvSpPr>
            <p:spPr>
              <a:xfrm>
                <a:off x="3863344" y="4499743"/>
                <a:ext cx="41401" cy="12700"/>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1" name="Freeform: Shape 653">
                <a:extLst>
                  <a:ext uri="{FF2B5EF4-FFF2-40B4-BE49-F238E27FC236}">
                    <a16:creationId xmlns:a16="http://schemas.microsoft.com/office/drawing/2014/main" id="{4AB34A53-60CF-7E92-36B3-60E754949474}"/>
                  </a:ext>
                </a:extLst>
              </p:cNvPr>
              <p:cNvSpPr/>
              <p:nvPr/>
            </p:nvSpPr>
            <p:spPr>
              <a:xfrm>
                <a:off x="3863344" y="5018621"/>
                <a:ext cx="41401" cy="12700"/>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2" name="Freeform: Shape 654">
                <a:extLst>
                  <a:ext uri="{FF2B5EF4-FFF2-40B4-BE49-F238E27FC236}">
                    <a16:creationId xmlns:a16="http://schemas.microsoft.com/office/drawing/2014/main" id="{28DA33DC-895F-37F6-4C73-A7BC9E010C6A}"/>
                  </a:ext>
                </a:extLst>
              </p:cNvPr>
              <p:cNvSpPr/>
              <p:nvPr/>
            </p:nvSpPr>
            <p:spPr>
              <a:xfrm>
                <a:off x="3863344" y="2465540"/>
                <a:ext cx="41401" cy="12700"/>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3" name="TextBox 655">
                <a:extLst>
                  <a:ext uri="{FF2B5EF4-FFF2-40B4-BE49-F238E27FC236}">
                    <a16:creationId xmlns:a16="http://schemas.microsoft.com/office/drawing/2014/main" id="{AF5E13B7-C840-434B-4B4F-D22384D5C524}"/>
                  </a:ext>
                </a:extLst>
              </p:cNvPr>
              <p:cNvSpPr txBox="1"/>
              <p:nvPr/>
            </p:nvSpPr>
            <p:spPr>
              <a:xfrm rot="16200000">
                <a:off x="1757865" y="3664707"/>
                <a:ext cx="3343485" cy="196251"/>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Mean body weight change from baseline (%)</a:t>
                </a:r>
              </a:p>
            </p:txBody>
          </p:sp>
          <p:sp>
            <p:nvSpPr>
              <p:cNvPr id="144" name="TextBox 656">
                <a:extLst>
                  <a:ext uri="{FF2B5EF4-FFF2-40B4-BE49-F238E27FC236}">
                    <a16:creationId xmlns:a16="http://schemas.microsoft.com/office/drawing/2014/main" id="{893AF446-9CCD-128C-A1FD-EFEFC9B46DD0}"/>
                  </a:ext>
                </a:extLst>
              </p:cNvPr>
              <p:cNvSpPr txBox="1"/>
              <p:nvPr/>
            </p:nvSpPr>
            <p:spPr>
              <a:xfrm>
                <a:off x="3521886" y="4917249"/>
                <a:ext cx="378665" cy="21971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–25</a:t>
                </a:r>
              </a:p>
            </p:txBody>
          </p:sp>
          <p:sp>
            <p:nvSpPr>
              <p:cNvPr id="145" name="TextBox 664">
                <a:extLst>
                  <a:ext uri="{FF2B5EF4-FFF2-40B4-BE49-F238E27FC236}">
                    <a16:creationId xmlns:a16="http://schemas.microsoft.com/office/drawing/2014/main" id="{CB90349B-26D7-AB70-AF60-1078FDE45581}"/>
                  </a:ext>
                </a:extLst>
              </p:cNvPr>
              <p:cNvSpPr txBox="1"/>
              <p:nvPr/>
            </p:nvSpPr>
            <p:spPr>
              <a:xfrm>
                <a:off x="3521886" y="4398371"/>
                <a:ext cx="378665" cy="21971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–20</a:t>
                </a:r>
              </a:p>
            </p:txBody>
          </p:sp>
          <p:sp>
            <p:nvSpPr>
              <p:cNvPr id="146" name="TextBox 665">
                <a:extLst>
                  <a:ext uri="{FF2B5EF4-FFF2-40B4-BE49-F238E27FC236}">
                    <a16:creationId xmlns:a16="http://schemas.microsoft.com/office/drawing/2014/main" id="{5C87A74E-5609-9BBF-3CBA-5A7CA243E1C2}"/>
                  </a:ext>
                </a:extLst>
              </p:cNvPr>
              <p:cNvSpPr txBox="1"/>
              <p:nvPr/>
            </p:nvSpPr>
            <p:spPr>
              <a:xfrm>
                <a:off x="3521886" y="3892508"/>
                <a:ext cx="378665" cy="21971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–15</a:t>
                </a:r>
              </a:p>
            </p:txBody>
          </p:sp>
          <p:sp>
            <p:nvSpPr>
              <p:cNvPr id="147" name="TextBox 666">
                <a:extLst>
                  <a:ext uri="{FF2B5EF4-FFF2-40B4-BE49-F238E27FC236}">
                    <a16:creationId xmlns:a16="http://schemas.microsoft.com/office/drawing/2014/main" id="{065674FE-C079-47ED-493D-EDF983A6C058}"/>
                  </a:ext>
                </a:extLst>
              </p:cNvPr>
              <p:cNvSpPr txBox="1"/>
              <p:nvPr/>
            </p:nvSpPr>
            <p:spPr>
              <a:xfrm>
                <a:off x="3521886" y="3375126"/>
                <a:ext cx="378665" cy="21971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–10</a:t>
                </a:r>
              </a:p>
            </p:txBody>
          </p:sp>
          <p:sp>
            <p:nvSpPr>
              <p:cNvPr id="148" name="TextBox 667">
                <a:extLst>
                  <a:ext uri="{FF2B5EF4-FFF2-40B4-BE49-F238E27FC236}">
                    <a16:creationId xmlns:a16="http://schemas.microsoft.com/office/drawing/2014/main" id="{1C0426A4-4364-6705-3AA2-49EED360670D}"/>
                  </a:ext>
                </a:extLst>
              </p:cNvPr>
              <p:cNvSpPr txBox="1"/>
              <p:nvPr/>
            </p:nvSpPr>
            <p:spPr>
              <a:xfrm>
                <a:off x="3521886" y="2867339"/>
                <a:ext cx="378665" cy="21971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–5</a:t>
                </a:r>
              </a:p>
            </p:txBody>
          </p:sp>
          <p:sp>
            <p:nvSpPr>
              <p:cNvPr id="149" name="TextBox 668">
                <a:extLst>
                  <a:ext uri="{FF2B5EF4-FFF2-40B4-BE49-F238E27FC236}">
                    <a16:creationId xmlns:a16="http://schemas.microsoft.com/office/drawing/2014/main" id="{B01D8B1E-EF55-18F7-361F-1ACF3070F459}"/>
                  </a:ext>
                </a:extLst>
              </p:cNvPr>
              <p:cNvSpPr txBox="1"/>
              <p:nvPr/>
            </p:nvSpPr>
            <p:spPr>
              <a:xfrm>
                <a:off x="3521886" y="2364168"/>
                <a:ext cx="378665" cy="219712"/>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0</a:t>
                </a:r>
              </a:p>
            </p:txBody>
          </p:sp>
        </p:grpSp>
        <p:grpSp>
          <p:nvGrpSpPr>
            <p:cNvPr id="107" name="Group 8">
              <a:extLst>
                <a:ext uri="{FF2B5EF4-FFF2-40B4-BE49-F238E27FC236}">
                  <a16:creationId xmlns:a16="http://schemas.microsoft.com/office/drawing/2014/main" id="{A3425346-13B1-15A6-6E1C-EB3ED09BE631}"/>
                </a:ext>
              </a:extLst>
            </p:cNvPr>
            <p:cNvGrpSpPr/>
            <p:nvPr/>
          </p:nvGrpSpPr>
          <p:grpSpPr>
            <a:xfrm>
              <a:off x="3861216" y="5078819"/>
              <a:ext cx="3249172" cy="462958"/>
              <a:chOff x="3861216" y="5078819"/>
              <a:chExt cx="3249172" cy="462958"/>
            </a:xfrm>
          </p:grpSpPr>
          <p:sp>
            <p:nvSpPr>
              <p:cNvPr id="108" name="Freeform: Shape 9">
                <a:extLst>
                  <a:ext uri="{FF2B5EF4-FFF2-40B4-BE49-F238E27FC236}">
                    <a16:creationId xmlns:a16="http://schemas.microsoft.com/office/drawing/2014/main" id="{A21EF89C-EBC9-11C5-BC0E-CC6C5AD5DD93}"/>
                  </a:ext>
                </a:extLst>
              </p:cNvPr>
              <p:cNvSpPr/>
              <p:nvPr/>
            </p:nvSpPr>
            <p:spPr>
              <a:xfrm>
                <a:off x="3978787"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09" name="Freeform: Shape 10">
                <a:extLst>
                  <a:ext uri="{FF2B5EF4-FFF2-40B4-BE49-F238E27FC236}">
                    <a16:creationId xmlns:a16="http://schemas.microsoft.com/office/drawing/2014/main" id="{BC684179-6F84-54B0-80AB-3A8FD19FB1B8}"/>
                  </a:ext>
                </a:extLst>
              </p:cNvPr>
              <p:cNvSpPr/>
              <p:nvPr/>
            </p:nvSpPr>
            <p:spPr>
              <a:xfrm>
                <a:off x="4124456"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0" name="Freeform: Shape 12">
                <a:extLst>
                  <a:ext uri="{FF2B5EF4-FFF2-40B4-BE49-F238E27FC236}">
                    <a16:creationId xmlns:a16="http://schemas.microsoft.com/office/drawing/2014/main" id="{7E22F0A0-4223-57E6-BBDB-BD7B3B895052}"/>
                  </a:ext>
                </a:extLst>
              </p:cNvPr>
              <p:cNvSpPr/>
              <p:nvPr/>
            </p:nvSpPr>
            <p:spPr>
              <a:xfrm>
                <a:off x="4269870"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1" name="Freeform: Shape 13">
                <a:extLst>
                  <a:ext uri="{FF2B5EF4-FFF2-40B4-BE49-F238E27FC236}">
                    <a16:creationId xmlns:a16="http://schemas.microsoft.com/office/drawing/2014/main" id="{3FFBC820-53C0-BC7A-DCAB-DAAAE9B42C91}"/>
                  </a:ext>
                </a:extLst>
              </p:cNvPr>
              <p:cNvSpPr/>
              <p:nvPr/>
            </p:nvSpPr>
            <p:spPr>
              <a:xfrm>
                <a:off x="4413762"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2" name="Freeform: Shape 14">
                <a:extLst>
                  <a:ext uri="{FF2B5EF4-FFF2-40B4-BE49-F238E27FC236}">
                    <a16:creationId xmlns:a16="http://schemas.microsoft.com/office/drawing/2014/main" id="{257B7113-97EA-309E-53C7-0AD11323E238}"/>
                  </a:ext>
                </a:extLst>
              </p:cNvPr>
              <p:cNvSpPr/>
              <p:nvPr/>
            </p:nvSpPr>
            <p:spPr>
              <a:xfrm>
                <a:off x="4560955"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3" name="Freeform: Shape 15">
                <a:extLst>
                  <a:ext uri="{FF2B5EF4-FFF2-40B4-BE49-F238E27FC236}">
                    <a16:creationId xmlns:a16="http://schemas.microsoft.com/office/drawing/2014/main" id="{BA00101D-35BB-6933-42B8-50464C06456E}"/>
                  </a:ext>
                </a:extLst>
              </p:cNvPr>
              <p:cNvSpPr/>
              <p:nvPr/>
            </p:nvSpPr>
            <p:spPr>
              <a:xfrm>
                <a:off x="4705481"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4" name="Freeform: Shape 29">
                <a:extLst>
                  <a:ext uri="{FF2B5EF4-FFF2-40B4-BE49-F238E27FC236}">
                    <a16:creationId xmlns:a16="http://schemas.microsoft.com/office/drawing/2014/main" id="{6395BB8B-3DAA-433E-0C63-D5758E052180}"/>
                  </a:ext>
                </a:extLst>
              </p:cNvPr>
              <p:cNvSpPr/>
              <p:nvPr/>
            </p:nvSpPr>
            <p:spPr>
              <a:xfrm>
                <a:off x="4849499"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5" name="Freeform: Shape 30">
                <a:extLst>
                  <a:ext uri="{FF2B5EF4-FFF2-40B4-BE49-F238E27FC236}">
                    <a16:creationId xmlns:a16="http://schemas.microsoft.com/office/drawing/2014/main" id="{6EAF293E-0D4C-7FC0-2F80-9A34C8A9550B}"/>
                  </a:ext>
                </a:extLst>
              </p:cNvPr>
              <p:cNvSpPr/>
              <p:nvPr/>
            </p:nvSpPr>
            <p:spPr>
              <a:xfrm>
                <a:off x="5141218"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6" name="Freeform: Shape 32">
                <a:extLst>
                  <a:ext uri="{FF2B5EF4-FFF2-40B4-BE49-F238E27FC236}">
                    <a16:creationId xmlns:a16="http://schemas.microsoft.com/office/drawing/2014/main" id="{0E9882BE-8097-58EE-7C47-D062EADFB8A1}"/>
                  </a:ext>
                </a:extLst>
              </p:cNvPr>
              <p:cNvSpPr/>
              <p:nvPr/>
            </p:nvSpPr>
            <p:spPr>
              <a:xfrm>
                <a:off x="5434080"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7" name="Freeform: Shape 34">
                <a:extLst>
                  <a:ext uri="{FF2B5EF4-FFF2-40B4-BE49-F238E27FC236}">
                    <a16:creationId xmlns:a16="http://schemas.microsoft.com/office/drawing/2014/main" id="{CAE3DBDE-4ECD-7CD7-2B7B-5627B15DF382}"/>
                  </a:ext>
                </a:extLst>
              </p:cNvPr>
              <p:cNvSpPr/>
              <p:nvPr/>
            </p:nvSpPr>
            <p:spPr>
              <a:xfrm>
                <a:off x="5721227"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8" name="Freeform: Shape 35">
                <a:extLst>
                  <a:ext uri="{FF2B5EF4-FFF2-40B4-BE49-F238E27FC236}">
                    <a16:creationId xmlns:a16="http://schemas.microsoft.com/office/drawing/2014/main" id="{B4B7444C-82E2-8ECB-38D5-BB75C6DD29F4}"/>
                  </a:ext>
                </a:extLst>
              </p:cNvPr>
              <p:cNvSpPr/>
              <p:nvPr/>
            </p:nvSpPr>
            <p:spPr>
              <a:xfrm>
                <a:off x="6011168"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9" name="Freeform: Shape 36">
                <a:extLst>
                  <a:ext uri="{FF2B5EF4-FFF2-40B4-BE49-F238E27FC236}">
                    <a16:creationId xmlns:a16="http://schemas.microsoft.com/office/drawing/2014/main" id="{2EFB75CC-9578-DA3D-B164-6180F2A18E4F}"/>
                  </a:ext>
                </a:extLst>
              </p:cNvPr>
              <p:cNvSpPr/>
              <p:nvPr/>
            </p:nvSpPr>
            <p:spPr>
              <a:xfrm>
                <a:off x="6301109"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0" name="Freeform: Shape 37">
                <a:extLst>
                  <a:ext uri="{FF2B5EF4-FFF2-40B4-BE49-F238E27FC236}">
                    <a16:creationId xmlns:a16="http://schemas.microsoft.com/office/drawing/2014/main" id="{81A5ABA0-AC0E-40C8-0E0B-5FC8E5CD8ED3}"/>
                  </a:ext>
                </a:extLst>
              </p:cNvPr>
              <p:cNvSpPr/>
              <p:nvPr/>
            </p:nvSpPr>
            <p:spPr>
              <a:xfrm>
                <a:off x="6594606"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1" name="Freeform: Shape 38">
                <a:extLst>
                  <a:ext uri="{FF2B5EF4-FFF2-40B4-BE49-F238E27FC236}">
                    <a16:creationId xmlns:a16="http://schemas.microsoft.com/office/drawing/2014/main" id="{79A722C6-FFD6-11C2-06D0-EC586B662273}"/>
                  </a:ext>
                </a:extLst>
              </p:cNvPr>
              <p:cNvSpPr/>
              <p:nvPr/>
            </p:nvSpPr>
            <p:spPr>
              <a:xfrm>
                <a:off x="6868799" y="5078819"/>
                <a:ext cx="12700" cy="41402"/>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2" name="TextBox 39">
                <a:extLst>
                  <a:ext uri="{FF2B5EF4-FFF2-40B4-BE49-F238E27FC236}">
                    <a16:creationId xmlns:a16="http://schemas.microsoft.com/office/drawing/2014/main" id="{DC45E6E5-9760-FDE8-7F13-0C781BF0CB8F}"/>
                  </a:ext>
                </a:extLst>
              </p:cNvPr>
              <p:cNvSpPr txBox="1"/>
              <p:nvPr/>
            </p:nvSpPr>
            <p:spPr>
              <a:xfrm>
                <a:off x="3892853" y="5100955"/>
                <a:ext cx="173458" cy="21971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0</a:t>
                </a:r>
              </a:p>
            </p:txBody>
          </p:sp>
          <p:sp>
            <p:nvSpPr>
              <p:cNvPr id="123" name="TextBox 635">
                <a:extLst>
                  <a:ext uri="{FF2B5EF4-FFF2-40B4-BE49-F238E27FC236}">
                    <a16:creationId xmlns:a16="http://schemas.microsoft.com/office/drawing/2014/main" id="{027BD5FE-8D9F-2C90-BC23-048B5463BCE5}"/>
                  </a:ext>
                </a:extLst>
              </p:cNvPr>
              <p:cNvSpPr txBox="1"/>
              <p:nvPr/>
            </p:nvSpPr>
            <p:spPr>
              <a:xfrm>
                <a:off x="4038522" y="5100955"/>
                <a:ext cx="173458" cy="21971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4</a:t>
                </a:r>
              </a:p>
            </p:txBody>
          </p:sp>
          <p:sp>
            <p:nvSpPr>
              <p:cNvPr id="124" name="TextBox 636">
                <a:extLst>
                  <a:ext uri="{FF2B5EF4-FFF2-40B4-BE49-F238E27FC236}">
                    <a16:creationId xmlns:a16="http://schemas.microsoft.com/office/drawing/2014/main" id="{4C451AE5-ED0D-0FA8-AC27-04D5A09133A0}"/>
                  </a:ext>
                </a:extLst>
              </p:cNvPr>
              <p:cNvSpPr txBox="1"/>
              <p:nvPr/>
            </p:nvSpPr>
            <p:spPr>
              <a:xfrm>
                <a:off x="4183936" y="5100955"/>
                <a:ext cx="173458" cy="219712"/>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8</a:t>
                </a:r>
              </a:p>
            </p:txBody>
          </p:sp>
          <p:sp>
            <p:nvSpPr>
              <p:cNvPr id="125" name="TextBox 637">
                <a:extLst>
                  <a:ext uri="{FF2B5EF4-FFF2-40B4-BE49-F238E27FC236}">
                    <a16:creationId xmlns:a16="http://schemas.microsoft.com/office/drawing/2014/main" id="{F0122063-D49E-0F00-A3BB-D5A8D87FBD3E}"/>
                  </a:ext>
                </a:extLst>
              </p:cNvPr>
              <p:cNvSpPr txBox="1"/>
              <p:nvPr/>
            </p:nvSpPr>
            <p:spPr>
              <a:xfrm>
                <a:off x="4343488" y="5100955"/>
                <a:ext cx="142138"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12</a:t>
                </a:r>
              </a:p>
            </p:txBody>
          </p:sp>
          <p:sp>
            <p:nvSpPr>
              <p:cNvPr id="126" name="TextBox 638">
                <a:extLst>
                  <a:ext uri="{FF2B5EF4-FFF2-40B4-BE49-F238E27FC236}">
                    <a16:creationId xmlns:a16="http://schemas.microsoft.com/office/drawing/2014/main" id="{1CAA0FFA-2E86-68C8-A8DA-1D43C1A80A7C}"/>
                  </a:ext>
                </a:extLst>
              </p:cNvPr>
              <p:cNvSpPr txBox="1"/>
              <p:nvPr/>
            </p:nvSpPr>
            <p:spPr>
              <a:xfrm>
                <a:off x="4482063" y="5100955"/>
                <a:ext cx="159374"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16</a:t>
                </a:r>
              </a:p>
            </p:txBody>
          </p:sp>
          <p:sp>
            <p:nvSpPr>
              <p:cNvPr id="127" name="TextBox 639">
                <a:extLst>
                  <a:ext uri="{FF2B5EF4-FFF2-40B4-BE49-F238E27FC236}">
                    <a16:creationId xmlns:a16="http://schemas.microsoft.com/office/drawing/2014/main" id="{365FD4FF-090E-CD11-9EF3-6892AC70F8CD}"/>
                  </a:ext>
                </a:extLst>
              </p:cNvPr>
              <p:cNvSpPr txBox="1"/>
              <p:nvPr/>
            </p:nvSpPr>
            <p:spPr>
              <a:xfrm>
                <a:off x="4620308" y="5100955"/>
                <a:ext cx="171936"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20</a:t>
                </a:r>
              </a:p>
            </p:txBody>
          </p:sp>
          <p:sp>
            <p:nvSpPr>
              <p:cNvPr id="128" name="TextBox 640">
                <a:extLst>
                  <a:ext uri="{FF2B5EF4-FFF2-40B4-BE49-F238E27FC236}">
                    <a16:creationId xmlns:a16="http://schemas.microsoft.com/office/drawing/2014/main" id="{998A064F-9C31-3355-C5EF-64EFACB5DF74}"/>
                  </a:ext>
                </a:extLst>
              </p:cNvPr>
              <p:cNvSpPr txBox="1"/>
              <p:nvPr/>
            </p:nvSpPr>
            <p:spPr>
              <a:xfrm>
                <a:off x="4769007" y="5100955"/>
                <a:ext cx="162574"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24</a:t>
                </a:r>
              </a:p>
            </p:txBody>
          </p:sp>
          <p:sp>
            <p:nvSpPr>
              <p:cNvPr id="129" name="TextBox 641">
                <a:extLst>
                  <a:ext uri="{FF2B5EF4-FFF2-40B4-BE49-F238E27FC236}">
                    <a16:creationId xmlns:a16="http://schemas.microsoft.com/office/drawing/2014/main" id="{F8F9B787-5F4D-382E-FCF3-2645A2192ED1}"/>
                  </a:ext>
                </a:extLst>
              </p:cNvPr>
              <p:cNvSpPr txBox="1"/>
              <p:nvPr/>
            </p:nvSpPr>
            <p:spPr>
              <a:xfrm>
                <a:off x="5055662" y="5100955"/>
                <a:ext cx="172701"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32</a:t>
                </a:r>
              </a:p>
            </p:txBody>
          </p:sp>
          <p:sp>
            <p:nvSpPr>
              <p:cNvPr id="130" name="TextBox 642">
                <a:extLst>
                  <a:ext uri="{FF2B5EF4-FFF2-40B4-BE49-F238E27FC236}">
                    <a16:creationId xmlns:a16="http://schemas.microsoft.com/office/drawing/2014/main" id="{50C0A3C8-ECF0-345E-1F97-5457BBB29130}"/>
                  </a:ext>
                </a:extLst>
              </p:cNvPr>
              <p:cNvSpPr txBox="1"/>
              <p:nvPr/>
            </p:nvSpPr>
            <p:spPr>
              <a:xfrm>
                <a:off x="5348524" y="5100955"/>
                <a:ext cx="172701"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40</a:t>
                </a:r>
              </a:p>
            </p:txBody>
          </p:sp>
          <p:sp>
            <p:nvSpPr>
              <p:cNvPr id="131" name="TextBox 643">
                <a:extLst>
                  <a:ext uri="{FF2B5EF4-FFF2-40B4-BE49-F238E27FC236}">
                    <a16:creationId xmlns:a16="http://schemas.microsoft.com/office/drawing/2014/main" id="{BA24AA13-5C6C-143D-623F-7D54C0AFBFE3}"/>
                  </a:ext>
                </a:extLst>
              </p:cNvPr>
              <p:cNvSpPr txBox="1"/>
              <p:nvPr/>
            </p:nvSpPr>
            <p:spPr>
              <a:xfrm>
                <a:off x="5635672" y="5100955"/>
                <a:ext cx="172701"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48</a:t>
                </a:r>
              </a:p>
            </p:txBody>
          </p:sp>
          <p:sp>
            <p:nvSpPr>
              <p:cNvPr id="132" name="TextBox 644">
                <a:extLst>
                  <a:ext uri="{FF2B5EF4-FFF2-40B4-BE49-F238E27FC236}">
                    <a16:creationId xmlns:a16="http://schemas.microsoft.com/office/drawing/2014/main" id="{20C9937A-EB95-5623-2BC7-B31615177295}"/>
                  </a:ext>
                </a:extLst>
              </p:cNvPr>
              <p:cNvSpPr txBox="1"/>
              <p:nvPr/>
            </p:nvSpPr>
            <p:spPr>
              <a:xfrm>
                <a:off x="5930676" y="5100955"/>
                <a:ext cx="162574"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56</a:t>
                </a:r>
              </a:p>
            </p:txBody>
          </p:sp>
          <p:sp>
            <p:nvSpPr>
              <p:cNvPr id="133" name="TextBox 645">
                <a:extLst>
                  <a:ext uri="{FF2B5EF4-FFF2-40B4-BE49-F238E27FC236}">
                    <a16:creationId xmlns:a16="http://schemas.microsoft.com/office/drawing/2014/main" id="{E711E51B-98C9-0000-4C1D-8961D575061B}"/>
                  </a:ext>
                </a:extLst>
              </p:cNvPr>
              <p:cNvSpPr txBox="1"/>
              <p:nvPr/>
            </p:nvSpPr>
            <p:spPr>
              <a:xfrm>
                <a:off x="6220617" y="5100955"/>
                <a:ext cx="162574"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64</a:t>
                </a:r>
              </a:p>
            </p:txBody>
          </p:sp>
          <p:sp>
            <p:nvSpPr>
              <p:cNvPr id="134" name="TextBox 646">
                <a:extLst>
                  <a:ext uri="{FF2B5EF4-FFF2-40B4-BE49-F238E27FC236}">
                    <a16:creationId xmlns:a16="http://schemas.microsoft.com/office/drawing/2014/main" id="{3A2C7EDE-AE6C-7206-608A-30E36D83D26E}"/>
                  </a:ext>
                </a:extLst>
              </p:cNvPr>
              <p:cNvSpPr txBox="1"/>
              <p:nvPr/>
            </p:nvSpPr>
            <p:spPr>
              <a:xfrm>
                <a:off x="6526963" y="5100955"/>
                <a:ext cx="136876"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72</a:t>
                </a:r>
              </a:p>
            </p:txBody>
          </p:sp>
          <p:sp>
            <p:nvSpPr>
              <p:cNvPr id="135" name="TextBox 647">
                <a:extLst>
                  <a:ext uri="{FF2B5EF4-FFF2-40B4-BE49-F238E27FC236}">
                    <a16:creationId xmlns:a16="http://schemas.microsoft.com/office/drawing/2014/main" id="{B7D74C5C-A825-D044-0516-27B9C9E3720F}"/>
                  </a:ext>
                </a:extLst>
              </p:cNvPr>
              <p:cNvSpPr txBox="1"/>
              <p:nvPr/>
            </p:nvSpPr>
            <p:spPr>
              <a:xfrm>
                <a:off x="6764411" y="5100955"/>
                <a:ext cx="207190" cy="219712"/>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72*</a:t>
                </a:r>
              </a:p>
            </p:txBody>
          </p:sp>
          <p:sp>
            <p:nvSpPr>
              <p:cNvPr id="136" name="TextBox 648">
                <a:extLst>
                  <a:ext uri="{FF2B5EF4-FFF2-40B4-BE49-F238E27FC236}">
                    <a16:creationId xmlns:a16="http://schemas.microsoft.com/office/drawing/2014/main" id="{CDF83584-932A-1A74-972A-848844A78918}"/>
                  </a:ext>
                </a:extLst>
              </p:cNvPr>
              <p:cNvSpPr txBox="1"/>
              <p:nvPr/>
            </p:nvSpPr>
            <p:spPr>
              <a:xfrm>
                <a:off x="3861216" y="5314564"/>
                <a:ext cx="3249172" cy="227213"/>
              </a:xfrm>
              <a:prstGeom prst="rect">
                <a:avLst/>
              </a:prstGeom>
              <a:noFill/>
            </p:spPr>
            <p:txBody>
              <a:bodyPr wrap="square" rtlCol="0">
                <a:spAutoFit/>
              </a:bodyPr>
              <a:lstStyle>
                <a:defPPr>
                  <a:defRPr lang="en-US"/>
                </a:defPPr>
                <a:lvl1pPr marR="0" lvl="0" indent="0" algn="ctr" defTabSz="914377" fontAlgn="auto">
                  <a:lnSpc>
                    <a:spcPct val="100000"/>
                  </a:lnSpc>
                  <a:spcBef>
                    <a:spcPts val="0"/>
                  </a:spcBef>
                  <a:spcAft>
                    <a:spcPts val="0"/>
                  </a:spcAft>
                  <a:buClrTx/>
                  <a:buSzTx/>
                  <a:buFontTx/>
                  <a:buNone/>
                  <a:tabLst/>
                  <a:defRPr kumimoji="0" sz="900" b="1" i="0" u="none" strike="noStrike" cap="none" spc="0" normalizeH="0" baseline="0">
                    <a:ln>
                      <a:noFill/>
                    </a:ln>
                    <a:solidFill>
                      <a:schemeClr val="tx2"/>
                    </a:solidFill>
                    <a:effectLst/>
                    <a:uLnTx/>
                    <a:uFillTx/>
                    <a:latin typeface="Arial" panose="020B0604020202020204" pitchFamily="34" charset="0"/>
                    <a:cs typeface="Arial" panose="020B0604020202020204" pitchFamily="34" charset="0"/>
                  </a:defRPr>
                </a:lvl1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latin typeface="+mn-lt"/>
                    <a:ea typeface="Apis" panose="020B0504010101010104" pitchFamily="34" charset="0"/>
                    <a:cs typeface="Arial" panose="020B0604020202020204" pitchFamily="34" charset="0"/>
                  </a:rPr>
                  <a:t>Time since randomisation (weeks)</a:t>
                </a:r>
              </a:p>
            </p:txBody>
          </p:sp>
        </p:grpSp>
      </p:grpSp>
      <p:grpSp>
        <p:nvGrpSpPr>
          <p:cNvPr id="316" name="Group 23">
            <a:extLst>
              <a:ext uri="{FF2B5EF4-FFF2-40B4-BE49-F238E27FC236}">
                <a16:creationId xmlns:a16="http://schemas.microsoft.com/office/drawing/2014/main" id="{56996F44-256D-A24A-466A-B5FAE3A680F5}"/>
              </a:ext>
            </a:extLst>
          </p:cNvPr>
          <p:cNvGrpSpPr/>
          <p:nvPr/>
        </p:nvGrpSpPr>
        <p:grpSpPr>
          <a:xfrm>
            <a:off x="1348613" y="5855300"/>
            <a:ext cx="4656996" cy="183640"/>
            <a:chOff x="9458671" y="2870688"/>
            <a:chExt cx="4656996" cy="183640"/>
          </a:xfrm>
        </p:grpSpPr>
        <p:grpSp>
          <p:nvGrpSpPr>
            <p:cNvPr id="317" name="Group 24">
              <a:extLst>
                <a:ext uri="{FF2B5EF4-FFF2-40B4-BE49-F238E27FC236}">
                  <a16:creationId xmlns:a16="http://schemas.microsoft.com/office/drawing/2014/main" id="{584C7848-C408-3CC2-DD4F-C41DBE9DF62B}"/>
                </a:ext>
              </a:extLst>
            </p:cNvPr>
            <p:cNvGrpSpPr/>
            <p:nvPr/>
          </p:nvGrpSpPr>
          <p:grpSpPr>
            <a:xfrm>
              <a:off x="12531617" y="2870688"/>
              <a:ext cx="1584050" cy="183640"/>
              <a:chOff x="12531617" y="2870688"/>
              <a:chExt cx="1584050" cy="183640"/>
            </a:xfrm>
          </p:grpSpPr>
          <p:sp>
            <p:nvSpPr>
              <p:cNvPr id="324" name="Rectangle 40">
                <a:extLst>
                  <a:ext uri="{FF2B5EF4-FFF2-40B4-BE49-F238E27FC236}">
                    <a16:creationId xmlns:a16="http://schemas.microsoft.com/office/drawing/2014/main" id="{750FB314-4AB8-8DC7-ED7C-A9CF8894ECF6}"/>
                  </a:ext>
                </a:extLst>
              </p:cNvPr>
              <p:cNvSpPr>
                <a:spLocks noChangeAspect="1"/>
              </p:cNvSpPr>
              <p:nvPr/>
            </p:nvSpPr>
            <p:spPr>
              <a:xfrm>
                <a:off x="12531617" y="2907844"/>
                <a:ext cx="126000" cy="12599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ea typeface="+mn-ea"/>
                  <a:cs typeface="+mn-cs"/>
                </a:endParaRPr>
              </a:p>
            </p:txBody>
          </p:sp>
          <p:sp>
            <p:nvSpPr>
              <p:cNvPr id="325" name="TextBox 41">
                <a:extLst>
                  <a:ext uri="{FF2B5EF4-FFF2-40B4-BE49-F238E27FC236}">
                    <a16:creationId xmlns:a16="http://schemas.microsoft.com/office/drawing/2014/main" id="{86B6AEB6-A00A-13A3-589E-D01951A87A93}"/>
                  </a:ext>
                </a:extLst>
              </p:cNvPr>
              <p:cNvSpPr txBox="1"/>
              <p:nvPr/>
            </p:nvSpPr>
            <p:spPr>
              <a:xfrm>
                <a:off x="12751511" y="2870688"/>
                <a:ext cx="1364156" cy="183640"/>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ea typeface="+mn-ea"/>
                    <a:cs typeface="+mn-cs"/>
                  </a:rPr>
                  <a:t>Semaglutide 7.2 mg</a:t>
                </a:r>
              </a:p>
            </p:txBody>
          </p:sp>
        </p:grpSp>
        <p:grpSp>
          <p:nvGrpSpPr>
            <p:cNvPr id="318" name="Group 25">
              <a:extLst>
                <a:ext uri="{FF2B5EF4-FFF2-40B4-BE49-F238E27FC236}">
                  <a16:creationId xmlns:a16="http://schemas.microsoft.com/office/drawing/2014/main" id="{EFD16A53-5B23-EA3C-F7A0-84823CA9E9DB}"/>
                </a:ext>
              </a:extLst>
            </p:cNvPr>
            <p:cNvGrpSpPr/>
            <p:nvPr/>
          </p:nvGrpSpPr>
          <p:grpSpPr>
            <a:xfrm>
              <a:off x="10620732" y="2870688"/>
              <a:ext cx="1584050" cy="183640"/>
              <a:chOff x="10620732" y="2870687"/>
              <a:chExt cx="1584050" cy="183640"/>
            </a:xfrm>
          </p:grpSpPr>
          <p:sp>
            <p:nvSpPr>
              <p:cNvPr id="322" name="Rectangle 31">
                <a:extLst>
                  <a:ext uri="{FF2B5EF4-FFF2-40B4-BE49-F238E27FC236}">
                    <a16:creationId xmlns:a16="http://schemas.microsoft.com/office/drawing/2014/main" id="{393D9B50-5D5E-231F-FE6B-73459090684F}"/>
                  </a:ext>
                </a:extLst>
              </p:cNvPr>
              <p:cNvSpPr/>
              <p:nvPr/>
            </p:nvSpPr>
            <p:spPr>
              <a:xfrm>
                <a:off x="10620732" y="2907842"/>
                <a:ext cx="126000" cy="126000"/>
              </a:xfrm>
              <a:prstGeom prst="rect">
                <a:avLst/>
              </a:prstGeom>
              <a:solidFill>
                <a:srgbClr val="00196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ea typeface="+mn-ea"/>
                  <a:cs typeface="+mn-cs"/>
                </a:endParaRPr>
              </a:p>
            </p:txBody>
          </p:sp>
          <p:sp>
            <p:nvSpPr>
              <p:cNvPr id="323" name="TextBox 33">
                <a:extLst>
                  <a:ext uri="{FF2B5EF4-FFF2-40B4-BE49-F238E27FC236}">
                    <a16:creationId xmlns:a16="http://schemas.microsoft.com/office/drawing/2014/main" id="{6F41782F-E184-F8F4-D08F-F10E604118A8}"/>
                  </a:ext>
                </a:extLst>
              </p:cNvPr>
              <p:cNvSpPr txBox="1"/>
              <p:nvPr/>
            </p:nvSpPr>
            <p:spPr>
              <a:xfrm>
                <a:off x="10840626" y="2870687"/>
                <a:ext cx="1364156" cy="183640"/>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ea typeface="+mn-ea"/>
                    <a:cs typeface="+mn-cs"/>
                  </a:rPr>
                  <a:t>Semaglutide 2.4 mg</a:t>
                </a:r>
              </a:p>
            </p:txBody>
          </p:sp>
        </p:grpSp>
        <p:grpSp>
          <p:nvGrpSpPr>
            <p:cNvPr id="319" name="Group 26">
              <a:extLst>
                <a:ext uri="{FF2B5EF4-FFF2-40B4-BE49-F238E27FC236}">
                  <a16:creationId xmlns:a16="http://schemas.microsoft.com/office/drawing/2014/main" id="{33005F19-5F1D-5D23-A6B5-5E3B52B10DBF}"/>
                </a:ext>
              </a:extLst>
            </p:cNvPr>
            <p:cNvGrpSpPr/>
            <p:nvPr/>
          </p:nvGrpSpPr>
          <p:grpSpPr>
            <a:xfrm>
              <a:off x="9458671" y="2870688"/>
              <a:ext cx="800181" cy="183640"/>
              <a:chOff x="9458671" y="2870688"/>
              <a:chExt cx="800181" cy="183640"/>
            </a:xfrm>
          </p:grpSpPr>
          <p:sp>
            <p:nvSpPr>
              <p:cNvPr id="320" name="Rectangle 27">
                <a:extLst>
                  <a:ext uri="{FF2B5EF4-FFF2-40B4-BE49-F238E27FC236}">
                    <a16:creationId xmlns:a16="http://schemas.microsoft.com/office/drawing/2014/main" id="{9B6A1D6A-B1D9-1E00-026E-49A34DBB43AD}"/>
                  </a:ext>
                </a:extLst>
              </p:cNvPr>
              <p:cNvSpPr/>
              <p:nvPr/>
            </p:nvSpPr>
            <p:spPr>
              <a:xfrm>
                <a:off x="9458671" y="2907843"/>
                <a:ext cx="126000" cy="12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ea typeface="+mn-ea"/>
                  <a:cs typeface="+mn-cs"/>
                </a:endParaRPr>
              </a:p>
            </p:txBody>
          </p:sp>
          <p:sp>
            <p:nvSpPr>
              <p:cNvPr id="321" name="TextBox 28">
                <a:extLst>
                  <a:ext uri="{FF2B5EF4-FFF2-40B4-BE49-F238E27FC236}">
                    <a16:creationId xmlns:a16="http://schemas.microsoft.com/office/drawing/2014/main" id="{EAD697E5-D8C4-D7E3-DECF-61A62D4B4C08}"/>
                  </a:ext>
                </a:extLst>
              </p:cNvPr>
              <p:cNvSpPr txBox="1"/>
              <p:nvPr/>
            </p:nvSpPr>
            <p:spPr>
              <a:xfrm>
                <a:off x="9678565" y="2870688"/>
                <a:ext cx="580287" cy="183640"/>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ea typeface="+mn-ea"/>
                    <a:cs typeface="+mn-cs"/>
                  </a:rPr>
                  <a:t>Placebo</a:t>
                </a:r>
              </a:p>
            </p:txBody>
          </p:sp>
        </p:grpSp>
      </p:grpSp>
      <p:sp>
        <p:nvSpPr>
          <p:cNvPr id="326" name="Rectangle: Rounded Corners 5">
            <a:extLst>
              <a:ext uri="{FF2B5EF4-FFF2-40B4-BE49-F238E27FC236}">
                <a16:creationId xmlns:a16="http://schemas.microsoft.com/office/drawing/2014/main" id="{7B671928-EF0C-2672-EAF2-2144C6DEC2AC}"/>
              </a:ext>
            </a:extLst>
          </p:cNvPr>
          <p:cNvSpPr/>
          <p:nvPr/>
        </p:nvSpPr>
        <p:spPr>
          <a:xfrm rot="5400000">
            <a:off x="8128849" y="2584809"/>
            <a:ext cx="1939301" cy="4836368"/>
          </a:xfrm>
          <a:prstGeom prst="round2SameRect">
            <a:avLst>
              <a:gd name="adj1" fmla="val 15545"/>
              <a:gd name="adj2" fmla="val 0"/>
            </a:avLst>
          </a:prstGeom>
          <a:gradFill flip="none" rotWithShape="1">
            <a:gsLst>
              <a:gs pos="95000">
                <a:srgbClr val="D8E9F8"/>
              </a:gs>
              <a:gs pos="16000">
                <a:srgbClr val="D8E9F8">
                  <a:alpha val="0"/>
                </a:srgbClr>
              </a:gs>
            </a:gsLst>
            <a:lin ang="1620000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vert="vert270" lIns="0" tIns="72000" rIns="0" bIns="1980000" rtlCol="0" anchor="ctr"/>
          <a:lstStyle/>
          <a:p>
            <a:pPr>
              <a:lnSpc>
                <a:spcPts val="3420"/>
              </a:lnSpc>
            </a:pPr>
            <a:r>
              <a:rPr lang="it-IT" sz="2400" dirty="0">
                <a:solidFill>
                  <a:srgbClr val="001965"/>
                </a:solidFill>
              </a:rPr>
              <a:t>Calo ponderale</a:t>
            </a:r>
            <a:br>
              <a:rPr lang="it-IT" sz="2400" dirty="0">
                <a:solidFill>
                  <a:srgbClr val="001965"/>
                </a:solidFill>
              </a:rPr>
            </a:br>
            <a:r>
              <a:rPr lang="it-IT" sz="2800" b="1" dirty="0">
                <a:solidFill>
                  <a:srgbClr val="001965"/>
                </a:solidFill>
              </a:rPr>
              <a:t>già a partire</a:t>
            </a:r>
            <a:br>
              <a:rPr lang="it-IT" sz="2800" b="1" dirty="0">
                <a:solidFill>
                  <a:srgbClr val="001965"/>
                </a:solidFill>
              </a:rPr>
            </a:br>
            <a:r>
              <a:rPr lang="it-IT" sz="2800" b="1" dirty="0">
                <a:solidFill>
                  <a:srgbClr val="001965"/>
                </a:solidFill>
              </a:rPr>
              <a:t>da 4 settimane</a:t>
            </a:r>
          </a:p>
        </p:txBody>
      </p:sp>
      <p:sp>
        <p:nvSpPr>
          <p:cNvPr id="327" name="Rectangle: Rounded Corners 2">
            <a:extLst>
              <a:ext uri="{FF2B5EF4-FFF2-40B4-BE49-F238E27FC236}">
                <a16:creationId xmlns:a16="http://schemas.microsoft.com/office/drawing/2014/main" id="{D7BCD3E3-CE01-CEB0-6FAD-79419F0780D9}"/>
              </a:ext>
            </a:extLst>
          </p:cNvPr>
          <p:cNvSpPr/>
          <p:nvPr/>
        </p:nvSpPr>
        <p:spPr>
          <a:xfrm>
            <a:off x="8004749" y="1879353"/>
            <a:ext cx="3306971" cy="1951618"/>
          </a:xfrm>
          <a:prstGeom prst="roundRect">
            <a:avLst/>
          </a:prstGeom>
          <a:solidFill>
            <a:schemeClr val="tx2">
              <a:lumMod val="50000"/>
              <a:lumOff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it-IT" sz="2400" b="1" dirty="0">
                <a:solidFill>
                  <a:schemeClr val="bg1"/>
                </a:solidFill>
              </a:rPr>
              <a:t>Calo ponderale</a:t>
            </a:r>
            <a:br>
              <a:rPr lang="it-IT" sz="2400" b="1" dirty="0">
                <a:solidFill>
                  <a:schemeClr val="bg1"/>
                </a:solidFill>
              </a:rPr>
            </a:br>
            <a:r>
              <a:rPr lang="it-IT" sz="2400" b="1" dirty="0">
                <a:solidFill>
                  <a:schemeClr val="bg1"/>
                </a:solidFill>
              </a:rPr>
              <a:t>medio del ~</a:t>
            </a:r>
            <a:r>
              <a:rPr lang="it-IT" sz="3600" b="1" dirty="0">
                <a:solidFill>
                  <a:schemeClr val="bg1"/>
                </a:solidFill>
              </a:rPr>
              <a:t>21%</a:t>
            </a:r>
          </a:p>
          <a:p>
            <a:pPr algn="ctr"/>
            <a:r>
              <a:rPr lang="it-IT" sz="2000" dirty="0">
                <a:solidFill>
                  <a:schemeClr val="bg1"/>
                </a:solidFill>
              </a:rPr>
              <a:t>(pazienti adulti)</a:t>
            </a:r>
          </a:p>
        </p:txBody>
      </p:sp>
    </p:spTree>
    <p:extLst>
      <p:ext uri="{BB962C8B-B14F-4D97-AF65-F5344CB8AC3E}">
        <p14:creationId xmlns:p14="http://schemas.microsoft.com/office/powerpoint/2010/main" val="252864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2C2CC-BDAA-8EED-5D54-2734D49D4987}"/>
            </a:ext>
          </a:extLst>
        </p:cNvPr>
        <p:cNvGrpSpPr/>
        <p:nvPr/>
      </p:nvGrpSpPr>
      <p:grpSpPr>
        <a:xfrm>
          <a:off x="0" y="0"/>
          <a:ext cx="0" cy="0"/>
          <a:chOff x="0" y="0"/>
          <a:chExt cx="0" cy="0"/>
        </a:xfrm>
      </p:grpSpPr>
      <p:sp>
        <p:nvSpPr>
          <p:cNvPr id="343" name="Rettangolo con angoli arrotondati 342">
            <a:extLst>
              <a:ext uri="{FF2B5EF4-FFF2-40B4-BE49-F238E27FC236}">
                <a16:creationId xmlns:a16="http://schemas.microsoft.com/office/drawing/2014/main" id="{BCF9BA8E-4626-FE35-0956-28A303D0E7BC}"/>
              </a:ext>
            </a:extLst>
          </p:cNvPr>
          <p:cNvSpPr/>
          <p:nvPr/>
        </p:nvSpPr>
        <p:spPr>
          <a:xfrm>
            <a:off x="1590261" y="1470991"/>
            <a:ext cx="9011478" cy="4613283"/>
          </a:xfrm>
          <a:prstGeom prst="roundRect">
            <a:avLst>
              <a:gd name="adj" fmla="val 744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dirty="0">
              <a:solidFill>
                <a:schemeClr val="bg1"/>
              </a:solidFill>
              <a:ea typeface="Apis For Office" panose="020B0504010101010104" pitchFamily="34" charset="0"/>
              <a:cs typeface="Apis For Office" panose="020B0504010101010104" pitchFamily="34" charset="0"/>
            </a:endParaRPr>
          </a:p>
        </p:txBody>
      </p:sp>
      <p:sp>
        <p:nvSpPr>
          <p:cNvPr id="94" name="TextBox 10">
            <a:extLst>
              <a:ext uri="{FF2B5EF4-FFF2-40B4-BE49-F238E27FC236}">
                <a16:creationId xmlns:a16="http://schemas.microsoft.com/office/drawing/2014/main" id="{FF117B02-1C39-FA09-716B-D9EDD3BE44F8}"/>
              </a:ext>
            </a:extLst>
          </p:cNvPr>
          <p:cNvSpPr txBox="1">
            <a:spLocks noChangeAspect="1"/>
          </p:cNvSpPr>
          <p:nvPr/>
        </p:nvSpPr>
        <p:spPr>
          <a:xfrm rot="10800000">
            <a:off x="-21" y="-2"/>
            <a:ext cx="7788750" cy="1315989"/>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139F12ED-E883-1611-DC5A-823B003A09B7}"/>
              </a:ext>
            </a:extLst>
          </p:cNvPr>
          <p:cNvSpPr>
            <a:spLocks noGrp="1"/>
          </p:cNvSpPr>
          <p:nvPr>
            <p:ph type="body" sz="quarter" idx="10"/>
          </p:nvPr>
        </p:nvSpPr>
        <p:spPr/>
        <p:txBody>
          <a:bodyPr wrap="square" lIns="0" tIns="0" rIns="0" bIns="0">
            <a:noAutofit/>
          </a:bodyPr>
          <a:lstStyle/>
          <a:p>
            <a:pPr>
              <a:buClr>
                <a:srgbClr val="009EE1"/>
              </a:buClr>
              <a:tabLst>
                <a:tab pos="255822" algn="l"/>
              </a:tabLst>
            </a:pPr>
            <a:r>
              <a:rPr lang="en-GB" dirty="0" err="1"/>
              <a:t>Variazione</a:t>
            </a:r>
            <a:r>
              <a:rPr lang="en-GB" dirty="0"/>
              <a:t> della </a:t>
            </a:r>
            <a:r>
              <a:rPr lang="en-GB" dirty="0" err="1"/>
              <a:t>circonferenza</a:t>
            </a:r>
            <a:r>
              <a:rPr lang="en-GB" dirty="0"/>
              <a:t> vita </a:t>
            </a:r>
            <a:br>
              <a:rPr lang="en-GB" dirty="0"/>
            </a:br>
            <a:r>
              <a:rPr lang="en-US" sz="3600" dirty="0">
                <a:solidFill>
                  <a:schemeClr val="bg2"/>
                </a:solidFill>
              </a:rPr>
              <a:t>STEP UP</a:t>
            </a:r>
            <a:endParaRPr lang="it-IT" dirty="0">
              <a:solidFill>
                <a:schemeClr val="bg2"/>
              </a:solidFill>
            </a:endParaRPr>
          </a:p>
        </p:txBody>
      </p:sp>
      <p:sp>
        <p:nvSpPr>
          <p:cNvPr id="2" name="Segnaposto testo 1">
            <a:extLst>
              <a:ext uri="{FF2B5EF4-FFF2-40B4-BE49-F238E27FC236}">
                <a16:creationId xmlns:a16="http://schemas.microsoft.com/office/drawing/2014/main" id="{D9C0879C-9E86-75C3-C009-59BF68D7EE84}"/>
              </a:ext>
            </a:extLst>
          </p:cNvPr>
          <p:cNvSpPr>
            <a:spLocks noGrp="1"/>
          </p:cNvSpPr>
          <p:nvPr>
            <p:ph type="body" sz="quarter" idx="11"/>
          </p:nvPr>
        </p:nvSpPr>
        <p:spPr/>
        <p:txBody>
          <a:bodyPr/>
          <a:lstStyle/>
          <a:p>
            <a:r>
              <a:rPr lang="it-IT" dirty="0"/>
              <a:t>I dati dell'</a:t>
            </a:r>
            <a:r>
              <a:rPr lang="it-IT" dirty="0" err="1"/>
              <a:t>estimand</a:t>
            </a:r>
            <a:r>
              <a:rPr lang="it-IT" dirty="0"/>
              <a:t> di politica di trattamento provengono dal periodo di osservazione durante lo studio e riguardano il set di analisi completo. *Variazione media stimata alla settimana 72.</a:t>
            </a:r>
            <a:br>
              <a:rPr lang="it-IT" dirty="0"/>
            </a:br>
            <a:r>
              <a:rPr lang="it-IT" dirty="0"/>
              <a:t>CI (IC), intervallo di confidenza; ETD, differenza stimata del trattamento. Wharton </a:t>
            </a:r>
            <a:r>
              <a:rPr lang="it-IT" dirty="0" err="1"/>
              <a:t>S</a:t>
            </a:r>
            <a:r>
              <a:rPr lang="it-IT" dirty="0"/>
              <a:t>, Freitas </a:t>
            </a:r>
            <a:r>
              <a:rPr lang="it-IT" dirty="0" err="1"/>
              <a:t>P</a:t>
            </a:r>
            <a:r>
              <a:rPr lang="it-IT" dirty="0"/>
              <a:t>, et al. STEP UP trial group. Once-</a:t>
            </a:r>
            <a:r>
              <a:rPr lang="it-IT" dirty="0" err="1"/>
              <a:t>weekly</a:t>
            </a:r>
            <a:r>
              <a:rPr lang="it-IT" dirty="0"/>
              <a:t> semaglutide 7·2 mg in </a:t>
            </a:r>
            <a:r>
              <a:rPr lang="it-IT" dirty="0" err="1"/>
              <a:t>adults</a:t>
            </a:r>
            <a:r>
              <a:rPr lang="it-IT" dirty="0"/>
              <a:t> with </a:t>
            </a:r>
            <a:r>
              <a:rPr lang="it-IT" dirty="0" err="1"/>
              <a:t>obesity</a:t>
            </a:r>
            <a:r>
              <a:rPr lang="it-IT" dirty="0"/>
              <a:t> (STEP UP): a </a:t>
            </a:r>
            <a:r>
              <a:rPr lang="it-IT" dirty="0" err="1"/>
              <a:t>randomised</a:t>
            </a:r>
            <a:r>
              <a:rPr lang="it-IT" dirty="0"/>
              <a:t>, </a:t>
            </a:r>
            <a:r>
              <a:rPr lang="it-IT" dirty="0" err="1"/>
              <a:t>controlled</a:t>
            </a:r>
            <a:r>
              <a:rPr lang="it-IT" dirty="0"/>
              <a:t>, </a:t>
            </a:r>
            <a:r>
              <a:rPr lang="it-IT" dirty="0" err="1"/>
              <a:t>phase</a:t>
            </a:r>
            <a:r>
              <a:rPr lang="it-IT" dirty="0"/>
              <a:t> 3b trial. Lancet </a:t>
            </a:r>
            <a:r>
              <a:rPr lang="it-IT" dirty="0" err="1"/>
              <a:t>Diabetes</a:t>
            </a:r>
            <a:r>
              <a:rPr lang="it-IT" dirty="0"/>
              <a:t> </a:t>
            </a:r>
            <a:r>
              <a:rPr lang="it-IT" dirty="0" err="1"/>
              <a:t>Endocrinol</a:t>
            </a:r>
            <a:r>
              <a:rPr lang="it-IT" dirty="0"/>
              <a:t>. 2025 Nov;13(11):949-963. </a:t>
            </a:r>
            <a:r>
              <a:rPr lang="it-IT" dirty="0" err="1"/>
              <a:t>doi</a:t>
            </a:r>
            <a:r>
              <a:rPr lang="it-IT" dirty="0"/>
              <a:t>: 10.1016/S2213-8587(25)00226-8</a:t>
            </a:r>
          </a:p>
        </p:txBody>
      </p:sp>
      <p:cxnSp>
        <p:nvCxnSpPr>
          <p:cNvPr id="12" name="Straight Connector 201">
            <a:extLst>
              <a:ext uri="{FF2B5EF4-FFF2-40B4-BE49-F238E27FC236}">
                <a16:creationId xmlns:a16="http://schemas.microsoft.com/office/drawing/2014/main" id="{A4D0D004-BDBB-93B4-D1A9-76A7CA90B72B}"/>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4" name="Freeform: Shape 668">
            <a:extLst>
              <a:ext uri="{FF2B5EF4-FFF2-40B4-BE49-F238E27FC236}">
                <a16:creationId xmlns:a16="http://schemas.microsoft.com/office/drawing/2014/main" id="{FE48DD4F-2CE8-4591-5452-EA951A02A17C}"/>
              </a:ext>
            </a:extLst>
          </p:cNvPr>
          <p:cNvSpPr/>
          <p:nvPr/>
        </p:nvSpPr>
        <p:spPr>
          <a:xfrm>
            <a:off x="2535607" y="1940852"/>
            <a:ext cx="3985652" cy="2774235"/>
          </a:xfrm>
          <a:custGeom>
            <a:avLst/>
            <a:gdLst>
              <a:gd name="connsiteX0" fmla="*/ 0 w 2610806"/>
              <a:gd name="connsiteY0" fmla="*/ 0 h 2243634"/>
              <a:gd name="connsiteX1" fmla="*/ 144750 w 2610806"/>
              <a:gd name="connsiteY1" fmla="*/ 264788 h 2243634"/>
              <a:gd name="connsiteX2" fmla="*/ 289501 w 2610806"/>
              <a:gd name="connsiteY2" fmla="*/ 467792 h 2243634"/>
              <a:gd name="connsiteX3" fmla="*/ 434251 w 2610806"/>
              <a:gd name="connsiteY3" fmla="*/ 695509 h 2243634"/>
              <a:gd name="connsiteX4" fmla="*/ 575472 w 2610806"/>
              <a:gd name="connsiteY4" fmla="*/ 891452 h 2243634"/>
              <a:gd name="connsiteX5" fmla="*/ 709631 w 2610806"/>
              <a:gd name="connsiteY5" fmla="*/ 1096221 h 2243634"/>
              <a:gd name="connsiteX6" fmla="*/ 870268 w 2610806"/>
              <a:gd name="connsiteY6" fmla="*/ 1339826 h 2243634"/>
              <a:gd name="connsiteX7" fmla="*/ 1150943 w 2610806"/>
              <a:gd name="connsiteY7" fmla="*/ 1645214 h 2243634"/>
              <a:gd name="connsiteX8" fmla="*/ 1436914 w 2610806"/>
              <a:gd name="connsiteY8" fmla="*/ 1841157 h 2243634"/>
              <a:gd name="connsiteX9" fmla="*/ 1738772 w 2610806"/>
              <a:gd name="connsiteY9" fmla="*/ 2014152 h 2243634"/>
              <a:gd name="connsiteX10" fmla="*/ 2031804 w 2610806"/>
              <a:gd name="connsiteY10" fmla="*/ 2091823 h 2243634"/>
              <a:gd name="connsiteX11" fmla="*/ 2323070 w 2610806"/>
              <a:gd name="connsiteY11" fmla="*/ 2208329 h 2243634"/>
              <a:gd name="connsiteX12" fmla="*/ 2610806 w 2610806"/>
              <a:gd name="connsiteY12" fmla="*/ 2243634 h 224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10806" h="2243634">
                <a:moveTo>
                  <a:pt x="0" y="0"/>
                </a:moveTo>
                <a:lnTo>
                  <a:pt x="144750" y="264788"/>
                </a:lnTo>
                <a:lnTo>
                  <a:pt x="289501" y="467792"/>
                </a:lnTo>
                <a:lnTo>
                  <a:pt x="434251" y="695509"/>
                </a:lnTo>
                <a:lnTo>
                  <a:pt x="575472" y="891452"/>
                </a:lnTo>
                <a:lnTo>
                  <a:pt x="709631" y="1096221"/>
                </a:lnTo>
                <a:lnTo>
                  <a:pt x="870268" y="1339826"/>
                </a:lnTo>
                <a:lnTo>
                  <a:pt x="1150943" y="1645214"/>
                </a:lnTo>
                <a:lnTo>
                  <a:pt x="1436914" y="1841157"/>
                </a:lnTo>
                <a:lnTo>
                  <a:pt x="1738772" y="2014152"/>
                </a:lnTo>
                <a:lnTo>
                  <a:pt x="2031804" y="2091823"/>
                </a:lnTo>
                <a:lnTo>
                  <a:pt x="2323070" y="2208329"/>
                </a:lnTo>
                <a:lnTo>
                  <a:pt x="2610806" y="2243634"/>
                </a:lnTo>
              </a:path>
            </a:pathLst>
          </a:custGeom>
          <a:no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FFFFFF"/>
              </a:solidFill>
              <a:effectLst/>
              <a:uLnTx/>
              <a:uFillTx/>
              <a:ea typeface="+mn-ea"/>
              <a:cs typeface="+mn-cs"/>
            </a:endParaRPr>
          </a:p>
        </p:txBody>
      </p:sp>
      <p:grpSp>
        <p:nvGrpSpPr>
          <p:cNvPr id="5" name="Graphic 4">
            <a:extLst>
              <a:ext uri="{FF2B5EF4-FFF2-40B4-BE49-F238E27FC236}">
                <a16:creationId xmlns:a16="http://schemas.microsoft.com/office/drawing/2014/main" id="{7DC40194-80B4-99D5-F61C-9EA11ED623E7}"/>
              </a:ext>
            </a:extLst>
          </p:cNvPr>
          <p:cNvGrpSpPr/>
          <p:nvPr/>
        </p:nvGrpSpPr>
        <p:grpSpPr>
          <a:xfrm>
            <a:off x="2488552" y="1896591"/>
            <a:ext cx="107602" cy="133073"/>
            <a:chOff x="1834133" y="3014091"/>
            <a:chExt cx="70485" cy="45212"/>
          </a:xfrm>
        </p:grpSpPr>
        <p:sp>
          <p:nvSpPr>
            <p:cNvPr id="6" name="Freeform: Shape 663">
              <a:extLst>
                <a:ext uri="{FF2B5EF4-FFF2-40B4-BE49-F238E27FC236}">
                  <a16:creationId xmlns:a16="http://schemas.microsoft.com/office/drawing/2014/main" id="{FD64D360-CE5C-55A7-F462-ABCE7B4C79D8}"/>
                </a:ext>
              </a:extLst>
            </p:cNvPr>
            <p:cNvSpPr/>
            <p:nvPr/>
          </p:nvSpPr>
          <p:spPr>
            <a:xfrm>
              <a:off x="1869313" y="3014091"/>
              <a:ext cx="12700" cy="31750"/>
            </a:xfrm>
            <a:custGeom>
              <a:avLst/>
              <a:gdLst>
                <a:gd name="connsiteX0" fmla="*/ 0 w 12700"/>
                <a:gd name="connsiteY0" fmla="*/ 0 h 31750"/>
                <a:gd name="connsiteX1" fmla="*/ 0 w 12700"/>
                <a:gd name="connsiteY1" fmla="*/ 31750 h 31750"/>
              </a:gdLst>
              <a:ahLst/>
              <a:cxnLst>
                <a:cxn ang="0">
                  <a:pos x="connsiteX0" y="connsiteY0"/>
                </a:cxn>
                <a:cxn ang="0">
                  <a:pos x="connsiteX1" y="connsiteY1"/>
                </a:cxn>
              </a:cxnLst>
              <a:rect l="l" t="t" r="r" b="b"/>
              <a:pathLst>
                <a:path w="12700" h="31750">
                  <a:moveTo>
                    <a:pt x="0" y="0"/>
                  </a:moveTo>
                  <a:lnTo>
                    <a:pt x="0" y="3175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7" name="Freeform: Shape 664">
              <a:extLst>
                <a:ext uri="{FF2B5EF4-FFF2-40B4-BE49-F238E27FC236}">
                  <a16:creationId xmlns:a16="http://schemas.microsoft.com/office/drawing/2014/main" id="{3D3F687B-DCF0-195A-98AA-76FDF576A888}"/>
                </a:ext>
              </a:extLst>
            </p:cNvPr>
            <p:cNvSpPr/>
            <p:nvPr/>
          </p:nvSpPr>
          <p:spPr>
            <a:xfrm>
              <a:off x="1869313" y="3014091"/>
              <a:ext cx="12700" cy="31750"/>
            </a:xfrm>
            <a:custGeom>
              <a:avLst/>
              <a:gdLst>
                <a:gd name="connsiteX0" fmla="*/ 0 w 12700"/>
                <a:gd name="connsiteY0" fmla="*/ 0 h 31750"/>
                <a:gd name="connsiteX1" fmla="*/ 0 w 12700"/>
                <a:gd name="connsiteY1" fmla="*/ 31750 h 31750"/>
              </a:gdLst>
              <a:ahLst/>
              <a:cxnLst>
                <a:cxn ang="0">
                  <a:pos x="connsiteX0" y="connsiteY0"/>
                </a:cxn>
                <a:cxn ang="0">
                  <a:pos x="connsiteX1" y="connsiteY1"/>
                </a:cxn>
              </a:cxnLst>
              <a:rect l="l" t="t" r="r" b="b"/>
              <a:pathLst>
                <a:path w="12700" h="31750">
                  <a:moveTo>
                    <a:pt x="0" y="0"/>
                  </a:moveTo>
                  <a:lnTo>
                    <a:pt x="0" y="3175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 name="Freeform: Shape 665">
              <a:extLst>
                <a:ext uri="{FF2B5EF4-FFF2-40B4-BE49-F238E27FC236}">
                  <a16:creationId xmlns:a16="http://schemas.microsoft.com/office/drawing/2014/main" id="{46AA3A3F-4B95-188A-E9D2-ADFA6151E742}"/>
                </a:ext>
              </a:extLst>
            </p:cNvPr>
            <p:cNvSpPr/>
            <p:nvPr/>
          </p:nvSpPr>
          <p:spPr>
            <a:xfrm>
              <a:off x="1834133" y="3014091"/>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 name="Freeform: Shape 666">
              <a:extLst>
                <a:ext uri="{FF2B5EF4-FFF2-40B4-BE49-F238E27FC236}">
                  <a16:creationId xmlns:a16="http://schemas.microsoft.com/office/drawing/2014/main" id="{25E0296E-0E20-8762-9793-0410FBEB8D95}"/>
                </a:ext>
              </a:extLst>
            </p:cNvPr>
            <p:cNvSpPr/>
            <p:nvPr/>
          </p:nvSpPr>
          <p:spPr>
            <a:xfrm>
              <a:off x="1834133" y="3046603"/>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0" name="Rectangle 322">
            <a:extLst>
              <a:ext uri="{FF2B5EF4-FFF2-40B4-BE49-F238E27FC236}">
                <a16:creationId xmlns:a16="http://schemas.microsoft.com/office/drawing/2014/main" id="{A64D1CC8-EB08-18A2-E7E8-5D96548A91A3}"/>
              </a:ext>
            </a:extLst>
          </p:cNvPr>
          <p:cNvSpPr/>
          <p:nvPr/>
        </p:nvSpPr>
        <p:spPr>
          <a:xfrm>
            <a:off x="2093126" y="1559733"/>
            <a:ext cx="659782" cy="316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srgbClr val="FFFFFF"/>
              </a:solidFill>
              <a:effectLst/>
              <a:uLnTx/>
              <a:uFillTx/>
              <a:ea typeface="+mn-ea"/>
              <a:cs typeface="+mn-cs"/>
            </a:endParaRPr>
          </a:p>
        </p:txBody>
      </p:sp>
      <p:grpSp>
        <p:nvGrpSpPr>
          <p:cNvPr id="11" name="Graphic 4">
            <a:extLst>
              <a:ext uri="{FF2B5EF4-FFF2-40B4-BE49-F238E27FC236}">
                <a16:creationId xmlns:a16="http://schemas.microsoft.com/office/drawing/2014/main" id="{541ECC8A-29E6-A211-ACBB-51FA687E0905}"/>
              </a:ext>
            </a:extLst>
          </p:cNvPr>
          <p:cNvGrpSpPr/>
          <p:nvPr/>
        </p:nvGrpSpPr>
        <p:grpSpPr>
          <a:xfrm>
            <a:off x="6731281" y="1898948"/>
            <a:ext cx="19388" cy="3229100"/>
            <a:chOff x="4480306" y="2745613"/>
            <a:chExt cx="12700" cy="2611501"/>
          </a:xfrm>
        </p:grpSpPr>
        <p:sp>
          <p:nvSpPr>
            <p:cNvPr id="13" name="Freeform: Shape 324">
              <a:extLst>
                <a:ext uri="{FF2B5EF4-FFF2-40B4-BE49-F238E27FC236}">
                  <a16:creationId xmlns:a16="http://schemas.microsoft.com/office/drawing/2014/main" id="{18B707B3-0BE3-50DB-7C52-6AF7567ABF6E}"/>
                </a:ext>
              </a:extLst>
            </p:cNvPr>
            <p:cNvSpPr/>
            <p:nvPr/>
          </p:nvSpPr>
          <p:spPr>
            <a:xfrm>
              <a:off x="4480306" y="5338064"/>
              <a:ext cx="12700" cy="19050"/>
            </a:xfrm>
            <a:custGeom>
              <a:avLst/>
              <a:gdLst>
                <a:gd name="connsiteX0" fmla="*/ 0 w 12700"/>
                <a:gd name="connsiteY0" fmla="*/ 19050 h 19050"/>
                <a:gd name="connsiteX1" fmla="*/ 0 w 12700"/>
                <a:gd name="connsiteY1" fmla="*/ 0 h 19050"/>
              </a:gdLst>
              <a:ahLst/>
              <a:cxnLst>
                <a:cxn ang="0">
                  <a:pos x="connsiteX0" y="connsiteY0"/>
                </a:cxn>
                <a:cxn ang="0">
                  <a:pos x="connsiteX1" y="connsiteY1"/>
                </a:cxn>
              </a:cxnLst>
              <a:rect l="l" t="t" r="r" b="b"/>
              <a:pathLst>
                <a:path w="12700" h="19050">
                  <a:moveTo>
                    <a:pt x="0" y="19050"/>
                  </a:moveTo>
                  <a:lnTo>
                    <a:pt x="0" y="0"/>
                  </a:lnTo>
                </a:path>
              </a:pathLst>
            </a:custGeom>
            <a:ln w="12700" cap="sq">
              <a:solidFill>
                <a:srgbClr val="CCCCC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 name="Freeform: Shape 325">
              <a:extLst>
                <a:ext uri="{FF2B5EF4-FFF2-40B4-BE49-F238E27FC236}">
                  <a16:creationId xmlns:a16="http://schemas.microsoft.com/office/drawing/2014/main" id="{AE2F8C15-77F5-0E2C-2186-BDFDD61BD67A}"/>
                </a:ext>
              </a:extLst>
            </p:cNvPr>
            <p:cNvSpPr/>
            <p:nvPr/>
          </p:nvSpPr>
          <p:spPr>
            <a:xfrm>
              <a:off x="4480306" y="2783840"/>
              <a:ext cx="12700" cy="2515743"/>
            </a:xfrm>
            <a:custGeom>
              <a:avLst/>
              <a:gdLst>
                <a:gd name="connsiteX0" fmla="*/ 0 w 12700"/>
                <a:gd name="connsiteY0" fmla="*/ 2515743 h 2515743"/>
                <a:gd name="connsiteX1" fmla="*/ 0 w 12700"/>
                <a:gd name="connsiteY1" fmla="*/ 0 h 2515743"/>
              </a:gdLst>
              <a:ahLst/>
              <a:cxnLst>
                <a:cxn ang="0">
                  <a:pos x="connsiteX0" y="connsiteY0"/>
                </a:cxn>
                <a:cxn ang="0">
                  <a:pos x="connsiteX1" y="connsiteY1"/>
                </a:cxn>
              </a:cxnLst>
              <a:rect l="l" t="t" r="r" b="b"/>
              <a:pathLst>
                <a:path w="12700" h="2515743">
                  <a:moveTo>
                    <a:pt x="0" y="2515743"/>
                  </a:moveTo>
                  <a:lnTo>
                    <a:pt x="0" y="0"/>
                  </a:lnTo>
                </a:path>
              </a:pathLst>
            </a:custGeom>
            <a:ln w="12700" cap="sq">
              <a:solidFill>
                <a:srgbClr val="CCCCCC"/>
              </a:solidFill>
              <a:custDash>
                <a:ds d="226500" sp="226500"/>
              </a:custDash>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 name="Freeform: Shape 326">
              <a:extLst>
                <a:ext uri="{FF2B5EF4-FFF2-40B4-BE49-F238E27FC236}">
                  <a16:creationId xmlns:a16="http://schemas.microsoft.com/office/drawing/2014/main" id="{84C92D75-2102-6545-9110-3D83A5E208F5}"/>
                </a:ext>
              </a:extLst>
            </p:cNvPr>
            <p:cNvSpPr/>
            <p:nvPr/>
          </p:nvSpPr>
          <p:spPr>
            <a:xfrm>
              <a:off x="4480306" y="2745613"/>
              <a:ext cx="12700" cy="19050"/>
            </a:xfrm>
            <a:custGeom>
              <a:avLst/>
              <a:gdLst>
                <a:gd name="connsiteX0" fmla="*/ 0 w 12700"/>
                <a:gd name="connsiteY0" fmla="*/ 19050 h 19050"/>
                <a:gd name="connsiteX1" fmla="*/ 0 w 12700"/>
                <a:gd name="connsiteY1" fmla="*/ 0 h 19050"/>
              </a:gdLst>
              <a:ahLst/>
              <a:cxnLst>
                <a:cxn ang="0">
                  <a:pos x="connsiteX0" y="connsiteY0"/>
                </a:cxn>
                <a:cxn ang="0">
                  <a:pos x="connsiteX1" y="connsiteY1"/>
                </a:cxn>
              </a:cxnLst>
              <a:rect l="l" t="t" r="r" b="b"/>
              <a:pathLst>
                <a:path w="12700" h="19050">
                  <a:moveTo>
                    <a:pt x="0" y="19050"/>
                  </a:moveTo>
                  <a:lnTo>
                    <a:pt x="0" y="0"/>
                  </a:lnTo>
                </a:path>
              </a:pathLst>
            </a:custGeom>
            <a:ln w="12700" cap="sq">
              <a:solidFill>
                <a:srgbClr val="CCCCC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6" name="Graphic 4">
            <a:extLst>
              <a:ext uri="{FF2B5EF4-FFF2-40B4-BE49-F238E27FC236}">
                <a16:creationId xmlns:a16="http://schemas.microsoft.com/office/drawing/2014/main" id="{5E3493D8-731E-961E-C4E9-52DBB4B21CB1}"/>
              </a:ext>
            </a:extLst>
          </p:cNvPr>
          <p:cNvGrpSpPr/>
          <p:nvPr/>
        </p:nvGrpSpPr>
        <p:grpSpPr>
          <a:xfrm>
            <a:off x="2409933" y="1898948"/>
            <a:ext cx="4302542" cy="15704"/>
            <a:chOff x="1649602" y="2745613"/>
            <a:chExt cx="2818385" cy="12700"/>
          </a:xfrm>
        </p:grpSpPr>
        <p:sp>
          <p:nvSpPr>
            <p:cNvPr id="17" name="Freeform: Shape 328">
              <a:extLst>
                <a:ext uri="{FF2B5EF4-FFF2-40B4-BE49-F238E27FC236}">
                  <a16:creationId xmlns:a16="http://schemas.microsoft.com/office/drawing/2014/main" id="{E10C85B3-82A3-79D8-6B44-2EABA1937FB5}"/>
                </a:ext>
              </a:extLst>
            </p:cNvPr>
            <p:cNvSpPr/>
            <p:nvPr/>
          </p:nvSpPr>
          <p:spPr>
            <a:xfrm>
              <a:off x="4448937" y="2745613"/>
              <a:ext cx="19050" cy="12700"/>
            </a:xfrm>
            <a:custGeom>
              <a:avLst/>
              <a:gdLst>
                <a:gd name="connsiteX0" fmla="*/ 19050 w 19050"/>
                <a:gd name="connsiteY0" fmla="*/ 0 h 12700"/>
                <a:gd name="connsiteX1" fmla="*/ 0 w 19050"/>
                <a:gd name="connsiteY1" fmla="*/ 0 h 12700"/>
              </a:gdLst>
              <a:ahLst/>
              <a:cxnLst>
                <a:cxn ang="0">
                  <a:pos x="connsiteX0" y="connsiteY0"/>
                </a:cxn>
                <a:cxn ang="0">
                  <a:pos x="connsiteX1" y="connsiteY1"/>
                </a:cxn>
              </a:cxnLst>
              <a:rect l="l" t="t" r="r" b="b"/>
              <a:pathLst>
                <a:path w="19050" h="12700">
                  <a:moveTo>
                    <a:pt x="19050" y="0"/>
                  </a:moveTo>
                  <a:lnTo>
                    <a:pt x="0" y="0"/>
                  </a:lnTo>
                </a:path>
              </a:pathLst>
            </a:custGeom>
            <a:ln w="12700" cap="sq">
              <a:solidFill>
                <a:srgbClr val="CCCCC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 name="Freeform: Shape 329">
              <a:extLst>
                <a:ext uri="{FF2B5EF4-FFF2-40B4-BE49-F238E27FC236}">
                  <a16:creationId xmlns:a16="http://schemas.microsoft.com/office/drawing/2014/main" id="{6BA47867-B6DF-4595-C7D3-058C5E4C6FB1}"/>
                </a:ext>
              </a:extLst>
            </p:cNvPr>
            <p:cNvSpPr/>
            <p:nvPr/>
          </p:nvSpPr>
          <p:spPr>
            <a:xfrm>
              <a:off x="1687702" y="2745613"/>
              <a:ext cx="2723261" cy="12700"/>
            </a:xfrm>
            <a:custGeom>
              <a:avLst/>
              <a:gdLst>
                <a:gd name="connsiteX0" fmla="*/ 2723261 w 2723261"/>
                <a:gd name="connsiteY0" fmla="*/ 0 h 12700"/>
                <a:gd name="connsiteX1" fmla="*/ 0 w 2723261"/>
                <a:gd name="connsiteY1" fmla="*/ 0 h 12700"/>
              </a:gdLst>
              <a:ahLst/>
              <a:cxnLst>
                <a:cxn ang="0">
                  <a:pos x="connsiteX0" y="connsiteY0"/>
                </a:cxn>
                <a:cxn ang="0">
                  <a:pos x="connsiteX1" y="connsiteY1"/>
                </a:cxn>
              </a:cxnLst>
              <a:rect l="l" t="t" r="r" b="b"/>
              <a:pathLst>
                <a:path w="2723261" h="12700">
                  <a:moveTo>
                    <a:pt x="2723261" y="0"/>
                  </a:moveTo>
                  <a:lnTo>
                    <a:pt x="0" y="0"/>
                  </a:lnTo>
                </a:path>
              </a:pathLst>
            </a:custGeom>
            <a:ln w="12700" cap="sq">
              <a:solidFill>
                <a:srgbClr val="CCCCCC"/>
              </a:solidFill>
              <a:custDash>
                <a:ds d="225000" sp="225000"/>
              </a:custDash>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 name="Freeform: Shape 330">
              <a:extLst>
                <a:ext uri="{FF2B5EF4-FFF2-40B4-BE49-F238E27FC236}">
                  <a16:creationId xmlns:a16="http://schemas.microsoft.com/office/drawing/2014/main" id="{5EE80DAE-7796-5C68-5B09-9724CDFDDCDB}"/>
                </a:ext>
              </a:extLst>
            </p:cNvPr>
            <p:cNvSpPr/>
            <p:nvPr/>
          </p:nvSpPr>
          <p:spPr>
            <a:xfrm>
              <a:off x="1649602" y="2745613"/>
              <a:ext cx="19050" cy="12700"/>
            </a:xfrm>
            <a:custGeom>
              <a:avLst/>
              <a:gdLst>
                <a:gd name="connsiteX0" fmla="*/ 19050 w 19050"/>
                <a:gd name="connsiteY0" fmla="*/ 0 h 12700"/>
                <a:gd name="connsiteX1" fmla="*/ 0 w 19050"/>
                <a:gd name="connsiteY1" fmla="*/ 0 h 12700"/>
              </a:gdLst>
              <a:ahLst/>
              <a:cxnLst>
                <a:cxn ang="0">
                  <a:pos x="connsiteX0" y="connsiteY0"/>
                </a:cxn>
                <a:cxn ang="0">
                  <a:pos x="connsiteX1" y="connsiteY1"/>
                </a:cxn>
              </a:cxnLst>
              <a:rect l="l" t="t" r="r" b="b"/>
              <a:pathLst>
                <a:path w="19050" h="12700">
                  <a:moveTo>
                    <a:pt x="19050" y="0"/>
                  </a:moveTo>
                  <a:lnTo>
                    <a:pt x="0" y="0"/>
                  </a:lnTo>
                </a:path>
              </a:pathLst>
            </a:custGeom>
            <a:ln w="12700" cap="sq">
              <a:solidFill>
                <a:srgbClr val="CCCCCC"/>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1" name="Freeform: Shape 331">
            <a:extLst>
              <a:ext uri="{FF2B5EF4-FFF2-40B4-BE49-F238E27FC236}">
                <a16:creationId xmlns:a16="http://schemas.microsoft.com/office/drawing/2014/main" id="{2501944E-57E5-336E-7485-6436144888BE}"/>
              </a:ext>
            </a:extLst>
          </p:cNvPr>
          <p:cNvSpPr/>
          <p:nvPr/>
        </p:nvSpPr>
        <p:spPr>
          <a:xfrm>
            <a:off x="2409933" y="1898948"/>
            <a:ext cx="4762223" cy="3228942"/>
          </a:xfrm>
          <a:custGeom>
            <a:avLst/>
            <a:gdLst>
              <a:gd name="connsiteX0" fmla="*/ 0 w 3119500"/>
              <a:gd name="connsiteY0" fmla="*/ 0 h 2611373"/>
              <a:gd name="connsiteX1" fmla="*/ 0 w 3119500"/>
              <a:gd name="connsiteY1" fmla="*/ 2611374 h 2611373"/>
              <a:gd name="connsiteX2" fmla="*/ 3119501 w 3119500"/>
              <a:gd name="connsiteY2" fmla="*/ 2611374 h 2611373"/>
            </a:gdLst>
            <a:ahLst/>
            <a:cxnLst>
              <a:cxn ang="0">
                <a:pos x="connsiteX0" y="connsiteY0"/>
              </a:cxn>
              <a:cxn ang="0">
                <a:pos x="connsiteX1" y="connsiteY1"/>
              </a:cxn>
              <a:cxn ang="0">
                <a:pos x="connsiteX2" y="connsiteY2"/>
              </a:cxn>
            </a:cxnLst>
            <a:rect l="l" t="t" r="r" b="b"/>
            <a:pathLst>
              <a:path w="3119500" h="2611373">
                <a:moveTo>
                  <a:pt x="0" y="0"/>
                </a:moveTo>
                <a:lnTo>
                  <a:pt x="0" y="2611374"/>
                </a:lnTo>
                <a:lnTo>
                  <a:pt x="3119501" y="2611374"/>
                </a:lnTo>
              </a:path>
            </a:pathLst>
          </a:custGeom>
          <a:noFill/>
          <a:ln w="12700" cap="sq">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 name="Freeform: Shape 332">
            <a:extLst>
              <a:ext uri="{FF2B5EF4-FFF2-40B4-BE49-F238E27FC236}">
                <a16:creationId xmlns:a16="http://schemas.microsoft.com/office/drawing/2014/main" id="{93131413-F563-01EE-009F-1431A044EA85}"/>
              </a:ext>
            </a:extLst>
          </p:cNvPr>
          <p:cNvSpPr/>
          <p:nvPr/>
        </p:nvSpPr>
        <p:spPr>
          <a:xfrm>
            <a:off x="2346731" y="2539841"/>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3" name="Freeform: Shape 333">
            <a:extLst>
              <a:ext uri="{FF2B5EF4-FFF2-40B4-BE49-F238E27FC236}">
                <a16:creationId xmlns:a16="http://schemas.microsoft.com/office/drawing/2014/main" id="{00334494-BF37-6F5F-31BD-17E9C2B042C2}"/>
              </a:ext>
            </a:extLst>
          </p:cNvPr>
          <p:cNvSpPr/>
          <p:nvPr/>
        </p:nvSpPr>
        <p:spPr>
          <a:xfrm>
            <a:off x="2346731" y="3171214"/>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4" name="Freeform: Shape 334">
            <a:extLst>
              <a:ext uri="{FF2B5EF4-FFF2-40B4-BE49-F238E27FC236}">
                <a16:creationId xmlns:a16="http://schemas.microsoft.com/office/drawing/2014/main" id="{560CA6E3-4E12-3946-8E5F-2EC2D839E0BF}"/>
              </a:ext>
            </a:extLst>
          </p:cNvPr>
          <p:cNvSpPr/>
          <p:nvPr/>
        </p:nvSpPr>
        <p:spPr>
          <a:xfrm>
            <a:off x="2346731" y="3802586"/>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5" name="Freeform: Shape 335">
            <a:extLst>
              <a:ext uri="{FF2B5EF4-FFF2-40B4-BE49-F238E27FC236}">
                <a16:creationId xmlns:a16="http://schemas.microsoft.com/office/drawing/2014/main" id="{9E3EBBAB-F9C9-658C-40EE-AEFB2DA1930A}"/>
              </a:ext>
            </a:extLst>
          </p:cNvPr>
          <p:cNvSpPr/>
          <p:nvPr/>
        </p:nvSpPr>
        <p:spPr>
          <a:xfrm>
            <a:off x="2346731" y="4433959"/>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6" name="Freeform: Shape 336">
            <a:extLst>
              <a:ext uri="{FF2B5EF4-FFF2-40B4-BE49-F238E27FC236}">
                <a16:creationId xmlns:a16="http://schemas.microsoft.com/office/drawing/2014/main" id="{AD905EDB-2189-3C5B-ED72-F6207FD0943F}"/>
              </a:ext>
            </a:extLst>
          </p:cNvPr>
          <p:cNvSpPr/>
          <p:nvPr/>
        </p:nvSpPr>
        <p:spPr>
          <a:xfrm>
            <a:off x="2346731" y="5065332"/>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7" name="Freeform: Shape 337">
            <a:extLst>
              <a:ext uri="{FF2B5EF4-FFF2-40B4-BE49-F238E27FC236}">
                <a16:creationId xmlns:a16="http://schemas.microsoft.com/office/drawing/2014/main" id="{DFCF1C76-6B64-07E6-2033-AE04B31928D0}"/>
              </a:ext>
            </a:extLst>
          </p:cNvPr>
          <p:cNvSpPr/>
          <p:nvPr/>
        </p:nvSpPr>
        <p:spPr>
          <a:xfrm>
            <a:off x="2522966"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 name="Freeform: Shape 338">
            <a:extLst>
              <a:ext uri="{FF2B5EF4-FFF2-40B4-BE49-F238E27FC236}">
                <a16:creationId xmlns:a16="http://schemas.microsoft.com/office/drawing/2014/main" id="{A5A6E0B1-B3A6-3360-904A-3DE5CB2F8985}"/>
              </a:ext>
            </a:extLst>
          </p:cNvPr>
          <p:cNvSpPr/>
          <p:nvPr/>
        </p:nvSpPr>
        <p:spPr>
          <a:xfrm>
            <a:off x="2745344"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 name="Freeform: Shape 339">
            <a:extLst>
              <a:ext uri="{FF2B5EF4-FFF2-40B4-BE49-F238E27FC236}">
                <a16:creationId xmlns:a16="http://schemas.microsoft.com/office/drawing/2014/main" id="{2324DBF4-A6AD-3994-2541-DF0BA035B165}"/>
              </a:ext>
            </a:extLst>
          </p:cNvPr>
          <p:cNvSpPr/>
          <p:nvPr/>
        </p:nvSpPr>
        <p:spPr>
          <a:xfrm>
            <a:off x="2967332"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 name="Freeform: Shape 340">
            <a:extLst>
              <a:ext uri="{FF2B5EF4-FFF2-40B4-BE49-F238E27FC236}">
                <a16:creationId xmlns:a16="http://schemas.microsoft.com/office/drawing/2014/main" id="{0CCCCA5A-7E41-3504-E96C-C2237FD7F9F9}"/>
              </a:ext>
            </a:extLst>
          </p:cNvPr>
          <p:cNvSpPr/>
          <p:nvPr/>
        </p:nvSpPr>
        <p:spPr>
          <a:xfrm>
            <a:off x="3186998"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 name="Freeform: Shape 341">
            <a:extLst>
              <a:ext uri="{FF2B5EF4-FFF2-40B4-BE49-F238E27FC236}">
                <a16:creationId xmlns:a16="http://schemas.microsoft.com/office/drawing/2014/main" id="{75CF45A0-6E80-0AA6-2AE0-3BEC3E3181AF}"/>
              </a:ext>
            </a:extLst>
          </p:cNvPr>
          <p:cNvSpPr/>
          <p:nvPr/>
        </p:nvSpPr>
        <p:spPr>
          <a:xfrm>
            <a:off x="3411702"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2" name="Freeform: Shape 342">
            <a:extLst>
              <a:ext uri="{FF2B5EF4-FFF2-40B4-BE49-F238E27FC236}">
                <a16:creationId xmlns:a16="http://schemas.microsoft.com/office/drawing/2014/main" id="{87AB9420-4200-7560-1BE2-27B50E6E6F2A}"/>
              </a:ext>
            </a:extLst>
          </p:cNvPr>
          <p:cNvSpPr/>
          <p:nvPr/>
        </p:nvSpPr>
        <p:spPr>
          <a:xfrm>
            <a:off x="3632336"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3" name="Freeform: Shape 343">
            <a:extLst>
              <a:ext uri="{FF2B5EF4-FFF2-40B4-BE49-F238E27FC236}">
                <a16:creationId xmlns:a16="http://schemas.microsoft.com/office/drawing/2014/main" id="{8D241E50-4609-DC68-DC7B-F20FF77A27BD}"/>
              </a:ext>
            </a:extLst>
          </p:cNvPr>
          <p:cNvSpPr/>
          <p:nvPr/>
        </p:nvSpPr>
        <p:spPr>
          <a:xfrm>
            <a:off x="3852193"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4" name="Freeform: Shape 344">
            <a:extLst>
              <a:ext uri="{FF2B5EF4-FFF2-40B4-BE49-F238E27FC236}">
                <a16:creationId xmlns:a16="http://schemas.microsoft.com/office/drawing/2014/main" id="{7998AE49-B34B-4109-B294-C48F3AA3F8FC}"/>
              </a:ext>
            </a:extLst>
          </p:cNvPr>
          <p:cNvSpPr/>
          <p:nvPr/>
        </p:nvSpPr>
        <p:spPr>
          <a:xfrm>
            <a:off x="4297531"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5" name="Freeform: Shape 345">
            <a:extLst>
              <a:ext uri="{FF2B5EF4-FFF2-40B4-BE49-F238E27FC236}">
                <a16:creationId xmlns:a16="http://schemas.microsoft.com/office/drawing/2014/main" id="{E0053503-8414-3F96-908A-09056CC98F59}"/>
              </a:ext>
            </a:extLst>
          </p:cNvPr>
          <p:cNvSpPr/>
          <p:nvPr/>
        </p:nvSpPr>
        <p:spPr>
          <a:xfrm>
            <a:off x="4744614"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6" name="Freeform: Shape 346">
            <a:extLst>
              <a:ext uri="{FF2B5EF4-FFF2-40B4-BE49-F238E27FC236}">
                <a16:creationId xmlns:a16="http://schemas.microsoft.com/office/drawing/2014/main" id="{719AF81C-1225-7F9D-2FE7-68C58BED7B95}"/>
              </a:ext>
            </a:extLst>
          </p:cNvPr>
          <p:cNvSpPr/>
          <p:nvPr/>
        </p:nvSpPr>
        <p:spPr>
          <a:xfrm>
            <a:off x="5182971"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7" name="Freeform: Shape 347">
            <a:extLst>
              <a:ext uri="{FF2B5EF4-FFF2-40B4-BE49-F238E27FC236}">
                <a16:creationId xmlns:a16="http://schemas.microsoft.com/office/drawing/2014/main" id="{8116CB3A-A736-C6C3-6217-13EFA2E7264C}"/>
              </a:ext>
            </a:extLst>
          </p:cNvPr>
          <p:cNvSpPr/>
          <p:nvPr/>
        </p:nvSpPr>
        <p:spPr>
          <a:xfrm>
            <a:off x="5625595"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8" name="Freeform: Shape 348">
            <a:extLst>
              <a:ext uri="{FF2B5EF4-FFF2-40B4-BE49-F238E27FC236}">
                <a16:creationId xmlns:a16="http://schemas.microsoft.com/office/drawing/2014/main" id="{BB45110B-DD66-9A95-FC89-A43A20E3DE76}"/>
              </a:ext>
            </a:extLst>
          </p:cNvPr>
          <p:cNvSpPr/>
          <p:nvPr/>
        </p:nvSpPr>
        <p:spPr>
          <a:xfrm>
            <a:off x="6068219"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9" name="Freeform: Shape 349">
            <a:extLst>
              <a:ext uri="{FF2B5EF4-FFF2-40B4-BE49-F238E27FC236}">
                <a16:creationId xmlns:a16="http://schemas.microsoft.com/office/drawing/2014/main" id="{603E5F3A-D801-5FF1-EB37-57C54BE58EF4}"/>
              </a:ext>
            </a:extLst>
          </p:cNvPr>
          <p:cNvSpPr/>
          <p:nvPr/>
        </p:nvSpPr>
        <p:spPr>
          <a:xfrm>
            <a:off x="6516271"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40" name="Freeform: Shape 350">
            <a:extLst>
              <a:ext uri="{FF2B5EF4-FFF2-40B4-BE49-F238E27FC236}">
                <a16:creationId xmlns:a16="http://schemas.microsoft.com/office/drawing/2014/main" id="{3BD80957-2F1E-83CF-333D-5BAFC84D5188}"/>
              </a:ext>
            </a:extLst>
          </p:cNvPr>
          <p:cNvSpPr/>
          <p:nvPr/>
        </p:nvSpPr>
        <p:spPr>
          <a:xfrm>
            <a:off x="6934853" y="5130247"/>
            <a:ext cx="19388" cy="51193"/>
          </a:xfrm>
          <a:custGeom>
            <a:avLst/>
            <a:gdLst>
              <a:gd name="connsiteX0" fmla="*/ 0 w 12700"/>
              <a:gd name="connsiteY0" fmla="*/ 41402 h 41402"/>
              <a:gd name="connsiteX1" fmla="*/ 0 w 12700"/>
              <a:gd name="connsiteY1" fmla="*/ 0 h 41402"/>
            </a:gdLst>
            <a:ahLst/>
            <a:cxnLst>
              <a:cxn ang="0">
                <a:pos x="connsiteX0" y="connsiteY0"/>
              </a:cxn>
              <a:cxn ang="0">
                <a:pos x="connsiteX1" y="connsiteY1"/>
              </a:cxn>
            </a:cxnLst>
            <a:rect l="l" t="t" r="r" b="b"/>
            <a:pathLst>
              <a:path w="12700" h="41402">
                <a:moveTo>
                  <a:pt x="0" y="41402"/>
                </a:moveTo>
                <a:lnTo>
                  <a:pt x="0"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41" name="Freeform: Shape 351">
            <a:extLst>
              <a:ext uri="{FF2B5EF4-FFF2-40B4-BE49-F238E27FC236}">
                <a16:creationId xmlns:a16="http://schemas.microsoft.com/office/drawing/2014/main" id="{EBF1D1E3-CAD7-9230-2E7F-145B6796FCB5}"/>
              </a:ext>
            </a:extLst>
          </p:cNvPr>
          <p:cNvSpPr/>
          <p:nvPr/>
        </p:nvSpPr>
        <p:spPr>
          <a:xfrm>
            <a:off x="2346731" y="1908469"/>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42" name="Freeform: Shape 352">
            <a:extLst>
              <a:ext uri="{FF2B5EF4-FFF2-40B4-BE49-F238E27FC236}">
                <a16:creationId xmlns:a16="http://schemas.microsoft.com/office/drawing/2014/main" id="{FBE6F8BC-44EB-8A20-C183-A7F964428AE9}"/>
              </a:ext>
            </a:extLst>
          </p:cNvPr>
          <p:cNvSpPr/>
          <p:nvPr/>
        </p:nvSpPr>
        <p:spPr>
          <a:xfrm>
            <a:off x="6904996" y="4630274"/>
            <a:ext cx="99072" cy="80244"/>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43" name="Graphic 4">
            <a:extLst>
              <a:ext uri="{FF2B5EF4-FFF2-40B4-BE49-F238E27FC236}">
                <a16:creationId xmlns:a16="http://schemas.microsoft.com/office/drawing/2014/main" id="{BED3C009-83AD-12CF-EF50-FAA29FC35F60}"/>
              </a:ext>
            </a:extLst>
          </p:cNvPr>
          <p:cNvGrpSpPr/>
          <p:nvPr/>
        </p:nvGrpSpPr>
        <p:grpSpPr>
          <a:xfrm>
            <a:off x="6900731" y="4608055"/>
            <a:ext cx="107602" cy="136272"/>
            <a:chOff x="4591304" y="4756658"/>
            <a:chExt cx="70485" cy="181229"/>
          </a:xfrm>
        </p:grpSpPr>
        <p:sp>
          <p:nvSpPr>
            <p:cNvPr id="44" name="Freeform: Shape 354">
              <a:extLst>
                <a:ext uri="{FF2B5EF4-FFF2-40B4-BE49-F238E27FC236}">
                  <a16:creationId xmlns:a16="http://schemas.microsoft.com/office/drawing/2014/main" id="{6DE9A5F3-6013-7ED8-9366-8DF158E5BC8A}"/>
                </a:ext>
              </a:extLst>
            </p:cNvPr>
            <p:cNvSpPr/>
            <p:nvPr/>
          </p:nvSpPr>
          <p:spPr>
            <a:xfrm>
              <a:off x="4626610" y="4756658"/>
              <a:ext cx="12700" cy="164972"/>
            </a:xfrm>
            <a:custGeom>
              <a:avLst/>
              <a:gdLst>
                <a:gd name="connsiteX0" fmla="*/ 0 w 12700"/>
                <a:gd name="connsiteY0" fmla="*/ 0 h 164972"/>
                <a:gd name="connsiteX1" fmla="*/ 0 w 12700"/>
                <a:gd name="connsiteY1" fmla="*/ 164973 h 164972"/>
              </a:gdLst>
              <a:ahLst/>
              <a:cxnLst>
                <a:cxn ang="0">
                  <a:pos x="connsiteX0" y="connsiteY0"/>
                </a:cxn>
                <a:cxn ang="0">
                  <a:pos x="connsiteX1" y="connsiteY1"/>
                </a:cxn>
              </a:cxnLst>
              <a:rect l="l" t="t" r="r" b="b"/>
              <a:pathLst>
                <a:path w="12700" h="164972">
                  <a:moveTo>
                    <a:pt x="0" y="0"/>
                  </a:moveTo>
                  <a:lnTo>
                    <a:pt x="0" y="164973"/>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45" name="Freeform: Shape 355">
              <a:extLst>
                <a:ext uri="{FF2B5EF4-FFF2-40B4-BE49-F238E27FC236}">
                  <a16:creationId xmlns:a16="http://schemas.microsoft.com/office/drawing/2014/main" id="{3FA3DD9C-2A2B-4F98-F994-2E8D566B5ABD}"/>
                </a:ext>
              </a:extLst>
            </p:cNvPr>
            <p:cNvSpPr/>
            <p:nvPr/>
          </p:nvSpPr>
          <p:spPr>
            <a:xfrm>
              <a:off x="4626610" y="4756658"/>
              <a:ext cx="12700" cy="164972"/>
            </a:xfrm>
            <a:custGeom>
              <a:avLst/>
              <a:gdLst>
                <a:gd name="connsiteX0" fmla="*/ 0 w 12700"/>
                <a:gd name="connsiteY0" fmla="*/ 0 h 164972"/>
                <a:gd name="connsiteX1" fmla="*/ 0 w 12700"/>
                <a:gd name="connsiteY1" fmla="*/ 164973 h 164972"/>
              </a:gdLst>
              <a:ahLst/>
              <a:cxnLst>
                <a:cxn ang="0">
                  <a:pos x="connsiteX0" y="connsiteY0"/>
                </a:cxn>
                <a:cxn ang="0">
                  <a:pos x="connsiteX1" y="connsiteY1"/>
                </a:cxn>
              </a:cxnLst>
              <a:rect l="l" t="t" r="r" b="b"/>
              <a:pathLst>
                <a:path w="12700" h="164972">
                  <a:moveTo>
                    <a:pt x="0" y="0"/>
                  </a:moveTo>
                  <a:lnTo>
                    <a:pt x="0" y="164973"/>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46" name="Freeform: Shape 356">
              <a:extLst>
                <a:ext uri="{FF2B5EF4-FFF2-40B4-BE49-F238E27FC236}">
                  <a16:creationId xmlns:a16="http://schemas.microsoft.com/office/drawing/2014/main" id="{3FC4C307-CECA-B91C-C6DE-EDF50FD71509}"/>
                </a:ext>
              </a:extLst>
            </p:cNvPr>
            <p:cNvSpPr/>
            <p:nvPr/>
          </p:nvSpPr>
          <p:spPr>
            <a:xfrm>
              <a:off x="4591304" y="4756658"/>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47" name="Freeform: Shape 357">
              <a:extLst>
                <a:ext uri="{FF2B5EF4-FFF2-40B4-BE49-F238E27FC236}">
                  <a16:creationId xmlns:a16="http://schemas.microsoft.com/office/drawing/2014/main" id="{753C6B10-C475-DBDA-A699-E429C1D70E33}"/>
                </a:ext>
              </a:extLst>
            </p:cNvPr>
            <p:cNvSpPr/>
            <p:nvPr/>
          </p:nvSpPr>
          <p:spPr>
            <a:xfrm>
              <a:off x="4591304" y="4925187"/>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48" name="Freeform: Shape 358">
            <a:extLst>
              <a:ext uri="{FF2B5EF4-FFF2-40B4-BE49-F238E27FC236}">
                <a16:creationId xmlns:a16="http://schemas.microsoft.com/office/drawing/2014/main" id="{AE97C247-9C50-7CCC-A53A-769362D28B93}"/>
              </a:ext>
            </a:extLst>
          </p:cNvPr>
          <p:cNvSpPr/>
          <p:nvPr/>
        </p:nvSpPr>
        <p:spPr>
          <a:xfrm rot="18900000">
            <a:off x="6905787" y="4171216"/>
            <a:ext cx="99072" cy="80244"/>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49" name="Graphic 4">
            <a:extLst>
              <a:ext uri="{FF2B5EF4-FFF2-40B4-BE49-F238E27FC236}">
                <a16:creationId xmlns:a16="http://schemas.microsoft.com/office/drawing/2014/main" id="{8406DBB3-84C2-029B-5C34-9754A73C7670}"/>
              </a:ext>
            </a:extLst>
          </p:cNvPr>
          <p:cNvGrpSpPr/>
          <p:nvPr/>
        </p:nvGrpSpPr>
        <p:grpSpPr>
          <a:xfrm>
            <a:off x="6901506" y="4082726"/>
            <a:ext cx="107602" cy="261475"/>
            <a:chOff x="4591812" y="4271391"/>
            <a:chExt cx="70485" cy="268605"/>
          </a:xfrm>
        </p:grpSpPr>
        <p:sp>
          <p:nvSpPr>
            <p:cNvPr id="50" name="Freeform: Shape 360">
              <a:extLst>
                <a:ext uri="{FF2B5EF4-FFF2-40B4-BE49-F238E27FC236}">
                  <a16:creationId xmlns:a16="http://schemas.microsoft.com/office/drawing/2014/main" id="{7D48B02C-8DFE-F4C1-A48B-E108406555FA}"/>
                </a:ext>
              </a:extLst>
            </p:cNvPr>
            <p:cNvSpPr/>
            <p:nvPr/>
          </p:nvSpPr>
          <p:spPr>
            <a:xfrm>
              <a:off x="4627118" y="4271391"/>
              <a:ext cx="12700" cy="250317"/>
            </a:xfrm>
            <a:custGeom>
              <a:avLst/>
              <a:gdLst>
                <a:gd name="connsiteX0" fmla="*/ 0 w 12700"/>
                <a:gd name="connsiteY0" fmla="*/ 0 h 250317"/>
                <a:gd name="connsiteX1" fmla="*/ 0 w 12700"/>
                <a:gd name="connsiteY1" fmla="*/ 250317 h 250317"/>
              </a:gdLst>
              <a:ahLst/>
              <a:cxnLst>
                <a:cxn ang="0">
                  <a:pos x="connsiteX0" y="connsiteY0"/>
                </a:cxn>
                <a:cxn ang="0">
                  <a:pos x="connsiteX1" y="connsiteY1"/>
                </a:cxn>
              </a:cxnLst>
              <a:rect l="l" t="t" r="r" b="b"/>
              <a:pathLst>
                <a:path w="12700" h="250317">
                  <a:moveTo>
                    <a:pt x="0" y="0"/>
                  </a:moveTo>
                  <a:lnTo>
                    <a:pt x="0" y="250317"/>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51" name="Freeform: Shape 361">
              <a:extLst>
                <a:ext uri="{FF2B5EF4-FFF2-40B4-BE49-F238E27FC236}">
                  <a16:creationId xmlns:a16="http://schemas.microsoft.com/office/drawing/2014/main" id="{4BC04B1F-3ED7-C371-60B0-A4F94A7BC5A2}"/>
                </a:ext>
              </a:extLst>
            </p:cNvPr>
            <p:cNvSpPr/>
            <p:nvPr/>
          </p:nvSpPr>
          <p:spPr>
            <a:xfrm>
              <a:off x="4627118" y="4271391"/>
              <a:ext cx="12700" cy="250317"/>
            </a:xfrm>
            <a:custGeom>
              <a:avLst/>
              <a:gdLst>
                <a:gd name="connsiteX0" fmla="*/ 0 w 12700"/>
                <a:gd name="connsiteY0" fmla="*/ 0 h 250317"/>
                <a:gd name="connsiteX1" fmla="*/ 0 w 12700"/>
                <a:gd name="connsiteY1" fmla="*/ 250317 h 250317"/>
              </a:gdLst>
              <a:ahLst/>
              <a:cxnLst>
                <a:cxn ang="0">
                  <a:pos x="connsiteX0" y="connsiteY0"/>
                </a:cxn>
                <a:cxn ang="0">
                  <a:pos x="connsiteX1" y="connsiteY1"/>
                </a:cxn>
              </a:cxnLst>
              <a:rect l="l" t="t" r="r" b="b"/>
              <a:pathLst>
                <a:path w="12700" h="250317">
                  <a:moveTo>
                    <a:pt x="0" y="0"/>
                  </a:moveTo>
                  <a:lnTo>
                    <a:pt x="0" y="250317"/>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52" name="Freeform: Shape 362">
              <a:extLst>
                <a:ext uri="{FF2B5EF4-FFF2-40B4-BE49-F238E27FC236}">
                  <a16:creationId xmlns:a16="http://schemas.microsoft.com/office/drawing/2014/main" id="{473DECC3-A5AE-DF08-ED7A-DB13F5D70066}"/>
                </a:ext>
              </a:extLst>
            </p:cNvPr>
            <p:cNvSpPr/>
            <p:nvPr/>
          </p:nvSpPr>
          <p:spPr>
            <a:xfrm>
              <a:off x="4591812" y="4271391"/>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53" name="Freeform: Shape 363">
              <a:extLst>
                <a:ext uri="{FF2B5EF4-FFF2-40B4-BE49-F238E27FC236}">
                  <a16:creationId xmlns:a16="http://schemas.microsoft.com/office/drawing/2014/main" id="{785D9D75-B352-D178-DFC2-6E33234B4088}"/>
                </a:ext>
              </a:extLst>
            </p:cNvPr>
            <p:cNvSpPr/>
            <p:nvPr/>
          </p:nvSpPr>
          <p:spPr>
            <a:xfrm>
              <a:off x="4591812" y="4527296"/>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54" name="Freeform: Shape 364">
            <a:extLst>
              <a:ext uri="{FF2B5EF4-FFF2-40B4-BE49-F238E27FC236}">
                <a16:creationId xmlns:a16="http://schemas.microsoft.com/office/drawing/2014/main" id="{94DEE6CD-0C95-9B19-44F9-2FF665ED4D5D}"/>
              </a:ext>
            </a:extLst>
          </p:cNvPr>
          <p:cNvSpPr/>
          <p:nvPr/>
        </p:nvSpPr>
        <p:spPr>
          <a:xfrm>
            <a:off x="6898017" y="2782321"/>
            <a:ext cx="114386" cy="80243"/>
          </a:xfrm>
          <a:custGeom>
            <a:avLst/>
            <a:gdLst>
              <a:gd name="connsiteX0" fmla="*/ 37465 w 74929"/>
              <a:gd name="connsiteY0" fmla="*/ 64897 h 64896"/>
              <a:gd name="connsiteX1" fmla="*/ 74930 w 74929"/>
              <a:gd name="connsiteY1" fmla="*/ 0 h 64896"/>
              <a:gd name="connsiteX2" fmla="*/ 0 w 74929"/>
              <a:gd name="connsiteY2" fmla="*/ 0 h 64896"/>
              <a:gd name="connsiteX3" fmla="*/ 37465 w 74929"/>
              <a:gd name="connsiteY3" fmla="*/ 64897 h 64896"/>
            </a:gdLst>
            <a:ahLst/>
            <a:cxnLst>
              <a:cxn ang="0">
                <a:pos x="connsiteX0" y="connsiteY0"/>
              </a:cxn>
              <a:cxn ang="0">
                <a:pos x="connsiteX1" y="connsiteY1"/>
              </a:cxn>
              <a:cxn ang="0">
                <a:pos x="connsiteX2" y="connsiteY2"/>
              </a:cxn>
              <a:cxn ang="0">
                <a:pos x="connsiteX3" y="connsiteY3"/>
              </a:cxn>
            </a:cxnLst>
            <a:rect l="l" t="t" r="r" b="b"/>
            <a:pathLst>
              <a:path w="74929" h="64896">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55" name="Graphic 4">
            <a:extLst>
              <a:ext uri="{FF2B5EF4-FFF2-40B4-BE49-F238E27FC236}">
                <a16:creationId xmlns:a16="http://schemas.microsoft.com/office/drawing/2014/main" id="{835EB075-837D-0030-8D58-426AFBF4505B}"/>
              </a:ext>
            </a:extLst>
          </p:cNvPr>
          <p:cNvGrpSpPr/>
          <p:nvPr/>
        </p:nvGrpSpPr>
        <p:grpSpPr>
          <a:xfrm>
            <a:off x="6901506" y="2716931"/>
            <a:ext cx="107602" cy="215922"/>
            <a:chOff x="4591812" y="3261741"/>
            <a:chExt cx="70485" cy="217297"/>
          </a:xfrm>
        </p:grpSpPr>
        <p:sp>
          <p:nvSpPr>
            <p:cNvPr id="56" name="Freeform: Shape 366">
              <a:extLst>
                <a:ext uri="{FF2B5EF4-FFF2-40B4-BE49-F238E27FC236}">
                  <a16:creationId xmlns:a16="http://schemas.microsoft.com/office/drawing/2014/main" id="{0DF1A45E-1417-DB2B-2EFD-2014810DFC83}"/>
                </a:ext>
              </a:extLst>
            </p:cNvPr>
            <p:cNvSpPr/>
            <p:nvPr/>
          </p:nvSpPr>
          <p:spPr>
            <a:xfrm>
              <a:off x="4626991" y="3261741"/>
              <a:ext cx="12700" cy="200151"/>
            </a:xfrm>
            <a:custGeom>
              <a:avLst/>
              <a:gdLst>
                <a:gd name="connsiteX0" fmla="*/ 0 w 12700"/>
                <a:gd name="connsiteY0" fmla="*/ 0 h 200151"/>
                <a:gd name="connsiteX1" fmla="*/ 0 w 12700"/>
                <a:gd name="connsiteY1" fmla="*/ 200152 h 200151"/>
              </a:gdLst>
              <a:ahLst/>
              <a:cxnLst>
                <a:cxn ang="0">
                  <a:pos x="connsiteX0" y="connsiteY0"/>
                </a:cxn>
                <a:cxn ang="0">
                  <a:pos x="connsiteX1" y="connsiteY1"/>
                </a:cxn>
              </a:cxnLst>
              <a:rect l="l" t="t" r="r" b="b"/>
              <a:pathLst>
                <a:path w="12700" h="200151">
                  <a:moveTo>
                    <a:pt x="0" y="0"/>
                  </a:moveTo>
                  <a:lnTo>
                    <a:pt x="0" y="200152"/>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57" name="Freeform: Shape 367">
              <a:extLst>
                <a:ext uri="{FF2B5EF4-FFF2-40B4-BE49-F238E27FC236}">
                  <a16:creationId xmlns:a16="http://schemas.microsoft.com/office/drawing/2014/main" id="{86521384-F583-C2E0-2014-4F70110E2605}"/>
                </a:ext>
              </a:extLst>
            </p:cNvPr>
            <p:cNvSpPr/>
            <p:nvPr/>
          </p:nvSpPr>
          <p:spPr>
            <a:xfrm>
              <a:off x="4626991" y="3261741"/>
              <a:ext cx="12700" cy="200151"/>
            </a:xfrm>
            <a:custGeom>
              <a:avLst/>
              <a:gdLst>
                <a:gd name="connsiteX0" fmla="*/ 0 w 12700"/>
                <a:gd name="connsiteY0" fmla="*/ 0 h 200151"/>
                <a:gd name="connsiteX1" fmla="*/ 0 w 12700"/>
                <a:gd name="connsiteY1" fmla="*/ 200152 h 200151"/>
              </a:gdLst>
              <a:ahLst/>
              <a:cxnLst>
                <a:cxn ang="0">
                  <a:pos x="connsiteX0" y="connsiteY0"/>
                </a:cxn>
                <a:cxn ang="0">
                  <a:pos x="connsiteX1" y="connsiteY1"/>
                </a:cxn>
              </a:cxnLst>
              <a:rect l="l" t="t" r="r" b="b"/>
              <a:pathLst>
                <a:path w="12700" h="200151">
                  <a:moveTo>
                    <a:pt x="0" y="0"/>
                  </a:moveTo>
                  <a:lnTo>
                    <a:pt x="0" y="200152"/>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58" name="Freeform: Shape 368">
              <a:extLst>
                <a:ext uri="{FF2B5EF4-FFF2-40B4-BE49-F238E27FC236}">
                  <a16:creationId xmlns:a16="http://schemas.microsoft.com/office/drawing/2014/main" id="{6376A104-084E-3187-924C-9CA47C003B5F}"/>
                </a:ext>
              </a:extLst>
            </p:cNvPr>
            <p:cNvSpPr/>
            <p:nvPr/>
          </p:nvSpPr>
          <p:spPr>
            <a:xfrm>
              <a:off x="4591812" y="3261741"/>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59" name="Freeform: Shape 369">
              <a:extLst>
                <a:ext uri="{FF2B5EF4-FFF2-40B4-BE49-F238E27FC236}">
                  <a16:creationId xmlns:a16="http://schemas.microsoft.com/office/drawing/2014/main" id="{5CC3F59B-4574-604E-064C-0C973BC4ECD2}"/>
                </a:ext>
              </a:extLst>
            </p:cNvPr>
            <p:cNvSpPr/>
            <p:nvPr/>
          </p:nvSpPr>
          <p:spPr>
            <a:xfrm>
              <a:off x="4591812" y="3466338"/>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sp>
        <p:nvSpPr>
          <p:cNvPr id="60" name="Freeform: Shape 370">
            <a:extLst>
              <a:ext uri="{FF2B5EF4-FFF2-40B4-BE49-F238E27FC236}">
                <a16:creationId xmlns:a16="http://schemas.microsoft.com/office/drawing/2014/main" id="{4703E970-4CF2-6D90-7191-F63B9F739879}"/>
              </a:ext>
            </a:extLst>
          </p:cNvPr>
          <p:cNvSpPr/>
          <p:nvPr/>
        </p:nvSpPr>
        <p:spPr>
          <a:xfrm>
            <a:off x="8483741" y="2788930"/>
            <a:ext cx="109732" cy="1914090"/>
          </a:xfrm>
          <a:custGeom>
            <a:avLst/>
            <a:gdLst>
              <a:gd name="connsiteX0" fmla="*/ 129921 w 426212"/>
              <a:gd name="connsiteY0" fmla="*/ 1508125 h 1508125"/>
              <a:gd name="connsiteX1" fmla="*/ 426212 w 426212"/>
              <a:gd name="connsiteY1" fmla="*/ 1508125 h 1508125"/>
              <a:gd name="connsiteX2" fmla="*/ 426212 w 426212"/>
              <a:gd name="connsiteY2" fmla="*/ 0 h 1508125"/>
              <a:gd name="connsiteX3" fmla="*/ 0 w 426212"/>
              <a:gd name="connsiteY3" fmla="*/ 0 h 1508125"/>
              <a:gd name="connsiteX0" fmla="*/ 15861 w 426212"/>
              <a:gd name="connsiteY0" fmla="*/ 1510506 h 1510506"/>
              <a:gd name="connsiteX1" fmla="*/ 426212 w 426212"/>
              <a:gd name="connsiteY1" fmla="*/ 1508125 h 1510506"/>
              <a:gd name="connsiteX2" fmla="*/ 426212 w 426212"/>
              <a:gd name="connsiteY2" fmla="*/ 0 h 1510506"/>
              <a:gd name="connsiteX3" fmla="*/ 0 w 426212"/>
              <a:gd name="connsiteY3" fmla="*/ 0 h 1510506"/>
            </a:gdLst>
            <a:ahLst/>
            <a:cxnLst>
              <a:cxn ang="0">
                <a:pos x="connsiteX0" y="connsiteY0"/>
              </a:cxn>
              <a:cxn ang="0">
                <a:pos x="connsiteX1" y="connsiteY1"/>
              </a:cxn>
              <a:cxn ang="0">
                <a:pos x="connsiteX2" y="connsiteY2"/>
              </a:cxn>
              <a:cxn ang="0">
                <a:pos x="connsiteX3" y="connsiteY3"/>
              </a:cxn>
            </a:cxnLst>
            <a:rect l="l" t="t" r="r" b="b"/>
            <a:pathLst>
              <a:path w="426212" h="1510506">
                <a:moveTo>
                  <a:pt x="15861" y="1510506"/>
                </a:moveTo>
                <a:lnTo>
                  <a:pt x="426212" y="1508125"/>
                </a:lnTo>
                <a:lnTo>
                  <a:pt x="426212" y="0"/>
                </a:lnTo>
                <a:lnTo>
                  <a:pt x="0" y="0"/>
                </a:lnTo>
              </a:path>
            </a:pathLst>
          </a:custGeom>
          <a:noFill/>
          <a:ln w="15875" cap="sq">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61" name="TextBox 379">
            <a:extLst>
              <a:ext uri="{FF2B5EF4-FFF2-40B4-BE49-F238E27FC236}">
                <a16:creationId xmlns:a16="http://schemas.microsoft.com/office/drawing/2014/main" id="{7DF458AA-E5A5-4EEC-ED69-469AB841CF54}"/>
              </a:ext>
            </a:extLst>
          </p:cNvPr>
          <p:cNvSpPr txBox="1"/>
          <p:nvPr/>
        </p:nvSpPr>
        <p:spPr>
          <a:xfrm>
            <a:off x="2391779" y="5157618"/>
            <a:ext cx="264800" cy="270903"/>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0</a:t>
            </a:r>
          </a:p>
        </p:txBody>
      </p:sp>
      <p:sp>
        <p:nvSpPr>
          <p:cNvPr id="62" name="TextBox 380">
            <a:extLst>
              <a:ext uri="{FF2B5EF4-FFF2-40B4-BE49-F238E27FC236}">
                <a16:creationId xmlns:a16="http://schemas.microsoft.com/office/drawing/2014/main" id="{3B4AAFD1-E373-2469-AC02-C274126AA0CE}"/>
              </a:ext>
            </a:extLst>
          </p:cNvPr>
          <p:cNvSpPr txBox="1"/>
          <p:nvPr/>
        </p:nvSpPr>
        <p:spPr>
          <a:xfrm>
            <a:off x="2614158" y="5157618"/>
            <a:ext cx="264800" cy="270903"/>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4</a:t>
            </a:r>
          </a:p>
        </p:txBody>
      </p:sp>
      <p:sp>
        <p:nvSpPr>
          <p:cNvPr id="63" name="TextBox 381">
            <a:extLst>
              <a:ext uri="{FF2B5EF4-FFF2-40B4-BE49-F238E27FC236}">
                <a16:creationId xmlns:a16="http://schemas.microsoft.com/office/drawing/2014/main" id="{825F5166-00A7-0DB0-8620-B9F5279B1375}"/>
              </a:ext>
            </a:extLst>
          </p:cNvPr>
          <p:cNvSpPr txBox="1"/>
          <p:nvPr/>
        </p:nvSpPr>
        <p:spPr>
          <a:xfrm>
            <a:off x="2836146" y="5157618"/>
            <a:ext cx="264800" cy="270903"/>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8</a:t>
            </a:r>
          </a:p>
        </p:txBody>
      </p:sp>
      <p:sp>
        <p:nvSpPr>
          <p:cNvPr id="64" name="TextBox 382">
            <a:extLst>
              <a:ext uri="{FF2B5EF4-FFF2-40B4-BE49-F238E27FC236}">
                <a16:creationId xmlns:a16="http://schemas.microsoft.com/office/drawing/2014/main" id="{7E346B13-524E-75C3-A058-605B3F754101}"/>
              </a:ext>
            </a:extLst>
          </p:cNvPr>
          <p:cNvSpPr txBox="1"/>
          <p:nvPr/>
        </p:nvSpPr>
        <p:spPr>
          <a:xfrm>
            <a:off x="3079718" y="5157618"/>
            <a:ext cx="216987"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12</a:t>
            </a:r>
          </a:p>
        </p:txBody>
      </p:sp>
      <p:sp>
        <p:nvSpPr>
          <p:cNvPr id="65" name="TextBox 383">
            <a:extLst>
              <a:ext uri="{FF2B5EF4-FFF2-40B4-BE49-F238E27FC236}">
                <a16:creationId xmlns:a16="http://schemas.microsoft.com/office/drawing/2014/main" id="{05AA529B-46A2-49E5-1688-A1C0326807DB}"/>
              </a:ext>
            </a:extLst>
          </p:cNvPr>
          <p:cNvSpPr txBox="1"/>
          <p:nvPr/>
        </p:nvSpPr>
        <p:spPr>
          <a:xfrm>
            <a:off x="3291266" y="5157618"/>
            <a:ext cx="243301"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16</a:t>
            </a:r>
          </a:p>
        </p:txBody>
      </p:sp>
      <p:sp>
        <p:nvSpPr>
          <p:cNvPr id="66" name="TextBox 384">
            <a:extLst>
              <a:ext uri="{FF2B5EF4-FFF2-40B4-BE49-F238E27FC236}">
                <a16:creationId xmlns:a16="http://schemas.microsoft.com/office/drawing/2014/main" id="{511B64F5-18DC-0029-9D8D-5EA1EC0766F2}"/>
              </a:ext>
            </a:extLst>
          </p:cNvPr>
          <p:cNvSpPr txBox="1"/>
          <p:nvPr/>
        </p:nvSpPr>
        <p:spPr>
          <a:xfrm>
            <a:off x="3502310" y="5157618"/>
            <a:ext cx="262478"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20</a:t>
            </a:r>
          </a:p>
        </p:txBody>
      </p:sp>
      <p:sp>
        <p:nvSpPr>
          <p:cNvPr id="67" name="TextBox 385">
            <a:extLst>
              <a:ext uri="{FF2B5EF4-FFF2-40B4-BE49-F238E27FC236}">
                <a16:creationId xmlns:a16="http://schemas.microsoft.com/office/drawing/2014/main" id="{92D7C2C3-F9EE-67F6-DCD7-B1D790502DCF}"/>
              </a:ext>
            </a:extLst>
          </p:cNvPr>
          <p:cNvSpPr txBox="1"/>
          <p:nvPr/>
        </p:nvSpPr>
        <p:spPr>
          <a:xfrm>
            <a:off x="3729314" y="5157618"/>
            <a:ext cx="248185"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24</a:t>
            </a:r>
          </a:p>
        </p:txBody>
      </p:sp>
      <p:sp>
        <p:nvSpPr>
          <p:cNvPr id="68" name="TextBox 386">
            <a:extLst>
              <a:ext uri="{FF2B5EF4-FFF2-40B4-BE49-F238E27FC236}">
                <a16:creationId xmlns:a16="http://schemas.microsoft.com/office/drawing/2014/main" id="{C00B637A-9F5D-2B1F-5607-5925AE9FCCC7}"/>
              </a:ext>
            </a:extLst>
          </p:cNvPr>
          <p:cNvSpPr txBox="1"/>
          <p:nvPr/>
        </p:nvSpPr>
        <p:spPr>
          <a:xfrm>
            <a:off x="4166921" y="5157618"/>
            <a:ext cx="263645"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32</a:t>
            </a:r>
          </a:p>
        </p:txBody>
      </p:sp>
      <p:sp>
        <p:nvSpPr>
          <p:cNvPr id="69" name="TextBox 387">
            <a:extLst>
              <a:ext uri="{FF2B5EF4-FFF2-40B4-BE49-F238E27FC236}">
                <a16:creationId xmlns:a16="http://schemas.microsoft.com/office/drawing/2014/main" id="{CF69AA23-51B4-388E-7C44-E121A7AA0CD2}"/>
              </a:ext>
            </a:extLst>
          </p:cNvPr>
          <p:cNvSpPr txBox="1"/>
          <p:nvPr/>
        </p:nvSpPr>
        <p:spPr>
          <a:xfrm>
            <a:off x="4614004" y="5157618"/>
            <a:ext cx="263645"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40</a:t>
            </a:r>
          </a:p>
        </p:txBody>
      </p:sp>
      <p:sp>
        <p:nvSpPr>
          <p:cNvPr id="70" name="TextBox 388">
            <a:extLst>
              <a:ext uri="{FF2B5EF4-FFF2-40B4-BE49-F238E27FC236}">
                <a16:creationId xmlns:a16="http://schemas.microsoft.com/office/drawing/2014/main" id="{DE1567C8-6687-F4F7-6607-E7EBE0F28599}"/>
              </a:ext>
            </a:extLst>
          </p:cNvPr>
          <p:cNvSpPr txBox="1"/>
          <p:nvPr/>
        </p:nvSpPr>
        <p:spPr>
          <a:xfrm>
            <a:off x="5052363" y="5157618"/>
            <a:ext cx="263645"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48</a:t>
            </a:r>
          </a:p>
        </p:txBody>
      </p:sp>
      <p:sp>
        <p:nvSpPr>
          <p:cNvPr id="71" name="TextBox 389">
            <a:extLst>
              <a:ext uri="{FF2B5EF4-FFF2-40B4-BE49-F238E27FC236}">
                <a16:creationId xmlns:a16="http://schemas.microsoft.com/office/drawing/2014/main" id="{B2A49B75-6D56-FBF4-D4F4-A8E677614F50}"/>
              </a:ext>
            </a:extLst>
          </p:cNvPr>
          <p:cNvSpPr txBox="1"/>
          <p:nvPr/>
        </p:nvSpPr>
        <p:spPr>
          <a:xfrm>
            <a:off x="5502717" y="5157618"/>
            <a:ext cx="248185"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56</a:t>
            </a:r>
          </a:p>
        </p:txBody>
      </p:sp>
      <p:sp>
        <p:nvSpPr>
          <p:cNvPr id="72" name="TextBox 390">
            <a:extLst>
              <a:ext uri="{FF2B5EF4-FFF2-40B4-BE49-F238E27FC236}">
                <a16:creationId xmlns:a16="http://schemas.microsoft.com/office/drawing/2014/main" id="{1B92D6FA-C311-4DC8-FA9E-1C4EAA2E36F4}"/>
              </a:ext>
            </a:extLst>
          </p:cNvPr>
          <p:cNvSpPr txBox="1"/>
          <p:nvPr/>
        </p:nvSpPr>
        <p:spPr>
          <a:xfrm>
            <a:off x="5945340" y="5157618"/>
            <a:ext cx="248185"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64</a:t>
            </a:r>
          </a:p>
        </p:txBody>
      </p:sp>
      <p:sp>
        <p:nvSpPr>
          <p:cNvPr id="73" name="TextBox 391">
            <a:extLst>
              <a:ext uri="{FF2B5EF4-FFF2-40B4-BE49-F238E27FC236}">
                <a16:creationId xmlns:a16="http://schemas.microsoft.com/office/drawing/2014/main" id="{5FBD756B-66E1-2A99-76FA-1365F3F74386}"/>
              </a:ext>
            </a:extLst>
          </p:cNvPr>
          <p:cNvSpPr txBox="1"/>
          <p:nvPr/>
        </p:nvSpPr>
        <p:spPr>
          <a:xfrm>
            <a:off x="6413007" y="5157618"/>
            <a:ext cx="208954"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72</a:t>
            </a:r>
          </a:p>
        </p:txBody>
      </p:sp>
      <p:sp>
        <p:nvSpPr>
          <p:cNvPr id="74" name="TextBox 392">
            <a:extLst>
              <a:ext uri="{FF2B5EF4-FFF2-40B4-BE49-F238E27FC236}">
                <a16:creationId xmlns:a16="http://schemas.microsoft.com/office/drawing/2014/main" id="{D45FAA8B-884F-5D2E-5885-7FD9E873E60D}"/>
              </a:ext>
            </a:extLst>
          </p:cNvPr>
          <p:cNvSpPr txBox="1"/>
          <p:nvPr/>
        </p:nvSpPr>
        <p:spPr>
          <a:xfrm>
            <a:off x="6775495" y="5157618"/>
            <a:ext cx="316296" cy="270903"/>
          </a:xfrm>
          <a:prstGeom prst="rect">
            <a:avLst/>
          </a:prstGeom>
          <a:no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72*</a:t>
            </a:r>
          </a:p>
        </p:txBody>
      </p:sp>
      <p:sp>
        <p:nvSpPr>
          <p:cNvPr id="75" name="TextBox 394">
            <a:extLst>
              <a:ext uri="{FF2B5EF4-FFF2-40B4-BE49-F238E27FC236}">
                <a16:creationId xmlns:a16="http://schemas.microsoft.com/office/drawing/2014/main" id="{1F9EEF3B-8C8B-5DB2-D3CA-64E1896A4B20}"/>
              </a:ext>
            </a:extLst>
          </p:cNvPr>
          <p:cNvSpPr txBox="1"/>
          <p:nvPr/>
        </p:nvSpPr>
        <p:spPr>
          <a:xfrm>
            <a:off x="7121466" y="4094729"/>
            <a:ext cx="744040" cy="270903"/>
          </a:xfrm>
          <a:prstGeom prst="rect">
            <a:avLst/>
          </a:prstGeom>
          <a:noFill/>
        </p:spPr>
        <p:txBody>
          <a:bodyPr wrap="square" lIns="0" r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–14.6 cm</a:t>
            </a:r>
          </a:p>
        </p:txBody>
      </p:sp>
      <p:sp>
        <p:nvSpPr>
          <p:cNvPr id="76" name="TextBox 395">
            <a:extLst>
              <a:ext uri="{FF2B5EF4-FFF2-40B4-BE49-F238E27FC236}">
                <a16:creationId xmlns:a16="http://schemas.microsoft.com/office/drawing/2014/main" id="{B0608C90-2DE1-BA7F-B494-0B1D23B28AF5}"/>
              </a:ext>
            </a:extLst>
          </p:cNvPr>
          <p:cNvSpPr txBox="1"/>
          <p:nvPr/>
        </p:nvSpPr>
        <p:spPr>
          <a:xfrm>
            <a:off x="7102234" y="4443756"/>
            <a:ext cx="1429118" cy="461665"/>
          </a:xfrm>
          <a:prstGeom prst="rect">
            <a:avLst/>
          </a:prstGeom>
          <a:noFill/>
        </p:spPr>
        <p:txBody>
          <a:bodyPr wrap="square" lIns="0" r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accent1">
                    <a:lumMod val="60000"/>
                    <a:lumOff val="40000"/>
                  </a:schemeClr>
                </a:solidFill>
                <a:effectLst/>
                <a:uLnTx/>
                <a:uFillTx/>
                <a:ea typeface="+mn-ea"/>
                <a:cs typeface="Arial" panose="020B0604020202020204" pitchFamily="34" charset="0"/>
              </a:rPr>
              <a:t>–</a:t>
            </a:r>
            <a:r>
              <a:rPr kumimoji="0" lang="en-GB" sz="2400" b="1" i="0" u="none" strike="noStrike" kern="1200" cap="none" spc="0" normalizeH="0" baseline="0" noProof="0" dirty="0">
                <a:ln>
                  <a:noFill/>
                </a:ln>
                <a:solidFill>
                  <a:schemeClr val="accent1">
                    <a:lumMod val="60000"/>
                    <a:lumOff val="40000"/>
                  </a:schemeClr>
                </a:solidFill>
                <a:effectLst/>
                <a:uLnTx/>
                <a:uFillTx/>
                <a:ea typeface="+mn-ea"/>
                <a:cs typeface="Arial" panose="020B0604020202020204" pitchFamily="34" charset="0"/>
              </a:rPr>
              <a:t>17.5 cm</a:t>
            </a:r>
            <a:endParaRPr kumimoji="0" lang="en-GB" sz="2000" b="1" i="0" u="none" strike="noStrike" kern="1200" cap="none" spc="0" normalizeH="0" baseline="0" noProof="0" dirty="0">
              <a:ln>
                <a:noFill/>
              </a:ln>
              <a:solidFill>
                <a:schemeClr val="accent1">
                  <a:lumMod val="60000"/>
                  <a:lumOff val="40000"/>
                </a:schemeClr>
              </a:solidFill>
              <a:effectLst/>
              <a:uLnTx/>
              <a:uFillTx/>
              <a:ea typeface="+mn-ea"/>
              <a:cs typeface="Arial" panose="020B0604020202020204" pitchFamily="34" charset="0"/>
            </a:endParaRPr>
          </a:p>
        </p:txBody>
      </p:sp>
      <p:sp>
        <p:nvSpPr>
          <p:cNvPr id="77" name="TextBox 396">
            <a:extLst>
              <a:ext uri="{FF2B5EF4-FFF2-40B4-BE49-F238E27FC236}">
                <a16:creationId xmlns:a16="http://schemas.microsoft.com/office/drawing/2014/main" id="{1E313B79-141D-3D34-9D0A-495009738AF7}"/>
              </a:ext>
            </a:extLst>
          </p:cNvPr>
          <p:cNvSpPr txBox="1"/>
          <p:nvPr/>
        </p:nvSpPr>
        <p:spPr>
          <a:xfrm>
            <a:off x="7538594" y="3147987"/>
            <a:ext cx="2203854" cy="632107"/>
          </a:xfrm>
          <a:prstGeom prst="rect">
            <a:avLst/>
          </a:prstGeom>
          <a:solidFill>
            <a:schemeClr val="bg1"/>
          </a:solid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ETD (95% CI):</a:t>
            </a:r>
            <a:br>
              <a:rPr kumimoji="0" lang="en-GB" sz="1200" b="0" i="0" u="none" strike="noStrike" kern="1200" cap="none" spc="0" normalizeH="0" baseline="0" noProof="0" dirty="0">
                <a:ln>
                  <a:noFill/>
                </a:ln>
                <a:solidFill>
                  <a:srgbClr val="EEA7BF">
                    <a:lumMod val="75000"/>
                  </a:srgbClr>
                </a:solidFill>
                <a:effectLst/>
                <a:uLnTx/>
                <a:uFillTx/>
                <a:ea typeface="Apis" panose="020B0504010101010104" pitchFamily="34" charset="0"/>
                <a:cs typeface="Arial" panose="020B0604020202020204" pitchFamily="34" charset="0"/>
              </a:rPr>
            </a:b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–11.7 cm (–13.0, –10.4);</a:t>
            </a:r>
            <a:b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b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p&lt;0.0001</a:t>
            </a:r>
          </a:p>
        </p:txBody>
      </p:sp>
      <p:sp>
        <p:nvSpPr>
          <p:cNvPr id="78" name="TextBox 397">
            <a:extLst>
              <a:ext uri="{FF2B5EF4-FFF2-40B4-BE49-F238E27FC236}">
                <a16:creationId xmlns:a16="http://schemas.microsoft.com/office/drawing/2014/main" id="{B5AE8C3A-E272-9BB6-2577-4D3FD9B82BA2}"/>
              </a:ext>
            </a:extLst>
          </p:cNvPr>
          <p:cNvSpPr txBox="1"/>
          <p:nvPr/>
        </p:nvSpPr>
        <p:spPr>
          <a:xfrm>
            <a:off x="8783863" y="4211339"/>
            <a:ext cx="1707906" cy="632107"/>
          </a:xfrm>
          <a:prstGeom prst="rect">
            <a:avLst/>
          </a:prstGeom>
          <a:solidFill>
            <a:schemeClr val="bg1"/>
          </a:solidFill>
        </p:spPr>
        <p:txBody>
          <a:bodyPr wrap="square" lIns="0" r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ETD (95% CI):</a:t>
            </a:r>
            <a:b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b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–2.9 cm (–4.6, –1.3);</a:t>
            </a:r>
            <a:b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br>
            <a:r>
              <a:rPr kumimoji="0" lang="en-GB" sz="1200" b="0" i="0" u="none" strike="noStrike" kern="1200" cap="none" spc="0" normalizeH="0" baseline="0" noProof="0" dirty="0">
                <a:ln>
                  <a:noFill/>
                </a:ln>
                <a:solidFill>
                  <a:srgbClr val="001965"/>
                </a:solidFill>
                <a:effectLst/>
                <a:uLnTx/>
                <a:uFillTx/>
                <a:ea typeface="Apis" panose="020B0504010101010104" pitchFamily="34" charset="0"/>
                <a:cs typeface="Arial" panose="020B0604020202020204" pitchFamily="34" charset="0"/>
              </a:rPr>
              <a:t>p&lt;0.0001</a:t>
            </a:r>
          </a:p>
        </p:txBody>
      </p:sp>
      <p:sp>
        <p:nvSpPr>
          <p:cNvPr id="79" name="Freeform: Shape 398">
            <a:extLst>
              <a:ext uri="{FF2B5EF4-FFF2-40B4-BE49-F238E27FC236}">
                <a16:creationId xmlns:a16="http://schemas.microsoft.com/office/drawing/2014/main" id="{7246F9AA-3C03-A6D0-2385-470F4D9DF9EE}"/>
              </a:ext>
            </a:extLst>
          </p:cNvPr>
          <p:cNvSpPr/>
          <p:nvPr/>
        </p:nvSpPr>
        <p:spPr>
          <a:xfrm>
            <a:off x="6446353" y="4684980"/>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0" name="Freeform: Shape 399">
            <a:extLst>
              <a:ext uri="{FF2B5EF4-FFF2-40B4-BE49-F238E27FC236}">
                <a16:creationId xmlns:a16="http://schemas.microsoft.com/office/drawing/2014/main" id="{BA34E739-898C-3546-6C1C-43758D984649}"/>
              </a:ext>
            </a:extLst>
          </p:cNvPr>
          <p:cNvSpPr/>
          <p:nvPr/>
        </p:nvSpPr>
        <p:spPr>
          <a:xfrm>
            <a:off x="6018778" y="4625532"/>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1" name="Freeform: Shape 400">
            <a:extLst>
              <a:ext uri="{FF2B5EF4-FFF2-40B4-BE49-F238E27FC236}">
                <a16:creationId xmlns:a16="http://schemas.microsoft.com/office/drawing/2014/main" id="{7666B941-21FE-8E90-7FDF-B7833002292A}"/>
              </a:ext>
            </a:extLst>
          </p:cNvPr>
          <p:cNvSpPr/>
          <p:nvPr/>
        </p:nvSpPr>
        <p:spPr>
          <a:xfrm>
            <a:off x="5575962" y="4492679"/>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2" name="Freeform: Shape 401">
            <a:extLst>
              <a:ext uri="{FF2B5EF4-FFF2-40B4-BE49-F238E27FC236}">
                <a16:creationId xmlns:a16="http://schemas.microsoft.com/office/drawing/2014/main" id="{F471D7C4-2747-3B6B-CECF-2928A0A64372}"/>
              </a:ext>
            </a:extLst>
          </p:cNvPr>
          <p:cNvSpPr/>
          <p:nvPr/>
        </p:nvSpPr>
        <p:spPr>
          <a:xfrm>
            <a:off x="5133339" y="4381595"/>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3" name="Freeform: Shape 402">
            <a:extLst>
              <a:ext uri="{FF2B5EF4-FFF2-40B4-BE49-F238E27FC236}">
                <a16:creationId xmlns:a16="http://schemas.microsoft.com/office/drawing/2014/main" id="{324C845C-D2E9-9B8A-D319-6D1A3B8BE67E}"/>
              </a:ext>
            </a:extLst>
          </p:cNvPr>
          <p:cNvSpPr/>
          <p:nvPr/>
        </p:nvSpPr>
        <p:spPr>
          <a:xfrm>
            <a:off x="3781733" y="3549656"/>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4" name="Freeform: Shape 403">
            <a:extLst>
              <a:ext uri="{FF2B5EF4-FFF2-40B4-BE49-F238E27FC236}">
                <a16:creationId xmlns:a16="http://schemas.microsoft.com/office/drawing/2014/main" id="{31D8BD31-807D-F480-33B5-19E4DDC88585}"/>
              </a:ext>
            </a:extLst>
          </p:cNvPr>
          <p:cNvSpPr/>
          <p:nvPr/>
        </p:nvSpPr>
        <p:spPr>
          <a:xfrm>
            <a:off x="3562122" y="3257135"/>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5" name="Freeform: Shape 404">
            <a:extLst>
              <a:ext uri="{FF2B5EF4-FFF2-40B4-BE49-F238E27FC236}">
                <a16:creationId xmlns:a16="http://schemas.microsoft.com/office/drawing/2014/main" id="{D565772D-68D0-CDA2-09FB-98BE68AD5196}"/>
              </a:ext>
            </a:extLst>
          </p:cNvPr>
          <p:cNvSpPr/>
          <p:nvPr/>
        </p:nvSpPr>
        <p:spPr>
          <a:xfrm>
            <a:off x="3354449" y="2975186"/>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6" name="Freeform: Shape 405">
            <a:extLst>
              <a:ext uri="{FF2B5EF4-FFF2-40B4-BE49-F238E27FC236}">
                <a16:creationId xmlns:a16="http://schemas.microsoft.com/office/drawing/2014/main" id="{B4EA3E62-A490-CADB-765F-0D1C4CBDEE88}"/>
              </a:ext>
            </a:extLst>
          </p:cNvPr>
          <p:cNvSpPr/>
          <p:nvPr/>
        </p:nvSpPr>
        <p:spPr>
          <a:xfrm>
            <a:off x="3137559" y="2731116"/>
            <a:ext cx="85326" cy="57054"/>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7" name="Freeform: Shape 406">
            <a:extLst>
              <a:ext uri="{FF2B5EF4-FFF2-40B4-BE49-F238E27FC236}">
                <a16:creationId xmlns:a16="http://schemas.microsoft.com/office/drawing/2014/main" id="{258CDD0D-6E0F-0FBB-4BBC-EED055F9269D}"/>
              </a:ext>
            </a:extLst>
          </p:cNvPr>
          <p:cNvSpPr/>
          <p:nvPr/>
        </p:nvSpPr>
        <p:spPr>
          <a:xfrm>
            <a:off x="2909754" y="2465214"/>
            <a:ext cx="117180" cy="74542"/>
          </a:xfrm>
          <a:custGeom>
            <a:avLst/>
            <a:gdLst>
              <a:gd name="connsiteX0" fmla="*/ 0 w 64897"/>
              <a:gd name="connsiteY0" fmla="*/ 0 h 64896"/>
              <a:gd name="connsiteX1" fmla="*/ 64897 w 64897"/>
              <a:gd name="connsiteY1" fmla="*/ 0 h 64896"/>
              <a:gd name="connsiteX2" fmla="*/ 64897 w 64897"/>
              <a:gd name="connsiteY2" fmla="*/ 64897 h 64896"/>
              <a:gd name="connsiteX3" fmla="*/ 0 w 64897"/>
              <a:gd name="connsiteY3" fmla="*/ 64897 h 64896"/>
            </a:gdLst>
            <a:ahLst/>
            <a:cxnLst>
              <a:cxn ang="0">
                <a:pos x="connsiteX0" y="connsiteY0"/>
              </a:cxn>
              <a:cxn ang="0">
                <a:pos x="connsiteX1" y="connsiteY1"/>
              </a:cxn>
              <a:cxn ang="0">
                <a:pos x="connsiteX2" y="connsiteY2"/>
              </a:cxn>
              <a:cxn ang="0">
                <a:pos x="connsiteX3" y="connsiteY3"/>
              </a:cxn>
            </a:cxnLst>
            <a:rect l="l" t="t" r="r" b="b"/>
            <a:pathLst>
              <a:path w="64897" h="64896">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8" name="Freeform: Shape 407">
            <a:extLst>
              <a:ext uri="{FF2B5EF4-FFF2-40B4-BE49-F238E27FC236}">
                <a16:creationId xmlns:a16="http://schemas.microsoft.com/office/drawing/2014/main" id="{470DBC34-B964-AE84-FDF5-0701422DD3C5}"/>
              </a:ext>
            </a:extLst>
          </p:cNvPr>
          <p:cNvSpPr/>
          <p:nvPr/>
        </p:nvSpPr>
        <p:spPr>
          <a:xfrm>
            <a:off x="2704566" y="2131081"/>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89" name="Freeform: Shape 408">
            <a:extLst>
              <a:ext uri="{FF2B5EF4-FFF2-40B4-BE49-F238E27FC236}">
                <a16:creationId xmlns:a16="http://schemas.microsoft.com/office/drawing/2014/main" id="{BB581354-A09D-D1C3-D6F5-635DC774264B}"/>
              </a:ext>
            </a:extLst>
          </p:cNvPr>
          <p:cNvSpPr/>
          <p:nvPr/>
        </p:nvSpPr>
        <p:spPr>
          <a:xfrm>
            <a:off x="2492817" y="1884633"/>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90" name="Graphic 4">
            <a:extLst>
              <a:ext uri="{FF2B5EF4-FFF2-40B4-BE49-F238E27FC236}">
                <a16:creationId xmlns:a16="http://schemas.microsoft.com/office/drawing/2014/main" id="{942815E7-1ED4-1F2C-F5EA-E2017E9C20BE}"/>
              </a:ext>
            </a:extLst>
          </p:cNvPr>
          <p:cNvGrpSpPr/>
          <p:nvPr/>
        </p:nvGrpSpPr>
        <p:grpSpPr>
          <a:xfrm>
            <a:off x="6442087" y="4658269"/>
            <a:ext cx="107602" cy="145257"/>
            <a:chOff x="4304284" y="4818253"/>
            <a:chExt cx="70485" cy="175006"/>
          </a:xfrm>
          <a:solidFill>
            <a:schemeClr val="tx2">
              <a:lumMod val="50000"/>
              <a:lumOff val="50000"/>
            </a:schemeClr>
          </a:solidFill>
        </p:grpSpPr>
        <p:sp>
          <p:nvSpPr>
            <p:cNvPr id="91" name="Freeform: Shape 410">
              <a:extLst>
                <a:ext uri="{FF2B5EF4-FFF2-40B4-BE49-F238E27FC236}">
                  <a16:creationId xmlns:a16="http://schemas.microsoft.com/office/drawing/2014/main" id="{9452C55E-D64B-3893-B78E-0FAB5B11B837}"/>
                </a:ext>
              </a:extLst>
            </p:cNvPr>
            <p:cNvSpPr/>
            <p:nvPr/>
          </p:nvSpPr>
          <p:spPr>
            <a:xfrm>
              <a:off x="4339463" y="4818253"/>
              <a:ext cx="12700" cy="158750"/>
            </a:xfrm>
            <a:custGeom>
              <a:avLst/>
              <a:gdLst>
                <a:gd name="connsiteX0" fmla="*/ 0 w 12700"/>
                <a:gd name="connsiteY0" fmla="*/ 0 h 158750"/>
                <a:gd name="connsiteX1" fmla="*/ 0 w 12700"/>
                <a:gd name="connsiteY1" fmla="*/ 158750 h 158750"/>
              </a:gdLst>
              <a:ahLst/>
              <a:cxnLst>
                <a:cxn ang="0">
                  <a:pos x="connsiteX0" y="connsiteY0"/>
                </a:cxn>
                <a:cxn ang="0">
                  <a:pos x="connsiteX1" y="connsiteY1"/>
                </a:cxn>
              </a:cxnLst>
              <a:rect l="l" t="t" r="r" b="b"/>
              <a:pathLst>
                <a:path w="12700" h="158750">
                  <a:moveTo>
                    <a:pt x="0" y="0"/>
                  </a:moveTo>
                  <a:lnTo>
                    <a:pt x="0" y="15875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2" name="Freeform: Shape 411">
              <a:extLst>
                <a:ext uri="{FF2B5EF4-FFF2-40B4-BE49-F238E27FC236}">
                  <a16:creationId xmlns:a16="http://schemas.microsoft.com/office/drawing/2014/main" id="{82DECBA1-69DF-3169-14B8-EEDB2CC33865}"/>
                </a:ext>
              </a:extLst>
            </p:cNvPr>
            <p:cNvSpPr/>
            <p:nvPr/>
          </p:nvSpPr>
          <p:spPr>
            <a:xfrm>
              <a:off x="4339463" y="4818253"/>
              <a:ext cx="12700" cy="158750"/>
            </a:xfrm>
            <a:custGeom>
              <a:avLst/>
              <a:gdLst>
                <a:gd name="connsiteX0" fmla="*/ 0 w 12700"/>
                <a:gd name="connsiteY0" fmla="*/ 0 h 158750"/>
                <a:gd name="connsiteX1" fmla="*/ 0 w 12700"/>
                <a:gd name="connsiteY1" fmla="*/ 158750 h 158750"/>
              </a:gdLst>
              <a:ahLst/>
              <a:cxnLst>
                <a:cxn ang="0">
                  <a:pos x="connsiteX0" y="connsiteY0"/>
                </a:cxn>
                <a:cxn ang="0">
                  <a:pos x="connsiteX1" y="connsiteY1"/>
                </a:cxn>
              </a:cxnLst>
              <a:rect l="l" t="t" r="r" b="b"/>
              <a:pathLst>
                <a:path w="12700" h="158750">
                  <a:moveTo>
                    <a:pt x="0" y="0"/>
                  </a:moveTo>
                  <a:lnTo>
                    <a:pt x="0" y="15875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3" name="Freeform: Shape 412">
              <a:extLst>
                <a:ext uri="{FF2B5EF4-FFF2-40B4-BE49-F238E27FC236}">
                  <a16:creationId xmlns:a16="http://schemas.microsoft.com/office/drawing/2014/main" id="{0050641C-275C-866B-9B0B-AFD76F52EBAC}"/>
                </a:ext>
              </a:extLst>
            </p:cNvPr>
            <p:cNvSpPr/>
            <p:nvPr/>
          </p:nvSpPr>
          <p:spPr>
            <a:xfrm>
              <a:off x="4304284" y="4818253"/>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5" name="Freeform: Shape 413">
              <a:extLst>
                <a:ext uri="{FF2B5EF4-FFF2-40B4-BE49-F238E27FC236}">
                  <a16:creationId xmlns:a16="http://schemas.microsoft.com/office/drawing/2014/main" id="{BE4BEA5F-3174-6D97-C0B6-B674A2DE24E7}"/>
                </a:ext>
              </a:extLst>
            </p:cNvPr>
            <p:cNvSpPr/>
            <p:nvPr/>
          </p:nvSpPr>
          <p:spPr>
            <a:xfrm>
              <a:off x="4304284" y="4980559"/>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96" name="Graphic 4">
            <a:extLst>
              <a:ext uri="{FF2B5EF4-FFF2-40B4-BE49-F238E27FC236}">
                <a16:creationId xmlns:a16="http://schemas.microsoft.com/office/drawing/2014/main" id="{EA793F30-E852-11DA-239E-7B51F893EBCA}"/>
              </a:ext>
            </a:extLst>
          </p:cNvPr>
          <p:cNvGrpSpPr/>
          <p:nvPr/>
        </p:nvGrpSpPr>
        <p:grpSpPr>
          <a:xfrm>
            <a:off x="6014514" y="4605222"/>
            <a:ext cx="107602" cy="141380"/>
            <a:chOff x="4010787" y="4818253"/>
            <a:chExt cx="70485" cy="173228"/>
          </a:xfrm>
        </p:grpSpPr>
        <p:sp>
          <p:nvSpPr>
            <p:cNvPr id="97" name="Freeform: Shape 415">
              <a:extLst>
                <a:ext uri="{FF2B5EF4-FFF2-40B4-BE49-F238E27FC236}">
                  <a16:creationId xmlns:a16="http://schemas.microsoft.com/office/drawing/2014/main" id="{39E8F985-69C8-F947-930A-D8D03F4E40DF}"/>
                </a:ext>
              </a:extLst>
            </p:cNvPr>
            <p:cNvSpPr/>
            <p:nvPr/>
          </p:nvSpPr>
          <p:spPr>
            <a:xfrm>
              <a:off x="4045966" y="4818253"/>
              <a:ext cx="12700" cy="156972"/>
            </a:xfrm>
            <a:custGeom>
              <a:avLst/>
              <a:gdLst>
                <a:gd name="connsiteX0" fmla="*/ 0 w 12700"/>
                <a:gd name="connsiteY0" fmla="*/ 0 h 156972"/>
                <a:gd name="connsiteX1" fmla="*/ 0 w 12700"/>
                <a:gd name="connsiteY1" fmla="*/ 156972 h 156972"/>
              </a:gdLst>
              <a:ahLst/>
              <a:cxnLst>
                <a:cxn ang="0">
                  <a:pos x="connsiteX0" y="connsiteY0"/>
                </a:cxn>
                <a:cxn ang="0">
                  <a:pos x="connsiteX1" y="connsiteY1"/>
                </a:cxn>
              </a:cxnLst>
              <a:rect l="l" t="t" r="r" b="b"/>
              <a:pathLst>
                <a:path w="12700" h="156972">
                  <a:moveTo>
                    <a:pt x="0" y="0"/>
                  </a:moveTo>
                  <a:lnTo>
                    <a:pt x="0" y="156972"/>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8" name="Freeform: Shape 416">
              <a:extLst>
                <a:ext uri="{FF2B5EF4-FFF2-40B4-BE49-F238E27FC236}">
                  <a16:creationId xmlns:a16="http://schemas.microsoft.com/office/drawing/2014/main" id="{375D413A-76A9-4C30-5869-6C4BBC44461D}"/>
                </a:ext>
              </a:extLst>
            </p:cNvPr>
            <p:cNvSpPr/>
            <p:nvPr/>
          </p:nvSpPr>
          <p:spPr>
            <a:xfrm>
              <a:off x="4045966" y="4818253"/>
              <a:ext cx="12700" cy="156972"/>
            </a:xfrm>
            <a:custGeom>
              <a:avLst/>
              <a:gdLst>
                <a:gd name="connsiteX0" fmla="*/ 0 w 12700"/>
                <a:gd name="connsiteY0" fmla="*/ 0 h 156972"/>
                <a:gd name="connsiteX1" fmla="*/ 0 w 12700"/>
                <a:gd name="connsiteY1" fmla="*/ 156972 h 156972"/>
              </a:gdLst>
              <a:ahLst/>
              <a:cxnLst>
                <a:cxn ang="0">
                  <a:pos x="connsiteX0" y="connsiteY0"/>
                </a:cxn>
                <a:cxn ang="0">
                  <a:pos x="connsiteX1" y="connsiteY1"/>
                </a:cxn>
              </a:cxnLst>
              <a:rect l="l" t="t" r="r" b="b"/>
              <a:pathLst>
                <a:path w="12700" h="156972">
                  <a:moveTo>
                    <a:pt x="0" y="0"/>
                  </a:moveTo>
                  <a:lnTo>
                    <a:pt x="0" y="156972"/>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99" name="Freeform: Shape 417">
              <a:extLst>
                <a:ext uri="{FF2B5EF4-FFF2-40B4-BE49-F238E27FC236}">
                  <a16:creationId xmlns:a16="http://schemas.microsoft.com/office/drawing/2014/main" id="{1FF69DD8-847C-8C5A-CC75-D612D9363BF7}"/>
                </a:ext>
              </a:extLst>
            </p:cNvPr>
            <p:cNvSpPr/>
            <p:nvPr/>
          </p:nvSpPr>
          <p:spPr>
            <a:xfrm>
              <a:off x="4010787" y="4818253"/>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00" name="Freeform: Shape 418">
              <a:extLst>
                <a:ext uri="{FF2B5EF4-FFF2-40B4-BE49-F238E27FC236}">
                  <a16:creationId xmlns:a16="http://schemas.microsoft.com/office/drawing/2014/main" id="{DA1320BD-29E4-32A2-9E4A-2354EAC322B9}"/>
                </a:ext>
              </a:extLst>
            </p:cNvPr>
            <p:cNvSpPr/>
            <p:nvPr/>
          </p:nvSpPr>
          <p:spPr>
            <a:xfrm>
              <a:off x="4010787" y="4978781"/>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01" name="Graphic 4">
            <a:extLst>
              <a:ext uri="{FF2B5EF4-FFF2-40B4-BE49-F238E27FC236}">
                <a16:creationId xmlns:a16="http://schemas.microsoft.com/office/drawing/2014/main" id="{26F56319-D255-0B7B-5B64-39916CD9FB37}"/>
              </a:ext>
            </a:extLst>
          </p:cNvPr>
          <p:cNvGrpSpPr/>
          <p:nvPr/>
        </p:nvGrpSpPr>
        <p:grpSpPr>
          <a:xfrm>
            <a:off x="5571697" y="4468673"/>
            <a:ext cx="107795" cy="132670"/>
            <a:chOff x="3720719" y="4807077"/>
            <a:chExt cx="70611" cy="157226"/>
          </a:xfrm>
          <a:solidFill>
            <a:schemeClr val="tx2">
              <a:lumMod val="50000"/>
              <a:lumOff val="50000"/>
            </a:schemeClr>
          </a:solidFill>
        </p:grpSpPr>
        <p:sp>
          <p:nvSpPr>
            <p:cNvPr id="102" name="Freeform: Shape 420">
              <a:extLst>
                <a:ext uri="{FF2B5EF4-FFF2-40B4-BE49-F238E27FC236}">
                  <a16:creationId xmlns:a16="http://schemas.microsoft.com/office/drawing/2014/main" id="{20DCCEC8-9DE1-F8BF-C8E7-3F06AB2C10DD}"/>
                </a:ext>
              </a:extLst>
            </p:cNvPr>
            <p:cNvSpPr/>
            <p:nvPr/>
          </p:nvSpPr>
          <p:spPr>
            <a:xfrm>
              <a:off x="3756025" y="4807077"/>
              <a:ext cx="12700" cy="141350"/>
            </a:xfrm>
            <a:custGeom>
              <a:avLst/>
              <a:gdLst>
                <a:gd name="connsiteX0" fmla="*/ 0 w 12700"/>
                <a:gd name="connsiteY0" fmla="*/ 0 h 141350"/>
                <a:gd name="connsiteX1" fmla="*/ 0 w 12700"/>
                <a:gd name="connsiteY1" fmla="*/ 141351 h 141350"/>
              </a:gdLst>
              <a:ahLst/>
              <a:cxnLst>
                <a:cxn ang="0">
                  <a:pos x="connsiteX0" y="connsiteY0"/>
                </a:cxn>
                <a:cxn ang="0">
                  <a:pos x="connsiteX1" y="connsiteY1"/>
                </a:cxn>
              </a:cxnLst>
              <a:rect l="l" t="t" r="r" b="b"/>
              <a:pathLst>
                <a:path w="12700" h="141350">
                  <a:moveTo>
                    <a:pt x="0" y="0"/>
                  </a:moveTo>
                  <a:lnTo>
                    <a:pt x="0" y="141351"/>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03" name="Freeform: Shape 421">
              <a:extLst>
                <a:ext uri="{FF2B5EF4-FFF2-40B4-BE49-F238E27FC236}">
                  <a16:creationId xmlns:a16="http://schemas.microsoft.com/office/drawing/2014/main" id="{1EC2B881-23AB-18D4-FC72-C44E1F56FD18}"/>
                </a:ext>
              </a:extLst>
            </p:cNvPr>
            <p:cNvSpPr/>
            <p:nvPr/>
          </p:nvSpPr>
          <p:spPr>
            <a:xfrm>
              <a:off x="3756025" y="4807077"/>
              <a:ext cx="12700" cy="141350"/>
            </a:xfrm>
            <a:custGeom>
              <a:avLst/>
              <a:gdLst>
                <a:gd name="connsiteX0" fmla="*/ 0 w 12700"/>
                <a:gd name="connsiteY0" fmla="*/ 0 h 141350"/>
                <a:gd name="connsiteX1" fmla="*/ 0 w 12700"/>
                <a:gd name="connsiteY1" fmla="*/ 141351 h 141350"/>
              </a:gdLst>
              <a:ahLst/>
              <a:cxnLst>
                <a:cxn ang="0">
                  <a:pos x="connsiteX0" y="connsiteY0"/>
                </a:cxn>
                <a:cxn ang="0">
                  <a:pos x="connsiteX1" y="connsiteY1"/>
                </a:cxn>
              </a:cxnLst>
              <a:rect l="l" t="t" r="r" b="b"/>
              <a:pathLst>
                <a:path w="12700" h="141350">
                  <a:moveTo>
                    <a:pt x="0" y="0"/>
                  </a:moveTo>
                  <a:lnTo>
                    <a:pt x="0" y="141351"/>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04" name="Freeform: Shape 422">
              <a:extLst>
                <a:ext uri="{FF2B5EF4-FFF2-40B4-BE49-F238E27FC236}">
                  <a16:creationId xmlns:a16="http://schemas.microsoft.com/office/drawing/2014/main" id="{26B14E53-B91D-8B56-AE89-CE327A2B72C0}"/>
                </a:ext>
              </a:extLst>
            </p:cNvPr>
            <p:cNvSpPr/>
            <p:nvPr/>
          </p:nvSpPr>
          <p:spPr>
            <a:xfrm>
              <a:off x="3720719" y="4807077"/>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05" name="Freeform: Shape 423">
              <a:extLst>
                <a:ext uri="{FF2B5EF4-FFF2-40B4-BE49-F238E27FC236}">
                  <a16:creationId xmlns:a16="http://schemas.microsoft.com/office/drawing/2014/main" id="{8897618D-C951-F089-0CE3-C1BB6331C2DF}"/>
                </a:ext>
              </a:extLst>
            </p:cNvPr>
            <p:cNvSpPr/>
            <p:nvPr/>
          </p:nvSpPr>
          <p:spPr>
            <a:xfrm>
              <a:off x="3720719" y="4951603"/>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06" name="Graphic 4">
            <a:extLst>
              <a:ext uri="{FF2B5EF4-FFF2-40B4-BE49-F238E27FC236}">
                <a16:creationId xmlns:a16="http://schemas.microsoft.com/office/drawing/2014/main" id="{62A2DB9F-04D2-8A2F-097C-0CBB77B187FE}"/>
              </a:ext>
            </a:extLst>
          </p:cNvPr>
          <p:cNvGrpSpPr/>
          <p:nvPr/>
        </p:nvGrpSpPr>
        <p:grpSpPr>
          <a:xfrm>
            <a:off x="5129074" y="4369954"/>
            <a:ext cx="107602" cy="119503"/>
            <a:chOff x="3430778" y="4749038"/>
            <a:chExt cx="70485" cy="151257"/>
          </a:xfrm>
          <a:solidFill>
            <a:schemeClr val="tx2">
              <a:lumMod val="50000"/>
              <a:lumOff val="50000"/>
            </a:schemeClr>
          </a:solidFill>
        </p:grpSpPr>
        <p:sp>
          <p:nvSpPr>
            <p:cNvPr id="107" name="Freeform: Shape 425">
              <a:extLst>
                <a:ext uri="{FF2B5EF4-FFF2-40B4-BE49-F238E27FC236}">
                  <a16:creationId xmlns:a16="http://schemas.microsoft.com/office/drawing/2014/main" id="{697ED624-8DE5-8C41-9163-2AFA0C34AC23}"/>
                </a:ext>
              </a:extLst>
            </p:cNvPr>
            <p:cNvSpPr/>
            <p:nvPr/>
          </p:nvSpPr>
          <p:spPr>
            <a:xfrm>
              <a:off x="3466084" y="4749038"/>
              <a:ext cx="12700" cy="135509"/>
            </a:xfrm>
            <a:custGeom>
              <a:avLst/>
              <a:gdLst>
                <a:gd name="connsiteX0" fmla="*/ 0 w 12700"/>
                <a:gd name="connsiteY0" fmla="*/ 0 h 135509"/>
                <a:gd name="connsiteX1" fmla="*/ 0 w 12700"/>
                <a:gd name="connsiteY1" fmla="*/ 135509 h 135509"/>
              </a:gdLst>
              <a:ahLst/>
              <a:cxnLst>
                <a:cxn ang="0">
                  <a:pos x="connsiteX0" y="connsiteY0"/>
                </a:cxn>
                <a:cxn ang="0">
                  <a:pos x="connsiteX1" y="connsiteY1"/>
                </a:cxn>
              </a:cxnLst>
              <a:rect l="l" t="t" r="r" b="b"/>
              <a:pathLst>
                <a:path w="12700" h="135509">
                  <a:moveTo>
                    <a:pt x="0" y="0"/>
                  </a:moveTo>
                  <a:lnTo>
                    <a:pt x="0" y="135509"/>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08" name="Freeform: Shape 426">
              <a:extLst>
                <a:ext uri="{FF2B5EF4-FFF2-40B4-BE49-F238E27FC236}">
                  <a16:creationId xmlns:a16="http://schemas.microsoft.com/office/drawing/2014/main" id="{A0542788-1ED3-2F4A-0E84-8D0F947E03CD}"/>
                </a:ext>
              </a:extLst>
            </p:cNvPr>
            <p:cNvSpPr/>
            <p:nvPr/>
          </p:nvSpPr>
          <p:spPr>
            <a:xfrm>
              <a:off x="3466084" y="4749038"/>
              <a:ext cx="12700" cy="135509"/>
            </a:xfrm>
            <a:custGeom>
              <a:avLst/>
              <a:gdLst>
                <a:gd name="connsiteX0" fmla="*/ 0 w 12700"/>
                <a:gd name="connsiteY0" fmla="*/ 0 h 135509"/>
                <a:gd name="connsiteX1" fmla="*/ 0 w 12700"/>
                <a:gd name="connsiteY1" fmla="*/ 135509 h 135509"/>
              </a:gdLst>
              <a:ahLst/>
              <a:cxnLst>
                <a:cxn ang="0">
                  <a:pos x="connsiteX0" y="connsiteY0"/>
                </a:cxn>
                <a:cxn ang="0">
                  <a:pos x="connsiteX1" y="connsiteY1"/>
                </a:cxn>
              </a:cxnLst>
              <a:rect l="l" t="t" r="r" b="b"/>
              <a:pathLst>
                <a:path w="12700" h="135509">
                  <a:moveTo>
                    <a:pt x="0" y="0"/>
                  </a:moveTo>
                  <a:lnTo>
                    <a:pt x="0" y="135509"/>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09" name="Freeform: Shape 427">
              <a:extLst>
                <a:ext uri="{FF2B5EF4-FFF2-40B4-BE49-F238E27FC236}">
                  <a16:creationId xmlns:a16="http://schemas.microsoft.com/office/drawing/2014/main" id="{3806B0AE-8239-E63B-3D6C-93B84F438A24}"/>
                </a:ext>
              </a:extLst>
            </p:cNvPr>
            <p:cNvSpPr/>
            <p:nvPr/>
          </p:nvSpPr>
          <p:spPr>
            <a:xfrm>
              <a:off x="3430778" y="4749038"/>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0" name="Freeform: Shape 428">
              <a:extLst>
                <a:ext uri="{FF2B5EF4-FFF2-40B4-BE49-F238E27FC236}">
                  <a16:creationId xmlns:a16="http://schemas.microsoft.com/office/drawing/2014/main" id="{CE4A0720-D003-B566-9EFD-3B09D2D925AF}"/>
                </a:ext>
              </a:extLst>
            </p:cNvPr>
            <p:cNvSpPr/>
            <p:nvPr/>
          </p:nvSpPr>
          <p:spPr>
            <a:xfrm>
              <a:off x="3430778" y="4887595"/>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11" name="Graphic 4">
            <a:extLst>
              <a:ext uri="{FF2B5EF4-FFF2-40B4-BE49-F238E27FC236}">
                <a16:creationId xmlns:a16="http://schemas.microsoft.com/office/drawing/2014/main" id="{3B717202-6379-5BD6-35EE-3EE21822C643}"/>
              </a:ext>
            </a:extLst>
          </p:cNvPr>
          <p:cNvGrpSpPr/>
          <p:nvPr/>
        </p:nvGrpSpPr>
        <p:grpSpPr>
          <a:xfrm>
            <a:off x="3777468" y="3537705"/>
            <a:ext cx="107796" cy="117505"/>
            <a:chOff x="2559050" y="4255262"/>
            <a:chExt cx="70612" cy="108839"/>
          </a:xfrm>
          <a:solidFill>
            <a:schemeClr val="tx2">
              <a:lumMod val="50000"/>
              <a:lumOff val="50000"/>
            </a:schemeClr>
          </a:solidFill>
        </p:grpSpPr>
        <p:sp>
          <p:nvSpPr>
            <p:cNvPr id="112" name="Freeform: Shape 430">
              <a:extLst>
                <a:ext uri="{FF2B5EF4-FFF2-40B4-BE49-F238E27FC236}">
                  <a16:creationId xmlns:a16="http://schemas.microsoft.com/office/drawing/2014/main" id="{B67E9D96-605A-C748-1367-9DB31B1F5568}"/>
                </a:ext>
              </a:extLst>
            </p:cNvPr>
            <p:cNvSpPr/>
            <p:nvPr/>
          </p:nvSpPr>
          <p:spPr>
            <a:xfrm>
              <a:off x="2594356" y="4255262"/>
              <a:ext cx="12700" cy="94107"/>
            </a:xfrm>
            <a:custGeom>
              <a:avLst/>
              <a:gdLst>
                <a:gd name="connsiteX0" fmla="*/ 0 w 12700"/>
                <a:gd name="connsiteY0" fmla="*/ 0 h 94107"/>
                <a:gd name="connsiteX1" fmla="*/ 0 w 12700"/>
                <a:gd name="connsiteY1" fmla="*/ 94107 h 94107"/>
              </a:gdLst>
              <a:ahLst/>
              <a:cxnLst>
                <a:cxn ang="0">
                  <a:pos x="connsiteX0" y="connsiteY0"/>
                </a:cxn>
                <a:cxn ang="0">
                  <a:pos x="connsiteX1" y="connsiteY1"/>
                </a:cxn>
              </a:cxnLst>
              <a:rect l="l" t="t" r="r" b="b"/>
              <a:pathLst>
                <a:path w="12700" h="94107">
                  <a:moveTo>
                    <a:pt x="0" y="0"/>
                  </a:moveTo>
                  <a:lnTo>
                    <a:pt x="0" y="94107"/>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3" name="Freeform: Shape 431">
              <a:extLst>
                <a:ext uri="{FF2B5EF4-FFF2-40B4-BE49-F238E27FC236}">
                  <a16:creationId xmlns:a16="http://schemas.microsoft.com/office/drawing/2014/main" id="{7232C370-B14B-79EE-9A14-F6FF264EF040}"/>
                </a:ext>
              </a:extLst>
            </p:cNvPr>
            <p:cNvSpPr/>
            <p:nvPr/>
          </p:nvSpPr>
          <p:spPr>
            <a:xfrm>
              <a:off x="2594356" y="4255262"/>
              <a:ext cx="12700" cy="94107"/>
            </a:xfrm>
            <a:custGeom>
              <a:avLst/>
              <a:gdLst>
                <a:gd name="connsiteX0" fmla="*/ 0 w 12700"/>
                <a:gd name="connsiteY0" fmla="*/ 0 h 94107"/>
                <a:gd name="connsiteX1" fmla="*/ 0 w 12700"/>
                <a:gd name="connsiteY1" fmla="*/ 94107 h 94107"/>
              </a:gdLst>
              <a:ahLst/>
              <a:cxnLst>
                <a:cxn ang="0">
                  <a:pos x="connsiteX0" y="connsiteY0"/>
                </a:cxn>
                <a:cxn ang="0">
                  <a:pos x="connsiteX1" y="connsiteY1"/>
                </a:cxn>
              </a:cxnLst>
              <a:rect l="l" t="t" r="r" b="b"/>
              <a:pathLst>
                <a:path w="12700" h="94107">
                  <a:moveTo>
                    <a:pt x="0" y="0"/>
                  </a:moveTo>
                  <a:lnTo>
                    <a:pt x="0" y="94107"/>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4" name="Freeform: Shape 432">
              <a:extLst>
                <a:ext uri="{FF2B5EF4-FFF2-40B4-BE49-F238E27FC236}">
                  <a16:creationId xmlns:a16="http://schemas.microsoft.com/office/drawing/2014/main" id="{91FAD4B1-C01E-00D7-4A98-08D3A43B8741}"/>
                </a:ext>
              </a:extLst>
            </p:cNvPr>
            <p:cNvSpPr/>
            <p:nvPr/>
          </p:nvSpPr>
          <p:spPr>
            <a:xfrm>
              <a:off x="2559050" y="4255262"/>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5" name="Freeform: Shape 433">
              <a:extLst>
                <a:ext uri="{FF2B5EF4-FFF2-40B4-BE49-F238E27FC236}">
                  <a16:creationId xmlns:a16="http://schemas.microsoft.com/office/drawing/2014/main" id="{C6809D72-9E1C-A762-4F33-BF16F9EE5184}"/>
                </a:ext>
              </a:extLst>
            </p:cNvPr>
            <p:cNvSpPr/>
            <p:nvPr/>
          </p:nvSpPr>
          <p:spPr>
            <a:xfrm>
              <a:off x="2559050" y="4351401"/>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grp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16" name="Graphic 4">
            <a:extLst>
              <a:ext uri="{FF2B5EF4-FFF2-40B4-BE49-F238E27FC236}">
                <a16:creationId xmlns:a16="http://schemas.microsoft.com/office/drawing/2014/main" id="{EAF9B36A-3838-FCDB-FE05-60799DB0666B}"/>
              </a:ext>
            </a:extLst>
          </p:cNvPr>
          <p:cNvGrpSpPr/>
          <p:nvPr/>
        </p:nvGrpSpPr>
        <p:grpSpPr>
          <a:xfrm>
            <a:off x="3557857" y="3237235"/>
            <a:ext cx="107602" cy="130265"/>
            <a:chOff x="2415159" y="3971036"/>
            <a:chExt cx="70485" cy="103251"/>
          </a:xfrm>
        </p:grpSpPr>
        <p:sp>
          <p:nvSpPr>
            <p:cNvPr id="117" name="Freeform: Shape 435">
              <a:extLst>
                <a:ext uri="{FF2B5EF4-FFF2-40B4-BE49-F238E27FC236}">
                  <a16:creationId xmlns:a16="http://schemas.microsoft.com/office/drawing/2014/main" id="{7293C0B9-31B5-2421-7CCD-3418C4A791DF}"/>
                </a:ext>
              </a:extLst>
            </p:cNvPr>
            <p:cNvSpPr/>
            <p:nvPr/>
          </p:nvSpPr>
          <p:spPr>
            <a:xfrm>
              <a:off x="2450338" y="3971036"/>
              <a:ext cx="12700" cy="88646"/>
            </a:xfrm>
            <a:custGeom>
              <a:avLst/>
              <a:gdLst>
                <a:gd name="connsiteX0" fmla="*/ 0 w 12700"/>
                <a:gd name="connsiteY0" fmla="*/ 0 h 88646"/>
                <a:gd name="connsiteX1" fmla="*/ 0 w 12700"/>
                <a:gd name="connsiteY1" fmla="*/ 88646 h 88646"/>
              </a:gdLst>
              <a:ahLst/>
              <a:cxnLst>
                <a:cxn ang="0">
                  <a:pos x="connsiteX0" y="connsiteY0"/>
                </a:cxn>
                <a:cxn ang="0">
                  <a:pos x="connsiteX1" y="connsiteY1"/>
                </a:cxn>
              </a:cxnLst>
              <a:rect l="l" t="t" r="r" b="b"/>
              <a:pathLst>
                <a:path w="12700" h="88646">
                  <a:moveTo>
                    <a:pt x="0" y="0"/>
                  </a:moveTo>
                  <a:lnTo>
                    <a:pt x="0" y="88646"/>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8" name="Freeform: Shape 436">
              <a:extLst>
                <a:ext uri="{FF2B5EF4-FFF2-40B4-BE49-F238E27FC236}">
                  <a16:creationId xmlns:a16="http://schemas.microsoft.com/office/drawing/2014/main" id="{E3AFDFBD-16B7-C647-7729-A47BCA83608E}"/>
                </a:ext>
              </a:extLst>
            </p:cNvPr>
            <p:cNvSpPr/>
            <p:nvPr/>
          </p:nvSpPr>
          <p:spPr>
            <a:xfrm>
              <a:off x="2450338" y="3971036"/>
              <a:ext cx="12700" cy="88646"/>
            </a:xfrm>
            <a:custGeom>
              <a:avLst/>
              <a:gdLst>
                <a:gd name="connsiteX0" fmla="*/ 0 w 12700"/>
                <a:gd name="connsiteY0" fmla="*/ 0 h 88646"/>
                <a:gd name="connsiteX1" fmla="*/ 0 w 12700"/>
                <a:gd name="connsiteY1" fmla="*/ 88646 h 88646"/>
              </a:gdLst>
              <a:ahLst/>
              <a:cxnLst>
                <a:cxn ang="0">
                  <a:pos x="connsiteX0" y="connsiteY0"/>
                </a:cxn>
                <a:cxn ang="0">
                  <a:pos x="connsiteX1" y="connsiteY1"/>
                </a:cxn>
              </a:cxnLst>
              <a:rect l="l" t="t" r="r" b="b"/>
              <a:pathLst>
                <a:path w="12700" h="88646">
                  <a:moveTo>
                    <a:pt x="0" y="0"/>
                  </a:moveTo>
                  <a:lnTo>
                    <a:pt x="0" y="88646"/>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19" name="Freeform: Shape 437">
              <a:extLst>
                <a:ext uri="{FF2B5EF4-FFF2-40B4-BE49-F238E27FC236}">
                  <a16:creationId xmlns:a16="http://schemas.microsoft.com/office/drawing/2014/main" id="{19B5B592-4B0C-9D18-5E2E-4BB431D12D15}"/>
                </a:ext>
              </a:extLst>
            </p:cNvPr>
            <p:cNvSpPr/>
            <p:nvPr/>
          </p:nvSpPr>
          <p:spPr>
            <a:xfrm>
              <a:off x="2415159" y="3971036"/>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0" name="Freeform: Shape 438">
              <a:extLst>
                <a:ext uri="{FF2B5EF4-FFF2-40B4-BE49-F238E27FC236}">
                  <a16:creationId xmlns:a16="http://schemas.microsoft.com/office/drawing/2014/main" id="{7A097C9A-4C68-0794-B593-63D89467E801}"/>
                </a:ext>
              </a:extLst>
            </p:cNvPr>
            <p:cNvSpPr/>
            <p:nvPr/>
          </p:nvSpPr>
          <p:spPr>
            <a:xfrm>
              <a:off x="2415159" y="4061587"/>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21" name="Graphic 4">
            <a:extLst>
              <a:ext uri="{FF2B5EF4-FFF2-40B4-BE49-F238E27FC236}">
                <a16:creationId xmlns:a16="http://schemas.microsoft.com/office/drawing/2014/main" id="{53762A21-4431-5194-D39D-95CC4686F85F}"/>
              </a:ext>
            </a:extLst>
          </p:cNvPr>
          <p:cNvGrpSpPr/>
          <p:nvPr/>
        </p:nvGrpSpPr>
        <p:grpSpPr>
          <a:xfrm>
            <a:off x="3350183" y="2966939"/>
            <a:ext cx="107602" cy="138652"/>
            <a:chOff x="2270506" y="3755009"/>
            <a:chExt cx="70485" cy="84201"/>
          </a:xfrm>
        </p:grpSpPr>
        <p:sp>
          <p:nvSpPr>
            <p:cNvPr id="122" name="Freeform: Shape 440">
              <a:extLst>
                <a:ext uri="{FF2B5EF4-FFF2-40B4-BE49-F238E27FC236}">
                  <a16:creationId xmlns:a16="http://schemas.microsoft.com/office/drawing/2014/main" id="{6CF57F1F-3203-9307-8B95-9196944F2DDC}"/>
                </a:ext>
              </a:extLst>
            </p:cNvPr>
            <p:cNvSpPr/>
            <p:nvPr/>
          </p:nvSpPr>
          <p:spPr>
            <a:xfrm>
              <a:off x="2305812" y="3755009"/>
              <a:ext cx="12700" cy="69850"/>
            </a:xfrm>
            <a:custGeom>
              <a:avLst/>
              <a:gdLst>
                <a:gd name="connsiteX0" fmla="*/ 0 w 12700"/>
                <a:gd name="connsiteY0" fmla="*/ 0 h 69850"/>
                <a:gd name="connsiteX1" fmla="*/ 0 w 12700"/>
                <a:gd name="connsiteY1" fmla="*/ 69850 h 69850"/>
              </a:gdLst>
              <a:ahLst/>
              <a:cxnLst>
                <a:cxn ang="0">
                  <a:pos x="connsiteX0" y="connsiteY0"/>
                </a:cxn>
                <a:cxn ang="0">
                  <a:pos x="connsiteX1" y="connsiteY1"/>
                </a:cxn>
              </a:cxnLst>
              <a:rect l="l" t="t" r="r" b="b"/>
              <a:pathLst>
                <a:path w="12700" h="69850">
                  <a:moveTo>
                    <a:pt x="0" y="0"/>
                  </a:moveTo>
                  <a:lnTo>
                    <a:pt x="0" y="6985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3" name="Freeform: Shape 441">
              <a:extLst>
                <a:ext uri="{FF2B5EF4-FFF2-40B4-BE49-F238E27FC236}">
                  <a16:creationId xmlns:a16="http://schemas.microsoft.com/office/drawing/2014/main" id="{6BEFA4B1-C11B-CAFA-E9EE-5B195661C09F}"/>
                </a:ext>
              </a:extLst>
            </p:cNvPr>
            <p:cNvSpPr/>
            <p:nvPr/>
          </p:nvSpPr>
          <p:spPr>
            <a:xfrm>
              <a:off x="2305812" y="3755009"/>
              <a:ext cx="12700" cy="69850"/>
            </a:xfrm>
            <a:custGeom>
              <a:avLst/>
              <a:gdLst>
                <a:gd name="connsiteX0" fmla="*/ 0 w 12700"/>
                <a:gd name="connsiteY0" fmla="*/ 0 h 69850"/>
                <a:gd name="connsiteX1" fmla="*/ 0 w 12700"/>
                <a:gd name="connsiteY1" fmla="*/ 69850 h 69850"/>
              </a:gdLst>
              <a:ahLst/>
              <a:cxnLst>
                <a:cxn ang="0">
                  <a:pos x="connsiteX0" y="connsiteY0"/>
                </a:cxn>
                <a:cxn ang="0">
                  <a:pos x="connsiteX1" y="connsiteY1"/>
                </a:cxn>
              </a:cxnLst>
              <a:rect l="l" t="t" r="r" b="b"/>
              <a:pathLst>
                <a:path w="12700" h="69850">
                  <a:moveTo>
                    <a:pt x="0" y="0"/>
                  </a:moveTo>
                  <a:lnTo>
                    <a:pt x="0" y="6985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4" name="Freeform: Shape 442">
              <a:extLst>
                <a:ext uri="{FF2B5EF4-FFF2-40B4-BE49-F238E27FC236}">
                  <a16:creationId xmlns:a16="http://schemas.microsoft.com/office/drawing/2014/main" id="{C6DEC064-A144-6797-F9F4-52DFB6786F55}"/>
                </a:ext>
              </a:extLst>
            </p:cNvPr>
            <p:cNvSpPr/>
            <p:nvPr/>
          </p:nvSpPr>
          <p:spPr>
            <a:xfrm>
              <a:off x="2270506" y="3755009"/>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5" name="Freeform: Shape 443">
              <a:extLst>
                <a:ext uri="{FF2B5EF4-FFF2-40B4-BE49-F238E27FC236}">
                  <a16:creationId xmlns:a16="http://schemas.microsoft.com/office/drawing/2014/main" id="{94D42217-9391-23F8-7BCF-BB33B27F06F2}"/>
                </a:ext>
              </a:extLst>
            </p:cNvPr>
            <p:cNvSpPr/>
            <p:nvPr/>
          </p:nvSpPr>
          <p:spPr>
            <a:xfrm>
              <a:off x="2270506" y="3826510"/>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26" name="Graphic 4">
            <a:extLst>
              <a:ext uri="{FF2B5EF4-FFF2-40B4-BE49-F238E27FC236}">
                <a16:creationId xmlns:a16="http://schemas.microsoft.com/office/drawing/2014/main" id="{344E82DE-F679-72BB-8F3C-776E7EF9E9DD}"/>
              </a:ext>
            </a:extLst>
          </p:cNvPr>
          <p:cNvGrpSpPr/>
          <p:nvPr/>
        </p:nvGrpSpPr>
        <p:grpSpPr>
          <a:xfrm>
            <a:off x="3133100" y="2718819"/>
            <a:ext cx="107796" cy="111961"/>
            <a:chOff x="2123313" y="3527933"/>
            <a:chExt cx="70612" cy="69469"/>
          </a:xfrm>
        </p:grpSpPr>
        <p:sp>
          <p:nvSpPr>
            <p:cNvPr id="127" name="Freeform: Shape 445">
              <a:extLst>
                <a:ext uri="{FF2B5EF4-FFF2-40B4-BE49-F238E27FC236}">
                  <a16:creationId xmlns:a16="http://schemas.microsoft.com/office/drawing/2014/main" id="{517B5F62-83B4-A84E-EC2F-DC395DE63556}"/>
                </a:ext>
              </a:extLst>
            </p:cNvPr>
            <p:cNvSpPr/>
            <p:nvPr/>
          </p:nvSpPr>
          <p:spPr>
            <a:xfrm>
              <a:off x="2158619" y="3527933"/>
              <a:ext cx="12700" cy="55499"/>
            </a:xfrm>
            <a:custGeom>
              <a:avLst/>
              <a:gdLst>
                <a:gd name="connsiteX0" fmla="*/ 0 w 12700"/>
                <a:gd name="connsiteY0" fmla="*/ 0 h 55499"/>
                <a:gd name="connsiteX1" fmla="*/ 0 w 12700"/>
                <a:gd name="connsiteY1" fmla="*/ 55499 h 55499"/>
              </a:gdLst>
              <a:ahLst/>
              <a:cxnLst>
                <a:cxn ang="0">
                  <a:pos x="connsiteX0" y="connsiteY0"/>
                </a:cxn>
                <a:cxn ang="0">
                  <a:pos x="connsiteX1" y="connsiteY1"/>
                </a:cxn>
              </a:cxnLst>
              <a:rect l="l" t="t" r="r" b="b"/>
              <a:pathLst>
                <a:path w="12700" h="55499">
                  <a:moveTo>
                    <a:pt x="0" y="0"/>
                  </a:moveTo>
                  <a:lnTo>
                    <a:pt x="0" y="55499"/>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8" name="Freeform: Shape 446">
              <a:extLst>
                <a:ext uri="{FF2B5EF4-FFF2-40B4-BE49-F238E27FC236}">
                  <a16:creationId xmlns:a16="http://schemas.microsoft.com/office/drawing/2014/main" id="{326ED297-6F10-7E9E-64CE-6F43A9B31C16}"/>
                </a:ext>
              </a:extLst>
            </p:cNvPr>
            <p:cNvSpPr/>
            <p:nvPr/>
          </p:nvSpPr>
          <p:spPr>
            <a:xfrm>
              <a:off x="2158619" y="3527933"/>
              <a:ext cx="12700" cy="55499"/>
            </a:xfrm>
            <a:custGeom>
              <a:avLst/>
              <a:gdLst>
                <a:gd name="connsiteX0" fmla="*/ 0 w 12700"/>
                <a:gd name="connsiteY0" fmla="*/ 0 h 55499"/>
                <a:gd name="connsiteX1" fmla="*/ 0 w 12700"/>
                <a:gd name="connsiteY1" fmla="*/ 55499 h 55499"/>
              </a:gdLst>
              <a:ahLst/>
              <a:cxnLst>
                <a:cxn ang="0">
                  <a:pos x="connsiteX0" y="connsiteY0"/>
                </a:cxn>
                <a:cxn ang="0">
                  <a:pos x="connsiteX1" y="connsiteY1"/>
                </a:cxn>
              </a:cxnLst>
              <a:rect l="l" t="t" r="r" b="b"/>
              <a:pathLst>
                <a:path w="12700" h="55499">
                  <a:moveTo>
                    <a:pt x="0" y="0"/>
                  </a:moveTo>
                  <a:lnTo>
                    <a:pt x="0" y="55499"/>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29" name="Freeform: Shape 447">
              <a:extLst>
                <a:ext uri="{FF2B5EF4-FFF2-40B4-BE49-F238E27FC236}">
                  <a16:creationId xmlns:a16="http://schemas.microsoft.com/office/drawing/2014/main" id="{88DA4AB1-D100-3AEB-B19A-4F4ED0010AEC}"/>
                </a:ext>
              </a:extLst>
            </p:cNvPr>
            <p:cNvSpPr/>
            <p:nvPr/>
          </p:nvSpPr>
          <p:spPr>
            <a:xfrm>
              <a:off x="2123313" y="3527933"/>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0" name="Freeform: Shape 448">
              <a:extLst>
                <a:ext uri="{FF2B5EF4-FFF2-40B4-BE49-F238E27FC236}">
                  <a16:creationId xmlns:a16="http://schemas.microsoft.com/office/drawing/2014/main" id="{F25C580D-1AE4-D318-8865-C4B0223262DB}"/>
                </a:ext>
              </a:extLst>
            </p:cNvPr>
            <p:cNvSpPr/>
            <p:nvPr/>
          </p:nvSpPr>
          <p:spPr>
            <a:xfrm>
              <a:off x="2123313" y="3584702"/>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31" name="Graphic 4">
            <a:extLst>
              <a:ext uri="{FF2B5EF4-FFF2-40B4-BE49-F238E27FC236}">
                <a16:creationId xmlns:a16="http://schemas.microsoft.com/office/drawing/2014/main" id="{70A84639-639A-2EAB-C965-65E1D8C07790}"/>
              </a:ext>
            </a:extLst>
          </p:cNvPr>
          <p:cNvGrpSpPr/>
          <p:nvPr/>
        </p:nvGrpSpPr>
        <p:grpSpPr>
          <a:xfrm>
            <a:off x="2700300" y="2132383"/>
            <a:ext cx="107602" cy="133073"/>
            <a:chOff x="1834133" y="3014091"/>
            <a:chExt cx="70485" cy="45212"/>
          </a:xfrm>
        </p:grpSpPr>
        <p:sp>
          <p:nvSpPr>
            <p:cNvPr id="132" name="Freeform: Shape 450">
              <a:extLst>
                <a:ext uri="{FF2B5EF4-FFF2-40B4-BE49-F238E27FC236}">
                  <a16:creationId xmlns:a16="http://schemas.microsoft.com/office/drawing/2014/main" id="{0229DFF0-3BFC-CF69-1572-DB4CC4D861B1}"/>
                </a:ext>
              </a:extLst>
            </p:cNvPr>
            <p:cNvSpPr/>
            <p:nvPr/>
          </p:nvSpPr>
          <p:spPr>
            <a:xfrm>
              <a:off x="1869313" y="3014091"/>
              <a:ext cx="12700" cy="31750"/>
            </a:xfrm>
            <a:custGeom>
              <a:avLst/>
              <a:gdLst>
                <a:gd name="connsiteX0" fmla="*/ 0 w 12700"/>
                <a:gd name="connsiteY0" fmla="*/ 0 h 31750"/>
                <a:gd name="connsiteX1" fmla="*/ 0 w 12700"/>
                <a:gd name="connsiteY1" fmla="*/ 31750 h 31750"/>
              </a:gdLst>
              <a:ahLst/>
              <a:cxnLst>
                <a:cxn ang="0">
                  <a:pos x="connsiteX0" y="connsiteY0"/>
                </a:cxn>
                <a:cxn ang="0">
                  <a:pos x="connsiteX1" y="connsiteY1"/>
                </a:cxn>
              </a:cxnLst>
              <a:rect l="l" t="t" r="r" b="b"/>
              <a:pathLst>
                <a:path w="12700" h="31750">
                  <a:moveTo>
                    <a:pt x="0" y="0"/>
                  </a:moveTo>
                  <a:lnTo>
                    <a:pt x="0" y="3175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3" name="Freeform: Shape 451">
              <a:extLst>
                <a:ext uri="{FF2B5EF4-FFF2-40B4-BE49-F238E27FC236}">
                  <a16:creationId xmlns:a16="http://schemas.microsoft.com/office/drawing/2014/main" id="{6E764B3A-200D-EC7D-9245-C5EF143586D3}"/>
                </a:ext>
              </a:extLst>
            </p:cNvPr>
            <p:cNvSpPr/>
            <p:nvPr/>
          </p:nvSpPr>
          <p:spPr>
            <a:xfrm>
              <a:off x="1869313" y="3014091"/>
              <a:ext cx="12700" cy="31750"/>
            </a:xfrm>
            <a:custGeom>
              <a:avLst/>
              <a:gdLst>
                <a:gd name="connsiteX0" fmla="*/ 0 w 12700"/>
                <a:gd name="connsiteY0" fmla="*/ 0 h 31750"/>
                <a:gd name="connsiteX1" fmla="*/ 0 w 12700"/>
                <a:gd name="connsiteY1" fmla="*/ 31750 h 31750"/>
              </a:gdLst>
              <a:ahLst/>
              <a:cxnLst>
                <a:cxn ang="0">
                  <a:pos x="connsiteX0" y="connsiteY0"/>
                </a:cxn>
                <a:cxn ang="0">
                  <a:pos x="connsiteX1" y="connsiteY1"/>
                </a:cxn>
              </a:cxnLst>
              <a:rect l="l" t="t" r="r" b="b"/>
              <a:pathLst>
                <a:path w="12700" h="31750">
                  <a:moveTo>
                    <a:pt x="0" y="0"/>
                  </a:moveTo>
                  <a:lnTo>
                    <a:pt x="0" y="3175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4" name="Freeform: Shape 452">
              <a:extLst>
                <a:ext uri="{FF2B5EF4-FFF2-40B4-BE49-F238E27FC236}">
                  <a16:creationId xmlns:a16="http://schemas.microsoft.com/office/drawing/2014/main" id="{B741355E-8DD8-19D3-6FEA-AA0076086B90}"/>
                </a:ext>
              </a:extLst>
            </p:cNvPr>
            <p:cNvSpPr/>
            <p:nvPr/>
          </p:nvSpPr>
          <p:spPr>
            <a:xfrm>
              <a:off x="1834133" y="3014091"/>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5" name="Freeform: Shape 453">
              <a:extLst>
                <a:ext uri="{FF2B5EF4-FFF2-40B4-BE49-F238E27FC236}">
                  <a16:creationId xmlns:a16="http://schemas.microsoft.com/office/drawing/2014/main" id="{2E15AE94-81B7-5581-D446-60870042E184}"/>
                </a:ext>
              </a:extLst>
            </p:cNvPr>
            <p:cNvSpPr/>
            <p:nvPr/>
          </p:nvSpPr>
          <p:spPr>
            <a:xfrm>
              <a:off x="1834133" y="3046603"/>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grpSp>
        <p:nvGrpSpPr>
          <p:cNvPr id="136" name="Graphic 4">
            <a:extLst>
              <a:ext uri="{FF2B5EF4-FFF2-40B4-BE49-F238E27FC236}">
                <a16:creationId xmlns:a16="http://schemas.microsoft.com/office/drawing/2014/main" id="{44849565-64F9-C38D-B868-1353381AA761}"/>
              </a:ext>
            </a:extLst>
          </p:cNvPr>
          <p:cNvGrpSpPr/>
          <p:nvPr/>
        </p:nvGrpSpPr>
        <p:grpSpPr>
          <a:xfrm>
            <a:off x="2905488" y="2465213"/>
            <a:ext cx="107795" cy="145719"/>
            <a:chOff x="1979422" y="3285490"/>
            <a:chExt cx="70611" cy="31750"/>
          </a:xfrm>
        </p:grpSpPr>
        <p:sp>
          <p:nvSpPr>
            <p:cNvPr id="137" name="Freeform: Shape 455">
              <a:extLst>
                <a:ext uri="{FF2B5EF4-FFF2-40B4-BE49-F238E27FC236}">
                  <a16:creationId xmlns:a16="http://schemas.microsoft.com/office/drawing/2014/main" id="{A5C07FC7-E029-C01B-4334-1A322927BDB2}"/>
                </a:ext>
              </a:extLst>
            </p:cNvPr>
            <p:cNvSpPr/>
            <p:nvPr/>
          </p:nvSpPr>
          <p:spPr>
            <a:xfrm>
              <a:off x="2014727" y="3285490"/>
              <a:ext cx="12700" cy="18669"/>
            </a:xfrm>
            <a:custGeom>
              <a:avLst/>
              <a:gdLst>
                <a:gd name="connsiteX0" fmla="*/ 0 w 12700"/>
                <a:gd name="connsiteY0" fmla="*/ 0 h 18669"/>
                <a:gd name="connsiteX1" fmla="*/ 0 w 12700"/>
                <a:gd name="connsiteY1" fmla="*/ 18669 h 18669"/>
              </a:gdLst>
              <a:ahLst/>
              <a:cxnLst>
                <a:cxn ang="0">
                  <a:pos x="connsiteX0" y="connsiteY0"/>
                </a:cxn>
                <a:cxn ang="0">
                  <a:pos x="connsiteX1" y="connsiteY1"/>
                </a:cxn>
              </a:cxnLst>
              <a:rect l="l" t="t" r="r" b="b"/>
              <a:pathLst>
                <a:path w="12700" h="18669">
                  <a:moveTo>
                    <a:pt x="0" y="0"/>
                  </a:moveTo>
                  <a:lnTo>
                    <a:pt x="0" y="18669"/>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8" name="Freeform: Shape 456">
              <a:extLst>
                <a:ext uri="{FF2B5EF4-FFF2-40B4-BE49-F238E27FC236}">
                  <a16:creationId xmlns:a16="http://schemas.microsoft.com/office/drawing/2014/main" id="{5E954273-DC56-0410-0E84-EAB852A9CF46}"/>
                </a:ext>
              </a:extLst>
            </p:cNvPr>
            <p:cNvSpPr/>
            <p:nvPr/>
          </p:nvSpPr>
          <p:spPr>
            <a:xfrm>
              <a:off x="2014727" y="3285490"/>
              <a:ext cx="12700" cy="18669"/>
            </a:xfrm>
            <a:custGeom>
              <a:avLst/>
              <a:gdLst>
                <a:gd name="connsiteX0" fmla="*/ 0 w 12700"/>
                <a:gd name="connsiteY0" fmla="*/ 0 h 18669"/>
                <a:gd name="connsiteX1" fmla="*/ 0 w 12700"/>
                <a:gd name="connsiteY1" fmla="*/ 18669 h 18669"/>
              </a:gdLst>
              <a:ahLst/>
              <a:cxnLst>
                <a:cxn ang="0">
                  <a:pos x="connsiteX0" y="connsiteY0"/>
                </a:cxn>
                <a:cxn ang="0">
                  <a:pos x="connsiteX1" y="connsiteY1"/>
                </a:cxn>
              </a:cxnLst>
              <a:rect l="l" t="t" r="r" b="b"/>
              <a:pathLst>
                <a:path w="12700" h="18669">
                  <a:moveTo>
                    <a:pt x="0" y="0"/>
                  </a:moveTo>
                  <a:lnTo>
                    <a:pt x="0" y="18669"/>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39" name="Freeform: Shape 457">
              <a:extLst>
                <a:ext uri="{FF2B5EF4-FFF2-40B4-BE49-F238E27FC236}">
                  <a16:creationId xmlns:a16="http://schemas.microsoft.com/office/drawing/2014/main" id="{4D5180EA-850A-ED99-AE6B-AC2192EAB3D9}"/>
                </a:ext>
              </a:extLst>
            </p:cNvPr>
            <p:cNvSpPr/>
            <p:nvPr/>
          </p:nvSpPr>
          <p:spPr>
            <a:xfrm>
              <a:off x="1979422" y="3285490"/>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0" name="Freeform: Shape 458">
              <a:extLst>
                <a:ext uri="{FF2B5EF4-FFF2-40B4-BE49-F238E27FC236}">
                  <a16:creationId xmlns:a16="http://schemas.microsoft.com/office/drawing/2014/main" id="{E8AA1805-ABC0-E078-0E34-904000A29D26}"/>
                </a:ext>
              </a:extLst>
            </p:cNvPr>
            <p:cNvSpPr/>
            <p:nvPr/>
          </p:nvSpPr>
          <p:spPr>
            <a:xfrm>
              <a:off x="1979422" y="3304540"/>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41" name="Freeform: Shape 460">
            <a:extLst>
              <a:ext uri="{FF2B5EF4-FFF2-40B4-BE49-F238E27FC236}">
                <a16:creationId xmlns:a16="http://schemas.microsoft.com/office/drawing/2014/main" id="{1F7EC91D-9A88-43DE-8435-12C42722B5E9}"/>
              </a:ext>
            </a:extLst>
          </p:cNvPr>
          <p:cNvSpPr/>
          <p:nvPr/>
        </p:nvSpPr>
        <p:spPr>
          <a:xfrm rot="18900000">
            <a:off x="6466872" y="4292836"/>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42" name="Graphic 4">
            <a:extLst>
              <a:ext uri="{FF2B5EF4-FFF2-40B4-BE49-F238E27FC236}">
                <a16:creationId xmlns:a16="http://schemas.microsoft.com/office/drawing/2014/main" id="{40EA3F25-37BB-E16B-95D5-DFFC7338CB82}"/>
              </a:ext>
            </a:extLst>
          </p:cNvPr>
          <p:cNvGrpSpPr/>
          <p:nvPr/>
        </p:nvGrpSpPr>
        <p:grpSpPr>
          <a:xfrm>
            <a:off x="6462566" y="4210722"/>
            <a:ext cx="107602" cy="272847"/>
            <a:chOff x="4304284" y="4320413"/>
            <a:chExt cx="70485" cy="270383"/>
          </a:xfrm>
        </p:grpSpPr>
        <p:sp>
          <p:nvSpPr>
            <p:cNvPr id="143" name="Freeform: Shape 462">
              <a:extLst>
                <a:ext uri="{FF2B5EF4-FFF2-40B4-BE49-F238E27FC236}">
                  <a16:creationId xmlns:a16="http://schemas.microsoft.com/office/drawing/2014/main" id="{48DEE626-4F59-07A8-0B63-298E82E16859}"/>
                </a:ext>
              </a:extLst>
            </p:cNvPr>
            <p:cNvSpPr/>
            <p:nvPr/>
          </p:nvSpPr>
          <p:spPr>
            <a:xfrm>
              <a:off x="4339463" y="4320413"/>
              <a:ext cx="12700" cy="252095"/>
            </a:xfrm>
            <a:custGeom>
              <a:avLst/>
              <a:gdLst>
                <a:gd name="connsiteX0" fmla="*/ 0 w 12700"/>
                <a:gd name="connsiteY0" fmla="*/ 0 h 252095"/>
                <a:gd name="connsiteX1" fmla="*/ 0 w 12700"/>
                <a:gd name="connsiteY1" fmla="*/ 252095 h 252095"/>
              </a:gdLst>
              <a:ahLst/>
              <a:cxnLst>
                <a:cxn ang="0">
                  <a:pos x="connsiteX0" y="connsiteY0"/>
                </a:cxn>
                <a:cxn ang="0">
                  <a:pos x="connsiteX1" y="connsiteY1"/>
                </a:cxn>
              </a:cxnLst>
              <a:rect l="l" t="t" r="r" b="b"/>
              <a:pathLst>
                <a:path w="12700" h="252095">
                  <a:moveTo>
                    <a:pt x="0" y="0"/>
                  </a:moveTo>
                  <a:lnTo>
                    <a:pt x="0" y="252095"/>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4" name="Freeform: Shape 463">
              <a:extLst>
                <a:ext uri="{FF2B5EF4-FFF2-40B4-BE49-F238E27FC236}">
                  <a16:creationId xmlns:a16="http://schemas.microsoft.com/office/drawing/2014/main" id="{8F13EF35-CBF0-2177-14D4-6F287787C358}"/>
                </a:ext>
              </a:extLst>
            </p:cNvPr>
            <p:cNvSpPr/>
            <p:nvPr/>
          </p:nvSpPr>
          <p:spPr>
            <a:xfrm>
              <a:off x="4339463" y="4320413"/>
              <a:ext cx="12700" cy="252095"/>
            </a:xfrm>
            <a:custGeom>
              <a:avLst/>
              <a:gdLst>
                <a:gd name="connsiteX0" fmla="*/ 0 w 12700"/>
                <a:gd name="connsiteY0" fmla="*/ 0 h 252095"/>
                <a:gd name="connsiteX1" fmla="*/ 0 w 12700"/>
                <a:gd name="connsiteY1" fmla="*/ 252095 h 252095"/>
              </a:gdLst>
              <a:ahLst/>
              <a:cxnLst>
                <a:cxn ang="0">
                  <a:pos x="connsiteX0" y="connsiteY0"/>
                </a:cxn>
                <a:cxn ang="0">
                  <a:pos x="connsiteX1" y="connsiteY1"/>
                </a:cxn>
              </a:cxnLst>
              <a:rect l="l" t="t" r="r" b="b"/>
              <a:pathLst>
                <a:path w="12700" h="252095">
                  <a:moveTo>
                    <a:pt x="0" y="0"/>
                  </a:moveTo>
                  <a:lnTo>
                    <a:pt x="0" y="252095"/>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5" name="Freeform: Shape 464">
              <a:extLst>
                <a:ext uri="{FF2B5EF4-FFF2-40B4-BE49-F238E27FC236}">
                  <a16:creationId xmlns:a16="http://schemas.microsoft.com/office/drawing/2014/main" id="{E4ECB76C-81FA-9406-AF94-5447A07BDA9A}"/>
                </a:ext>
              </a:extLst>
            </p:cNvPr>
            <p:cNvSpPr/>
            <p:nvPr/>
          </p:nvSpPr>
          <p:spPr>
            <a:xfrm>
              <a:off x="4304284" y="4320413"/>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46" name="Freeform: Shape 465">
              <a:extLst>
                <a:ext uri="{FF2B5EF4-FFF2-40B4-BE49-F238E27FC236}">
                  <a16:creationId xmlns:a16="http://schemas.microsoft.com/office/drawing/2014/main" id="{0B64CA62-CF6A-96A2-3566-38026E775904}"/>
                </a:ext>
              </a:extLst>
            </p:cNvPr>
            <p:cNvSpPr/>
            <p:nvPr/>
          </p:nvSpPr>
          <p:spPr>
            <a:xfrm>
              <a:off x="4304284" y="4578096"/>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47" name="Freeform: Shape 466">
            <a:extLst>
              <a:ext uri="{FF2B5EF4-FFF2-40B4-BE49-F238E27FC236}">
                <a16:creationId xmlns:a16="http://schemas.microsoft.com/office/drawing/2014/main" id="{5EF22311-F6E0-9586-14F8-7BCD66DF2F2C}"/>
              </a:ext>
            </a:extLst>
          </p:cNvPr>
          <p:cNvSpPr/>
          <p:nvPr/>
        </p:nvSpPr>
        <p:spPr>
          <a:xfrm rot="18900000">
            <a:off x="6018677" y="4212750"/>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48" name="Graphic 4">
            <a:extLst>
              <a:ext uri="{FF2B5EF4-FFF2-40B4-BE49-F238E27FC236}">
                <a16:creationId xmlns:a16="http://schemas.microsoft.com/office/drawing/2014/main" id="{94F082C5-FF68-9657-590C-DFC7B5F6C1D7}"/>
              </a:ext>
            </a:extLst>
          </p:cNvPr>
          <p:cNvGrpSpPr/>
          <p:nvPr/>
        </p:nvGrpSpPr>
        <p:grpSpPr>
          <a:xfrm>
            <a:off x="6014514" y="4130241"/>
            <a:ext cx="107602" cy="251255"/>
            <a:chOff x="4010787" y="4271391"/>
            <a:chExt cx="70485" cy="256667"/>
          </a:xfrm>
        </p:grpSpPr>
        <p:sp>
          <p:nvSpPr>
            <p:cNvPr id="149" name="Freeform: Shape 468">
              <a:extLst>
                <a:ext uri="{FF2B5EF4-FFF2-40B4-BE49-F238E27FC236}">
                  <a16:creationId xmlns:a16="http://schemas.microsoft.com/office/drawing/2014/main" id="{D7238273-04C4-6D17-9BC4-005920D8A14E}"/>
                </a:ext>
              </a:extLst>
            </p:cNvPr>
            <p:cNvSpPr/>
            <p:nvPr/>
          </p:nvSpPr>
          <p:spPr>
            <a:xfrm>
              <a:off x="4045966" y="4271391"/>
              <a:ext cx="12700" cy="238633"/>
            </a:xfrm>
            <a:custGeom>
              <a:avLst/>
              <a:gdLst>
                <a:gd name="connsiteX0" fmla="*/ 0 w 12700"/>
                <a:gd name="connsiteY0" fmla="*/ 0 h 238633"/>
                <a:gd name="connsiteX1" fmla="*/ 0 w 12700"/>
                <a:gd name="connsiteY1" fmla="*/ 238633 h 238633"/>
              </a:gdLst>
              <a:ahLst/>
              <a:cxnLst>
                <a:cxn ang="0">
                  <a:pos x="connsiteX0" y="connsiteY0"/>
                </a:cxn>
                <a:cxn ang="0">
                  <a:pos x="connsiteX1" y="connsiteY1"/>
                </a:cxn>
              </a:cxnLst>
              <a:rect l="l" t="t" r="r" b="b"/>
              <a:pathLst>
                <a:path w="12700" h="238633">
                  <a:moveTo>
                    <a:pt x="0" y="0"/>
                  </a:moveTo>
                  <a:lnTo>
                    <a:pt x="0" y="238633"/>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0" name="Freeform: Shape 469">
              <a:extLst>
                <a:ext uri="{FF2B5EF4-FFF2-40B4-BE49-F238E27FC236}">
                  <a16:creationId xmlns:a16="http://schemas.microsoft.com/office/drawing/2014/main" id="{F7909CD4-FFB5-2771-2991-BB4469A6B70A}"/>
                </a:ext>
              </a:extLst>
            </p:cNvPr>
            <p:cNvSpPr/>
            <p:nvPr/>
          </p:nvSpPr>
          <p:spPr>
            <a:xfrm>
              <a:off x="4045966" y="4271391"/>
              <a:ext cx="12700" cy="238633"/>
            </a:xfrm>
            <a:custGeom>
              <a:avLst/>
              <a:gdLst>
                <a:gd name="connsiteX0" fmla="*/ 0 w 12700"/>
                <a:gd name="connsiteY0" fmla="*/ 0 h 238633"/>
                <a:gd name="connsiteX1" fmla="*/ 0 w 12700"/>
                <a:gd name="connsiteY1" fmla="*/ 238633 h 238633"/>
              </a:gdLst>
              <a:ahLst/>
              <a:cxnLst>
                <a:cxn ang="0">
                  <a:pos x="connsiteX0" y="connsiteY0"/>
                </a:cxn>
                <a:cxn ang="0">
                  <a:pos x="connsiteX1" y="connsiteY1"/>
                </a:cxn>
              </a:cxnLst>
              <a:rect l="l" t="t" r="r" b="b"/>
              <a:pathLst>
                <a:path w="12700" h="238633">
                  <a:moveTo>
                    <a:pt x="0" y="0"/>
                  </a:moveTo>
                  <a:lnTo>
                    <a:pt x="0" y="238633"/>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1" name="Freeform: Shape 470">
              <a:extLst>
                <a:ext uri="{FF2B5EF4-FFF2-40B4-BE49-F238E27FC236}">
                  <a16:creationId xmlns:a16="http://schemas.microsoft.com/office/drawing/2014/main" id="{EF5BC92A-2338-61EF-34F8-C4231B48F2C6}"/>
                </a:ext>
              </a:extLst>
            </p:cNvPr>
            <p:cNvSpPr/>
            <p:nvPr/>
          </p:nvSpPr>
          <p:spPr>
            <a:xfrm>
              <a:off x="4010787" y="4271391"/>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2" name="Freeform: Shape 471">
              <a:extLst>
                <a:ext uri="{FF2B5EF4-FFF2-40B4-BE49-F238E27FC236}">
                  <a16:creationId xmlns:a16="http://schemas.microsoft.com/office/drawing/2014/main" id="{39ACFCA2-B479-BD88-2997-6EA4214BBA16}"/>
                </a:ext>
              </a:extLst>
            </p:cNvPr>
            <p:cNvSpPr/>
            <p:nvPr/>
          </p:nvSpPr>
          <p:spPr>
            <a:xfrm>
              <a:off x="4010787" y="4515358"/>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53" name="Freeform: Shape 472">
            <a:extLst>
              <a:ext uri="{FF2B5EF4-FFF2-40B4-BE49-F238E27FC236}">
                <a16:creationId xmlns:a16="http://schemas.microsoft.com/office/drawing/2014/main" id="{D843EAD3-C5D2-F5FF-7AB0-E46F40CE33C1}"/>
              </a:ext>
            </a:extLst>
          </p:cNvPr>
          <p:cNvSpPr/>
          <p:nvPr/>
        </p:nvSpPr>
        <p:spPr>
          <a:xfrm rot="18900000">
            <a:off x="5576094" y="4113083"/>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54" name="Graphic 4">
            <a:extLst>
              <a:ext uri="{FF2B5EF4-FFF2-40B4-BE49-F238E27FC236}">
                <a16:creationId xmlns:a16="http://schemas.microsoft.com/office/drawing/2014/main" id="{469115E2-CA42-6EC8-CA39-EDBA5C8F0EBE}"/>
              </a:ext>
            </a:extLst>
          </p:cNvPr>
          <p:cNvGrpSpPr/>
          <p:nvPr/>
        </p:nvGrpSpPr>
        <p:grpSpPr>
          <a:xfrm>
            <a:off x="5571697" y="4061539"/>
            <a:ext cx="107795" cy="215922"/>
            <a:chOff x="3720719" y="4256405"/>
            <a:chExt cx="70611" cy="236601"/>
          </a:xfrm>
        </p:grpSpPr>
        <p:sp>
          <p:nvSpPr>
            <p:cNvPr id="155" name="Freeform: Shape 474">
              <a:extLst>
                <a:ext uri="{FF2B5EF4-FFF2-40B4-BE49-F238E27FC236}">
                  <a16:creationId xmlns:a16="http://schemas.microsoft.com/office/drawing/2014/main" id="{1E941CF0-2ABC-BD8F-2FBF-90E085EEE772}"/>
                </a:ext>
              </a:extLst>
            </p:cNvPr>
            <p:cNvSpPr/>
            <p:nvPr/>
          </p:nvSpPr>
          <p:spPr>
            <a:xfrm>
              <a:off x="3756025" y="4256405"/>
              <a:ext cx="12700" cy="218948"/>
            </a:xfrm>
            <a:custGeom>
              <a:avLst/>
              <a:gdLst>
                <a:gd name="connsiteX0" fmla="*/ 0 w 12700"/>
                <a:gd name="connsiteY0" fmla="*/ 0 h 218948"/>
                <a:gd name="connsiteX1" fmla="*/ 0 w 12700"/>
                <a:gd name="connsiteY1" fmla="*/ 218948 h 218948"/>
              </a:gdLst>
              <a:ahLst/>
              <a:cxnLst>
                <a:cxn ang="0">
                  <a:pos x="connsiteX0" y="connsiteY0"/>
                </a:cxn>
                <a:cxn ang="0">
                  <a:pos x="connsiteX1" y="connsiteY1"/>
                </a:cxn>
              </a:cxnLst>
              <a:rect l="l" t="t" r="r" b="b"/>
              <a:pathLst>
                <a:path w="12700" h="218948">
                  <a:moveTo>
                    <a:pt x="0" y="0"/>
                  </a:moveTo>
                  <a:lnTo>
                    <a:pt x="0" y="218948"/>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6" name="Freeform: Shape 475">
              <a:extLst>
                <a:ext uri="{FF2B5EF4-FFF2-40B4-BE49-F238E27FC236}">
                  <a16:creationId xmlns:a16="http://schemas.microsoft.com/office/drawing/2014/main" id="{67A5FC6D-E36C-52AF-81BC-CD3A3A3B5EAE}"/>
                </a:ext>
              </a:extLst>
            </p:cNvPr>
            <p:cNvSpPr/>
            <p:nvPr/>
          </p:nvSpPr>
          <p:spPr>
            <a:xfrm>
              <a:off x="3756025" y="4256405"/>
              <a:ext cx="12700" cy="218948"/>
            </a:xfrm>
            <a:custGeom>
              <a:avLst/>
              <a:gdLst>
                <a:gd name="connsiteX0" fmla="*/ 0 w 12700"/>
                <a:gd name="connsiteY0" fmla="*/ 0 h 218948"/>
                <a:gd name="connsiteX1" fmla="*/ 0 w 12700"/>
                <a:gd name="connsiteY1" fmla="*/ 218948 h 218948"/>
              </a:gdLst>
              <a:ahLst/>
              <a:cxnLst>
                <a:cxn ang="0">
                  <a:pos x="connsiteX0" y="connsiteY0"/>
                </a:cxn>
                <a:cxn ang="0">
                  <a:pos x="connsiteX1" y="connsiteY1"/>
                </a:cxn>
              </a:cxnLst>
              <a:rect l="l" t="t" r="r" b="b"/>
              <a:pathLst>
                <a:path w="12700" h="218948">
                  <a:moveTo>
                    <a:pt x="0" y="0"/>
                  </a:moveTo>
                  <a:lnTo>
                    <a:pt x="0" y="218948"/>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7" name="Freeform: Shape 476">
              <a:extLst>
                <a:ext uri="{FF2B5EF4-FFF2-40B4-BE49-F238E27FC236}">
                  <a16:creationId xmlns:a16="http://schemas.microsoft.com/office/drawing/2014/main" id="{2474543B-6942-3782-C239-1B82012C8148}"/>
                </a:ext>
              </a:extLst>
            </p:cNvPr>
            <p:cNvSpPr/>
            <p:nvPr/>
          </p:nvSpPr>
          <p:spPr>
            <a:xfrm>
              <a:off x="3720719" y="4256405"/>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58" name="Freeform: Shape 477">
              <a:extLst>
                <a:ext uri="{FF2B5EF4-FFF2-40B4-BE49-F238E27FC236}">
                  <a16:creationId xmlns:a16="http://schemas.microsoft.com/office/drawing/2014/main" id="{B0FA8B73-523B-3B3C-21CE-17A5014130D7}"/>
                </a:ext>
              </a:extLst>
            </p:cNvPr>
            <p:cNvSpPr/>
            <p:nvPr/>
          </p:nvSpPr>
          <p:spPr>
            <a:xfrm>
              <a:off x="3720719" y="4480306"/>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59" name="Freeform: Shape 478">
            <a:extLst>
              <a:ext uri="{FF2B5EF4-FFF2-40B4-BE49-F238E27FC236}">
                <a16:creationId xmlns:a16="http://schemas.microsoft.com/office/drawing/2014/main" id="{C7FB9ABB-A69C-1071-4481-98FFFE09B980}"/>
              </a:ext>
            </a:extLst>
          </p:cNvPr>
          <p:cNvSpPr/>
          <p:nvPr/>
        </p:nvSpPr>
        <p:spPr>
          <a:xfrm rot="18900000">
            <a:off x="5133649" y="3933638"/>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60" name="Graphic 4">
            <a:extLst>
              <a:ext uri="{FF2B5EF4-FFF2-40B4-BE49-F238E27FC236}">
                <a16:creationId xmlns:a16="http://schemas.microsoft.com/office/drawing/2014/main" id="{26BDD706-9549-CE58-A21E-E3D44F613075}"/>
              </a:ext>
            </a:extLst>
          </p:cNvPr>
          <p:cNvGrpSpPr/>
          <p:nvPr/>
        </p:nvGrpSpPr>
        <p:grpSpPr>
          <a:xfrm>
            <a:off x="5129462" y="3880949"/>
            <a:ext cx="107601" cy="219849"/>
            <a:chOff x="3431032" y="4194302"/>
            <a:chExt cx="70484" cy="229108"/>
          </a:xfrm>
        </p:grpSpPr>
        <p:sp>
          <p:nvSpPr>
            <p:cNvPr id="161" name="Freeform: Shape 480">
              <a:extLst>
                <a:ext uri="{FF2B5EF4-FFF2-40B4-BE49-F238E27FC236}">
                  <a16:creationId xmlns:a16="http://schemas.microsoft.com/office/drawing/2014/main" id="{3C1FF679-E9D3-C876-C5AD-13B43C633866}"/>
                </a:ext>
              </a:extLst>
            </p:cNvPr>
            <p:cNvSpPr/>
            <p:nvPr/>
          </p:nvSpPr>
          <p:spPr>
            <a:xfrm>
              <a:off x="3466211" y="4194302"/>
              <a:ext cx="12700" cy="211709"/>
            </a:xfrm>
            <a:custGeom>
              <a:avLst/>
              <a:gdLst>
                <a:gd name="connsiteX0" fmla="*/ 0 w 12700"/>
                <a:gd name="connsiteY0" fmla="*/ 0 h 211709"/>
                <a:gd name="connsiteX1" fmla="*/ 0 w 12700"/>
                <a:gd name="connsiteY1" fmla="*/ 211709 h 211709"/>
              </a:gdLst>
              <a:ahLst/>
              <a:cxnLst>
                <a:cxn ang="0">
                  <a:pos x="connsiteX0" y="connsiteY0"/>
                </a:cxn>
                <a:cxn ang="0">
                  <a:pos x="connsiteX1" y="connsiteY1"/>
                </a:cxn>
              </a:cxnLst>
              <a:rect l="l" t="t" r="r" b="b"/>
              <a:pathLst>
                <a:path w="12700" h="211709">
                  <a:moveTo>
                    <a:pt x="0" y="0"/>
                  </a:moveTo>
                  <a:lnTo>
                    <a:pt x="0" y="211709"/>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2" name="Freeform: Shape 481">
              <a:extLst>
                <a:ext uri="{FF2B5EF4-FFF2-40B4-BE49-F238E27FC236}">
                  <a16:creationId xmlns:a16="http://schemas.microsoft.com/office/drawing/2014/main" id="{FB07472B-76F8-BD8C-8FAB-318C73963C93}"/>
                </a:ext>
              </a:extLst>
            </p:cNvPr>
            <p:cNvSpPr/>
            <p:nvPr/>
          </p:nvSpPr>
          <p:spPr>
            <a:xfrm>
              <a:off x="3466211" y="4194302"/>
              <a:ext cx="12700" cy="211709"/>
            </a:xfrm>
            <a:custGeom>
              <a:avLst/>
              <a:gdLst>
                <a:gd name="connsiteX0" fmla="*/ 0 w 12700"/>
                <a:gd name="connsiteY0" fmla="*/ 0 h 211709"/>
                <a:gd name="connsiteX1" fmla="*/ 0 w 12700"/>
                <a:gd name="connsiteY1" fmla="*/ 211709 h 211709"/>
              </a:gdLst>
              <a:ahLst/>
              <a:cxnLst>
                <a:cxn ang="0">
                  <a:pos x="connsiteX0" y="connsiteY0"/>
                </a:cxn>
                <a:cxn ang="0">
                  <a:pos x="connsiteX1" y="connsiteY1"/>
                </a:cxn>
              </a:cxnLst>
              <a:rect l="l" t="t" r="r" b="b"/>
              <a:pathLst>
                <a:path w="12700" h="211709">
                  <a:moveTo>
                    <a:pt x="0" y="0"/>
                  </a:moveTo>
                  <a:lnTo>
                    <a:pt x="0" y="211709"/>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3" name="Freeform: Shape 482">
              <a:extLst>
                <a:ext uri="{FF2B5EF4-FFF2-40B4-BE49-F238E27FC236}">
                  <a16:creationId xmlns:a16="http://schemas.microsoft.com/office/drawing/2014/main" id="{CC9127A5-0342-DFEF-E584-F92BF854EF6B}"/>
                </a:ext>
              </a:extLst>
            </p:cNvPr>
            <p:cNvSpPr/>
            <p:nvPr/>
          </p:nvSpPr>
          <p:spPr>
            <a:xfrm>
              <a:off x="3431032" y="4194302"/>
              <a:ext cx="70484" cy="12700"/>
            </a:xfrm>
            <a:custGeom>
              <a:avLst/>
              <a:gdLst>
                <a:gd name="connsiteX0" fmla="*/ 70485 w 70484"/>
                <a:gd name="connsiteY0" fmla="*/ 0 h 12700"/>
                <a:gd name="connsiteX1" fmla="*/ 0 w 70484"/>
                <a:gd name="connsiteY1" fmla="*/ 0 h 12700"/>
              </a:gdLst>
              <a:ahLst/>
              <a:cxnLst>
                <a:cxn ang="0">
                  <a:pos x="connsiteX0" y="connsiteY0"/>
                </a:cxn>
                <a:cxn ang="0">
                  <a:pos x="connsiteX1" y="connsiteY1"/>
                </a:cxn>
              </a:cxnLst>
              <a:rect l="l" t="t" r="r" b="b"/>
              <a:pathLst>
                <a:path w="70484"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4" name="Freeform: Shape 483">
              <a:extLst>
                <a:ext uri="{FF2B5EF4-FFF2-40B4-BE49-F238E27FC236}">
                  <a16:creationId xmlns:a16="http://schemas.microsoft.com/office/drawing/2014/main" id="{F5610B35-C8F3-4753-E0F7-A3DC0812CD1B}"/>
                </a:ext>
              </a:extLst>
            </p:cNvPr>
            <p:cNvSpPr/>
            <p:nvPr/>
          </p:nvSpPr>
          <p:spPr>
            <a:xfrm>
              <a:off x="3431032" y="4410710"/>
              <a:ext cx="70484" cy="12700"/>
            </a:xfrm>
            <a:custGeom>
              <a:avLst/>
              <a:gdLst>
                <a:gd name="connsiteX0" fmla="*/ 70485 w 70484"/>
                <a:gd name="connsiteY0" fmla="*/ 0 h 12700"/>
                <a:gd name="connsiteX1" fmla="*/ 0 w 70484"/>
                <a:gd name="connsiteY1" fmla="*/ 0 h 12700"/>
              </a:gdLst>
              <a:ahLst/>
              <a:cxnLst>
                <a:cxn ang="0">
                  <a:pos x="connsiteX0" y="connsiteY0"/>
                </a:cxn>
                <a:cxn ang="0">
                  <a:pos x="connsiteX1" y="connsiteY1"/>
                </a:cxn>
              </a:cxnLst>
              <a:rect l="l" t="t" r="r" b="b"/>
              <a:pathLst>
                <a:path w="70484"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65" name="Freeform: Shape 484">
            <a:extLst>
              <a:ext uri="{FF2B5EF4-FFF2-40B4-BE49-F238E27FC236}">
                <a16:creationId xmlns:a16="http://schemas.microsoft.com/office/drawing/2014/main" id="{88E47915-F40C-017F-005A-473D75751F93}"/>
              </a:ext>
            </a:extLst>
          </p:cNvPr>
          <p:cNvSpPr/>
          <p:nvPr/>
        </p:nvSpPr>
        <p:spPr>
          <a:xfrm rot="18900000">
            <a:off x="4685483" y="3819004"/>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66" name="Graphic 4">
            <a:extLst>
              <a:ext uri="{FF2B5EF4-FFF2-40B4-BE49-F238E27FC236}">
                <a16:creationId xmlns:a16="http://schemas.microsoft.com/office/drawing/2014/main" id="{A022FA1A-600D-33F4-8A13-4E512FDC044A}"/>
              </a:ext>
            </a:extLst>
          </p:cNvPr>
          <p:cNvGrpSpPr/>
          <p:nvPr/>
        </p:nvGrpSpPr>
        <p:grpSpPr>
          <a:xfrm>
            <a:off x="4681216" y="3804394"/>
            <a:ext cx="107602" cy="180589"/>
            <a:chOff x="3137408" y="4126611"/>
            <a:chExt cx="70485" cy="215900"/>
          </a:xfrm>
        </p:grpSpPr>
        <p:sp>
          <p:nvSpPr>
            <p:cNvPr id="167" name="Freeform: Shape 486">
              <a:extLst>
                <a:ext uri="{FF2B5EF4-FFF2-40B4-BE49-F238E27FC236}">
                  <a16:creationId xmlns:a16="http://schemas.microsoft.com/office/drawing/2014/main" id="{7AFD2BAD-98F7-DAC2-142C-7997888D989D}"/>
                </a:ext>
              </a:extLst>
            </p:cNvPr>
            <p:cNvSpPr/>
            <p:nvPr/>
          </p:nvSpPr>
          <p:spPr>
            <a:xfrm>
              <a:off x="3172587" y="4126611"/>
              <a:ext cx="12700" cy="198754"/>
            </a:xfrm>
            <a:custGeom>
              <a:avLst/>
              <a:gdLst>
                <a:gd name="connsiteX0" fmla="*/ 0 w 12700"/>
                <a:gd name="connsiteY0" fmla="*/ 0 h 198754"/>
                <a:gd name="connsiteX1" fmla="*/ 0 w 12700"/>
                <a:gd name="connsiteY1" fmla="*/ 198755 h 198754"/>
              </a:gdLst>
              <a:ahLst/>
              <a:cxnLst>
                <a:cxn ang="0">
                  <a:pos x="connsiteX0" y="connsiteY0"/>
                </a:cxn>
                <a:cxn ang="0">
                  <a:pos x="connsiteX1" y="connsiteY1"/>
                </a:cxn>
              </a:cxnLst>
              <a:rect l="l" t="t" r="r" b="b"/>
              <a:pathLst>
                <a:path w="12700" h="198754">
                  <a:moveTo>
                    <a:pt x="0" y="0"/>
                  </a:moveTo>
                  <a:lnTo>
                    <a:pt x="0" y="198755"/>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8" name="Freeform: Shape 487">
              <a:extLst>
                <a:ext uri="{FF2B5EF4-FFF2-40B4-BE49-F238E27FC236}">
                  <a16:creationId xmlns:a16="http://schemas.microsoft.com/office/drawing/2014/main" id="{2D22C576-B47D-2680-0C48-E6AE4A89321B}"/>
                </a:ext>
              </a:extLst>
            </p:cNvPr>
            <p:cNvSpPr/>
            <p:nvPr/>
          </p:nvSpPr>
          <p:spPr>
            <a:xfrm>
              <a:off x="3172587" y="4126611"/>
              <a:ext cx="12700" cy="198754"/>
            </a:xfrm>
            <a:custGeom>
              <a:avLst/>
              <a:gdLst>
                <a:gd name="connsiteX0" fmla="*/ 0 w 12700"/>
                <a:gd name="connsiteY0" fmla="*/ 0 h 198754"/>
                <a:gd name="connsiteX1" fmla="*/ 0 w 12700"/>
                <a:gd name="connsiteY1" fmla="*/ 198755 h 198754"/>
              </a:gdLst>
              <a:ahLst/>
              <a:cxnLst>
                <a:cxn ang="0">
                  <a:pos x="connsiteX0" y="connsiteY0"/>
                </a:cxn>
                <a:cxn ang="0">
                  <a:pos x="connsiteX1" y="connsiteY1"/>
                </a:cxn>
              </a:cxnLst>
              <a:rect l="l" t="t" r="r" b="b"/>
              <a:pathLst>
                <a:path w="12700" h="198754">
                  <a:moveTo>
                    <a:pt x="0" y="0"/>
                  </a:moveTo>
                  <a:lnTo>
                    <a:pt x="0" y="198755"/>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69" name="Freeform: Shape 488">
              <a:extLst>
                <a:ext uri="{FF2B5EF4-FFF2-40B4-BE49-F238E27FC236}">
                  <a16:creationId xmlns:a16="http://schemas.microsoft.com/office/drawing/2014/main" id="{0A5D91EF-E30D-44EB-2F75-4FE8E5C6C258}"/>
                </a:ext>
              </a:extLst>
            </p:cNvPr>
            <p:cNvSpPr/>
            <p:nvPr/>
          </p:nvSpPr>
          <p:spPr>
            <a:xfrm>
              <a:off x="3137408" y="4126611"/>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0" name="Freeform: Shape 489">
              <a:extLst>
                <a:ext uri="{FF2B5EF4-FFF2-40B4-BE49-F238E27FC236}">
                  <a16:creationId xmlns:a16="http://schemas.microsoft.com/office/drawing/2014/main" id="{D97CCF57-4899-5AE1-6B21-CF0BAB0E65D5}"/>
                </a:ext>
              </a:extLst>
            </p:cNvPr>
            <p:cNvSpPr/>
            <p:nvPr/>
          </p:nvSpPr>
          <p:spPr>
            <a:xfrm>
              <a:off x="3137408" y="4329811"/>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71" name="Freeform: Shape 490">
            <a:extLst>
              <a:ext uri="{FF2B5EF4-FFF2-40B4-BE49-F238E27FC236}">
                <a16:creationId xmlns:a16="http://schemas.microsoft.com/office/drawing/2014/main" id="{2AB5D7CB-323E-7498-65BD-06F9CA0FB65F}"/>
              </a:ext>
            </a:extLst>
          </p:cNvPr>
          <p:cNvSpPr/>
          <p:nvPr/>
        </p:nvSpPr>
        <p:spPr>
          <a:xfrm rot="18900000">
            <a:off x="4240240" y="3629576"/>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72" name="Graphic 4">
            <a:extLst>
              <a:ext uri="{FF2B5EF4-FFF2-40B4-BE49-F238E27FC236}">
                <a16:creationId xmlns:a16="http://schemas.microsoft.com/office/drawing/2014/main" id="{0C1F67D6-0110-CA63-C63C-50EE50238898}"/>
              </a:ext>
            </a:extLst>
          </p:cNvPr>
          <p:cNvGrpSpPr/>
          <p:nvPr/>
        </p:nvGrpSpPr>
        <p:grpSpPr>
          <a:xfrm>
            <a:off x="4235877" y="3600248"/>
            <a:ext cx="107796" cy="162924"/>
            <a:chOff x="2845689" y="4039997"/>
            <a:chExt cx="70612" cy="210312"/>
          </a:xfrm>
        </p:grpSpPr>
        <p:sp>
          <p:nvSpPr>
            <p:cNvPr id="173" name="Freeform: Shape 492">
              <a:extLst>
                <a:ext uri="{FF2B5EF4-FFF2-40B4-BE49-F238E27FC236}">
                  <a16:creationId xmlns:a16="http://schemas.microsoft.com/office/drawing/2014/main" id="{757B29DD-63A4-8B94-3B62-865E58800FDF}"/>
                </a:ext>
              </a:extLst>
            </p:cNvPr>
            <p:cNvSpPr/>
            <p:nvPr/>
          </p:nvSpPr>
          <p:spPr>
            <a:xfrm>
              <a:off x="2880995" y="4039997"/>
              <a:ext cx="12700" cy="193293"/>
            </a:xfrm>
            <a:custGeom>
              <a:avLst/>
              <a:gdLst>
                <a:gd name="connsiteX0" fmla="*/ 0 w 12700"/>
                <a:gd name="connsiteY0" fmla="*/ 0 h 193293"/>
                <a:gd name="connsiteX1" fmla="*/ 0 w 12700"/>
                <a:gd name="connsiteY1" fmla="*/ 193294 h 193293"/>
              </a:gdLst>
              <a:ahLst/>
              <a:cxnLst>
                <a:cxn ang="0">
                  <a:pos x="connsiteX0" y="connsiteY0"/>
                </a:cxn>
                <a:cxn ang="0">
                  <a:pos x="connsiteX1" y="connsiteY1"/>
                </a:cxn>
              </a:cxnLst>
              <a:rect l="l" t="t" r="r" b="b"/>
              <a:pathLst>
                <a:path w="12700" h="193293">
                  <a:moveTo>
                    <a:pt x="0" y="0"/>
                  </a:moveTo>
                  <a:lnTo>
                    <a:pt x="0" y="193294"/>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4" name="Freeform: Shape 493">
              <a:extLst>
                <a:ext uri="{FF2B5EF4-FFF2-40B4-BE49-F238E27FC236}">
                  <a16:creationId xmlns:a16="http://schemas.microsoft.com/office/drawing/2014/main" id="{7181FD5D-BF7A-2852-ACEC-7956D26D0A0E}"/>
                </a:ext>
              </a:extLst>
            </p:cNvPr>
            <p:cNvSpPr/>
            <p:nvPr/>
          </p:nvSpPr>
          <p:spPr>
            <a:xfrm>
              <a:off x="2880995" y="4039997"/>
              <a:ext cx="12700" cy="193293"/>
            </a:xfrm>
            <a:custGeom>
              <a:avLst/>
              <a:gdLst>
                <a:gd name="connsiteX0" fmla="*/ 0 w 12700"/>
                <a:gd name="connsiteY0" fmla="*/ 0 h 193293"/>
                <a:gd name="connsiteX1" fmla="*/ 0 w 12700"/>
                <a:gd name="connsiteY1" fmla="*/ 193294 h 193293"/>
              </a:gdLst>
              <a:ahLst/>
              <a:cxnLst>
                <a:cxn ang="0">
                  <a:pos x="connsiteX0" y="connsiteY0"/>
                </a:cxn>
                <a:cxn ang="0">
                  <a:pos x="connsiteX1" y="connsiteY1"/>
                </a:cxn>
              </a:cxnLst>
              <a:rect l="l" t="t" r="r" b="b"/>
              <a:pathLst>
                <a:path w="12700" h="193293">
                  <a:moveTo>
                    <a:pt x="0" y="0"/>
                  </a:moveTo>
                  <a:lnTo>
                    <a:pt x="0" y="193294"/>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5" name="Freeform: Shape 494">
              <a:extLst>
                <a:ext uri="{FF2B5EF4-FFF2-40B4-BE49-F238E27FC236}">
                  <a16:creationId xmlns:a16="http://schemas.microsoft.com/office/drawing/2014/main" id="{D8EBAA0A-0501-3F29-E419-6D24AF9CAE47}"/>
                </a:ext>
              </a:extLst>
            </p:cNvPr>
            <p:cNvSpPr/>
            <p:nvPr/>
          </p:nvSpPr>
          <p:spPr>
            <a:xfrm>
              <a:off x="2845689" y="4039997"/>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76" name="Freeform: Shape 495">
              <a:extLst>
                <a:ext uri="{FF2B5EF4-FFF2-40B4-BE49-F238E27FC236}">
                  <a16:creationId xmlns:a16="http://schemas.microsoft.com/office/drawing/2014/main" id="{14409F66-41E8-FFB9-664D-0E9E9C7B24CC}"/>
                </a:ext>
              </a:extLst>
            </p:cNvPr>
            <p:cNvSpPr/>
            <p:nvPr/>
          </p:nvSpPr>
          <p:spPr>
            <a:xfrm>
              <a:off x="2845689" y="4237609"/>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77" name="Freeform: Shape 496">
            <a:extLst>
              <a:ext uri="{FF2B5EF4-FFF2-40B4-BE49-F238E27FC236}">
                <a16:creationId xmlns:a16="http://schemas.microsoft.com/office/drawing/2014/main" id="{28964441-AF1C-2A0F-385E-6C48872DF6B7}"/>
              </a:ext>
            </a:extLst>
          </p:cNvPr>
          <p:cNvSpPr/>
          <p:nvPr/>
        </p:nvSpPr>
        <p:spPr>
          <a:xfrm rot="18900000">
            <a:off x="3797987" y="3436361"/>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78" name="Graphic 4">
            <a:extLst>
              <a:ext uri="{FF2B5EF4-FFF2-40B4-BE49-F238E27FC236}">
                <a16:creationId xmlns:a16="http://schemas.microsoft.com/office/drawing/2014/main" id="{DD7F4D14-10D3-392E-C033-914A0DFE5766}"/>
              </a:ext>
            </a:extLst>
          </p:cNvPr>
          <p:cNvGrpSpPr/>
          <p:nvPr/>
        </p:nvGrpSpPr>
        <p:grpSpPr>
          <a:xfrm>
            <a:off x="3793642" y="3397044"/>
            <a:ext cx="107602" cy="158086"/>
            <a:chOff x="2556002" y="3912362"/>
            <a:chExt cx="70485" cy="180593"/>
          </a:xfrm>
        </p:grpSpPr>
        <p:sp>
          <p:nvSpPr>
            <p:cNvPr id="179" name="Freeform: Shape 498">
              <a:extLst>
                <a:ext uri="{FF2B5EF4-FFF2-40B4-BE49-F238E27FC236}">
                  <a16:creationId xmlns:a16="http://schemas.microsoft.com/office/drawing/2014/main" id="{A43E6C11-2D76-1CBB-9864-C15773F1010A}"/>
                </a:ext>
              </a:extLst>
            </p:cNvPr>
            <p:cNvSpPr/>
            <p:nvPr/>
          </p:nvSpPr>
          <p:spPr>
            <a:xfrm>
              <a:off x="2591308" y="3912362"/>
              <a:ext cx="12700" cy="164211"/>
            </a:xfrm>
            <a:custGeom>
              <a:avLst/>
              <a:gdLst>
                <a:gd name="connsiteX0" fmla="*/ 0 w 12700"/>
                <a:gd name="connsiteY0" fmla="*/ 0 h 164211"/>
                <a:gd name="connsiteX1" fmla="*/ 0 w 12700"/>
                <a:gd name="connsiteY1" fmla="*/ 164211 h 164211"/>
              </a:gdLst>
              <a:ahLst/>
              <a:cxnLst>
                <a:cxn ang="0">
                  <a:pos x="connsiteX0" y="connsiteY0"/>
                </a:cxn>
                <a:cxn ang="0">
                  <a:pos x="connsiteX1" y="connsiteY1"/>
                </a:cxn>
              </a:cxnLst>
              <a:rect l="l" t="t" r="r" b="b"/>
              <a:pathLst>
                <a:path w="12700" h="164211">
                  <a:moveTo>
                    <a:pt x="0" y="0"/>
                  </a:moveTo>
                  <a:lnTo>
                    <a:pt x="0" y="164211"/>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0" name="Freeform: Shape 499">
              <a:extLst>
                <a:ext uri="{FF2B5EF4-FFF2-40B4-BE49-F238E27FC236}">
                  <a16:creationId xmlns:a16="http://schemas.microsoft.com/office/drawing/2014/main" id="{9B6111FD-D095-833F-C712-35DE56D545DF}"/>
                </a:ext>
              </a:extLst>
            </p:cNvPr>
            <p:cNvSpPr/>
            <p:nvPr/>
          </p:nvSpPr>
          <p:spPr>
            <a:xfrm>
              <a:off x="2591308" y="3912362"/>
              <a:ext cx="12700" cy="164211"/>
            </a:xfrm>
            <a:custGeom>
              <a:avLst/>
              <a:gdLst>
                <a:gd name="connsiteX0" fmla="*/ 0 w 12700"/>
                <a:gd name="connsiteY0" fmla="*/ 0 h 164211"/>
                <a:gd name="connsiteX1" fmla="*/ 0 w 12700"/>
                <a:gd name="connsiteY1" fmla="*/ 164211 h 164211"/>
              </a:gdLst>
              <a:ahLst/>
              <a:cxnLst>
                <a:cxn ang="0">
                  <a:pos x="connsiteX0" y="connsiteY0"/>
                </a:cxn>
                <a:cxn ang="0">
                  <a:pos x="connsiteX1" y="connsiteY1"/>
                </a:cxn>
              </a:cxnLst>
              <a:rect l="l" t="t" r="r" b="b"/>
              <a:pathLst>
                <a:path w="12700" h="164211">
                  <a:moveTo>
                    <a:pt x="0" y="0"/>
                  </a:moveTo>
                  <a:lnTo>
                    <a:pt x="0" y="164211"/>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1" name="Freeform: Shape 500">
              <a:extLst>
                <a:ext uri="{FF2B5EF4-FFF2-40B4-BE49-F238E27FC236}">
                  <a16:creationId xmlns:a16="http://schemas.microsoft.com/office/drawing/2014/main" id="{EA20EA7D-9472-3D7B-42BF-9A8379E9955B}"/>
                </a:ext>
              </a:extLst>
            </p:cNvPr>
            <p:cNvSpPr/>
            <p:nvPr/>
          </p:nvSpPr>
          <p:spPr>
            <a:xfrm>
              <a:off x="2556002" y="3912362"/>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2" name="Freeform: Shape 501">
              <a:extLst>
                <a:ext uri="{FF2B5EF4-FFF2-40B4-BE49-F238E27FC236}">
                  <a16:creationId xmlns:a16="http://schemas.microsoft.com/office/drawing/2014/main" id="{6EA88AD5-2BFE-0A53-1A8B-C7DE99AB0C2E}"/>
                </a:ext>
              </a:extLst>
            </p:cNvPr>
            <p:cNvSpPr/>
            <p:nvPr/>
          </p:nvSpPr>
          <p:spPr>
            <a:xfrm>
              <a:off x="2556002" y="4080255"/>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83" name="Freeform: Shape 502">
            <a:extLst>
              <a:ext uri="{FF2B5EF4-FFF2-40B4-BE49-F238E27FC236}">
                <a16:creationId xmlns:a16="http://schemas.microsoft.com/office/drawing/2014/main" id="{D25250F8-FC18-EA0F-0AB8-D5213FCE60B7}"/>
              </a:ext>
            </a:extLst>
          </p:cNvPr>
          <p:cNvSpPr/>
          <p:nvPr/>
        </p:nvSpPr>
        <p:spPr>
          <a:xfrm rot="18900000">
            <a:off x="3571728" y="3204643"/>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84" name="Graphic 4">
            <a:extLst>
              <a:ext uri="{FF2B5EF4-FFF2-40B4-BE49-F238E27FC236}">
                <a16:creationId xmlns:a16="http://schemas.microsoft.com/office/drawing/2014/main" id="{33015B02-2485-8161-1B12-294162F54903}"/>
              </a:ext>
            </a:extLst>
          </p:cNvPr>
          <p:cNvGrpSpPr/>
          <p:nvPr/>
        </p:nvGrpSpPr>
        <p:grpSpPr>
          <a:xfrm>
            <a:off x="3567193" y="3151548"/>
            <a:ext cx="107795" cy="115792"/>
            <a:chOff x="2407666" y="3781044"/>
            <a:chExt cx="70611" cy="159511"/>
          </a:xfrm>
        </p:grpSpPr>
        <p:sp>
          <p:nvSpPr>
            <p:cNvPr id="185" name="Freeform: Shape 504">
              <a:extLst>
                <a:ext uri="{FF2B5EF4-FFF2-40B4-BE49-F238E27FC236}">
                  <a16:creationId xmlns:a16="http://schemas.microsoft.com/office/drawing/2014/main" id="{B0A1B572-4B3A-688E-FEF9-A07EECB136C6}"/>
                </a:ext>
              </a:extLst>
            </p:cNvPr>
            <p:cNvSpPr/>
            <p:nvPr/>
          </p:nvSpPr>
          <p:spPr>
            <a:xfrm>
              <a:off x="2442972" y="3781044"/>
              <a:ext cx="12700" cy="143636"/>
            </a:xfrm>
            <a:custGeom>
              <a:avLst/>
              <a:gdLst>
                <a:gd name="connsiteX0" fmla="*/ 0 w 12700"/>
                <a:gd name="connsiteY0" fmla="*/ 0 h 143636"/>
                <a:gd name="connsiteX1" fmla="*/ 0 w 12700"/>
                <a:gd name="connsiteY1" fmla="*/ 143637 h 143636"/>
              </a:gdLst>
              <a:ahLst/>
              <a:cxnLst>
                <a:cxn ang="0">
                  <a:pos x="connsiteX0" y="connsiteY0"/>
                </a:cxn>
                <a:cxn ang="0">
                  <a:pos x="connsiteX1" y="connsiteY1"/>
                </a:cxn>
              </a:cxnLst>
              <a:rect l="l" t="t" r="r" b="b"/>
              <a:pathLst>
                <a:path w="12700" h="143636">
                  <a:moveTo>
                    <a:pt x="0" y="0"/>
                  </a:moveTo>
                  <a:lnTo>
                    <a:pt x="0" y="143637"/>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6" name="Freeform: Shape 505">
              <a:extLst>
                <a:ext uri="{FF2B5EF4-FFF2-40B4-BE49-F238E27FC236}">
                  <a16:creationId xmlns:a16="http://schemas.microsoft.com/office/drawing/2014/main" id="{19DA8512-AF9E-AC7B-1F61-BA649C877D7C}"/>
                </a:ext>
              </a:extLst>
            </p:cNvPr>
            <p:cNvSpPr/>
            <p:nvPr/>
          </p:nvSpPr>
          <p:spPr>
            <a:xfrm>
              <a:off x="2442972" y="3781044"/>
              <a:ext cx="12700" cy="143636"/>
            </a:xfrm>
            <a:custGeom>
              <a:avLst/>
              <a:gdLst>
                <a:gd name="connsiteX0" fmla="*/ 0 w 12700"/>
                <a:gd name="connsiteY0" fmla="*/ 0 h 143636"/>
                <a:gd name="connsiteX1" fmla="*/ 0 w 12700"/>
                <a:gd name="connsiteY1" fmla="*/ 143637 h 143636"/>
              </a:gdLst>
              <a:ahLst/>
              <a:cxnLst>
                <a:cxn ang="0">
                  <a:pos x="connsiteX0" y="connsiteY0"/>
                </a:cxn>
                <a:cxn ang="0">
                  <a:pos x="connsiteX1" y="connsiteY1"/>
                </a:cxn>
              </a:cxnLst>
              <a:rect l="l" t="t" r="r" b="b"/>
              <a:pathLst>
                <a:path w="12700" h="143636">
                  <a:moveTo>
                    <a:pt x="0" y="0"/>
                  </a:moveTo>
                  <a:lnTo>
                    <a:pt x="0" y="143637"/>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7" name="Freeform: Shape 506">
              <a:extLst>
                <a:ext uri="{FF2B5EF4-FFF2-40B4-BE49-F238E27FC236}">
                  <a16:creationId xmlns:a16="http://schemas.microsoft.com/office/drawing/2014/main" id="{20CDF884-9B2A-C985-2C3E-BEBFB0245A10}"/>
                </a:ext>
              </a:extLst>
            </p:cNvPr>
            <p:cNvSpPr/>
            <p:nvPr/>
          </p:nvSpPr>
          <p:spPr>
            <a:xfrm>
              <a:off x="2407666" y="3781044"/>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88" name="Freeform: Shape 507">
              <a:extLst>
                <a:ext uri="{FF2B5EF4-FFF2-40B4-BE49-F238E27FC236}">
                  <a16:creationId xmlns:a16="http://schemas.microsoft.com/office/drawing/2014/main" id="{737AB84E-2642-CD68-4554-C3DA05779A3C}"/>
                </a:ext>
              </a:extLst>
            </p:cNvPr>
            <p:cNvSpPr/>
            <p:nvPr/>
          </p:nvSpPr>
          <p:spPr>
            <a:xfrm>
              <a:off x="2407666" y="3927855"/>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89" name="Freeform: Shape 508">
            <a:extLst>
              <a:ext uri="{FF2B5EF4-FFF2-40B4-BE49-F238E27FC236}">
                <a16:creationId xmlns:a16="http://schemas.microsoft.com/office/drawing/2014/main" id="{EBEC1EB1-A804-6AA2-8016-E845303BD72C}"/>
              </a:ext>
            </a:extLst>
          </p:cNvPr>
          <p:cNvSpPr/>
          <p:nvPr/>
        </p:nvSpPr>
        <p:spPr>
          <a:xfrm rot="18900000">
            <a:off x="3357340" y="2955358"/>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90" name="Graphic 4">
            <a:extLst>
              <a:ext uri="{FF2B5EF4-FFF2-40B4-BE49-F238E27FC236}">
                <a16:creationId xmlns:a16="http://schemas.microsoft.com/office/drawing/2014/main" id="{95AA0C68-65A2-C9A2-23D4-57CFD98162D1}"/>
              </a:ext>
            </a:extLst>
          </p:cNvPr>
          <p:cNvGrpSpPr/>
          <p:nvPr/>
        </p:nvGrpSpPr>
        <p:grpSpPr>
          <a:xfrm>
            <a:off x="3352957" y="2922730"/>
            <a:ext cx="107602" cy="151069"/>
            <a:chOff x="2267331" y="3584955"/>
            <a:chExt cx="70485" cy="133350"/>
          </a:xfrm>
        </p:grpSpPr>
        <p:sp>
          <p:nvSpPr>
            <p:cNvPr id="191" name="Freeform: Shape 510">
              <a:extLst>
                <a:ext uri="{FF2B5EF4-FFF2-40B4-BE49-F238E27FC236}">
                  <a16:creationId xmlns:a16="http://schemas.microsoft.com/office/drawing/2014/main" id="{410D2130-E752-C2C6-B002-E8F9256C8C3B}"/>
                </a:ext>
              </a:extLst>
            </p:cNvPr>
            <p:cNvSpPr/>
            <p:nvPr/>
          </p:nvSpPr>
          <p:spPr>
            <a:xfrm>
              <a:off x="2302637" y="3584955"/>
              <a:ext cx="12700" cy="117983"/>
            </a:xfrm>
            <a:custGeom>
              <a:avLst/>
              <a:gdLst>
                <a:gd name="connsiteX0" fmla="*/ 0 w 12700"/>
                <a:gd name="connsiteY0" fmla="*/ 0 h 117983"/>
                <a:gd name="connsiteX1" fmla="*/ 0 w 12700"/>
                <a:gd name="connsiteY1" fmla="*/ 117983 h 117983"/>
              </a:gdLst>
              <a:ahLst/>
              <a:cxnLst>
                <a:cxn ang="0">
                  <a:pos x="connsiteX0" y="connsiteY0"/>
                </a:cxn>
                <a:cxn ang="0">
                  <a:pos x="connsiteX1" y="connsiteY1"/>
                </a:cxn>
              </a:cxnLst>
              <a:rect l="l" t="t" r="r" b="b"/>
              <a:pathLst>
                <a:path w="12700" h="117983">
                  <a:moveTo>
                    <a:pt x="0" y="0"/>
                  </a:moveTo>
                  <a:lnTo>
                    <a:pt x="0" y="117983"/>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2" name="Freeform: Shape 511">
              <a:extLst>
                <a:ext uri="{FF2B5EF4-FFF2-40B4-BE49-F238E27FC236}">
                  <a16:creationId xmlns:a16="http://schemas.microsoft.com/office/drawing/2014/main" id="{3BD646C4-ABFE-F7B5-8987-587663D2645B}"/>
                </a:ext>
              </a:extLst>
            </p:cNvPr>
            <p:cNvSpPr/>
            <p:nvPr/>
          </p:nvSpPr>
          <p:spPr>
            <a:xfrm>
              <a:off x="2302637" y="3584955"/>
              <a:ext cx="12700" cy="117983"/>
            </a:xfrm>
            <a:custGeom>
              <a:avLst/>
              <a:gdLst>
                <a:gd name="connsiteX0" fmla="*/ 0 w 12700"/>
                <a:gd name="connsiteY0" fmla="*/ 0 h 117983"/>
                <a:gd name="connsiteX1" fmla="*/ 0 w 12700"/>
                <a:gd name="connsiteY1" fmla="*/ 117983 h 117983"/>
              </a:gdLst>
              <a:ahLst/>
              <a:cxnLst>
                <a:cxn ang="0">
                  <a:pos x="connsiteX0" y="connsiteY0"/>
                </a:cxn>
                <a:cxn ang="0">
                  <a:pos x="connsiteX1" y="connsiteY1"/>
                </a:cxn>
              </a:cxnLst>
              <a:rect l="l" t="t" r="r" b="b"/>
              <a:pathLst>
                <a:path w="12700" h="117983">
                  <a:moveTo>
                    <a:pt x="0" y="0"/>
                  </a:moveTo>
                  <a:lnTo>
                    <a:pt x="0" y="117983"/>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3" name="Freeform: Shape 512">
              <a:extLst>
                <a:ext uri="{FF2B5EF4-FFF2-40B4-BE49-F238E27FC236}">
                  <a16:creationId xmlns:a16="http://schemas.microsoft.com/office/drawing/2014/main" id="{CF2B9520-3E2D-5806-7976-45EDBAB7444B}"/>
                </a:ext>
              </a:extLst>
            </p:cNvPr>
            <p:cNvSpPr/>
            <p:nvPr/>
          </p:nvSpPr>
          <p:spPr>
            <a:xfrm>
              <a:off x="2267331" y="3584955"/>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4" name="Freeform: Shape 513">
              <a:extLst>
                <a:ext uri="{FF2B5EF4-FFF2-40B4-BE49-F238E27FC236}">
                  <a16:creationId xmlns:a16="http://schemas.microsoft.com/office/drawing/2014/main" id="{BDE94068-6129-1802-C70F-47C679FD1A8D}"/>
                </a:ext>
              </a:extLst>
            </p:cNvPr>
            <p:cNvSpPr/>
            <p:nvPr/>
          </p:nvSpPr>
          <p:spPr>
            <a:xfrm>
              <a:off x="2267331" y="3705605"/>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195" name="Freeform: Shape 514">
            <a:extLst>
              <a:ext uri="{FF2B5EF4-FFF2-40B4-BE49-F238E27FC236}">
                <a16:creationId xmlns:a16="http://schemas.microsoft.com/office/drawing/2014/main" id="{33C835E4-7E4E-E1D5-D329-85132DBAE7E1}"/>
              </a:ext>
            </a:extLst>
          </p:cNvPr>
          <p:cNvSpPr/>
          <p:nvPr/>
        </p:nvSpPr>
        <p:spPr>
          <a:xfrm rot="18900000">
            <a:off x="3142923" y="2664580"/>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196" name="Graphic 4">
            <a:extLst>
              <a:ext uri="{FF2B5EF4-FFF2-40B4-BE49-F238E27FC236}">
                <a16:creationId xmlns:a16="http://schemas.microsoft.com/office/drawing/2014/main" id="{33A7050B-4C6B-B0FC-8F72-61E69C5E26EE}"/>
              </a:ext>
            </a:extLst>
          </p:cNvPr>
          <p:cNvGrpSpPr/>
          <p:nvPr/>
        </p:nvGrpSpPr>
        <p:grpSpPr>
          <a:xfrm>
            <a:off x="3138528" y="2626062"/>
            <a:ext cx="107796" cy="140358"/>
            <a:chOff x="2126869" y="3372612"/>
            <a:chExt cx="70612" cy="111252"/>
          </a:xfrm>
        </p:grpSpPr>
        <p:sp>
          <p:nvSpPr>
            <p:cNvPr id="197" name="Freeform: Shape 516">
              <a:extLst>
                <a:ext uri="{FF2B5EF4-FFF2-40B4-BE49-F238E27FC236}">
                  <a16:creationId xmlns:a16="http://schemas.microsoft.com/office/drawing/2014/main" id="{F377B921-F3A6-08E3-E652-2B540AD04E8F}"/>
                </a:ext>
              </a:extLst>
            </p:cNvPr>
            <p:cNvSpPr/>
            <p:nvPr/>
          </p:nvSpPr>
          <p:spPr>
            <a:xfrm>
              <a:off x="2162175" y="3372612"/>
              <a:ext cx="12700" cy="96392"/>
            </a:xfrm>
            <a:custGeom>
              <a:avLst/>
              <a:gdLst>
                <a:gd name="connsiteX0" fmla="*/ 0 w 12700"/>
                <a:gd name="connsiteY0" fmla="*/ 0 h 96392"/>
                <a:gd name="connsiteX1" fmla="*/ 0 w 12700"/>
                <a:gd name="connsiteY1" fmla="*/ 96393 h 96392"/>
              </a:gdLst>
              <a:ahLst/>
              <a:cxnLst>
                <a:cxn ang="0">
                  <a:pos x="connsiteX0" y="connsiteY0"/>
                </a:cxn>
                <a:cxn ang="0">
                  <a:pos x="connsiteX1" y="connsiteY1"/>
                </a:cxn>
              </a:cxnLst>
              <a:rect l="l" t="t" r="r" b="b"/>
              <a:pathLst>
                <a:path w="12700" h="96392">
                  <a:moveTo>
                    <a:pt x="0" y="0"/>
                  </a:moveTo>
                  <a:lnTo>
                    <a:pt x="0" y="96393"/>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8" name="Freeform: Shape 517">
              <a:extLst>
                <a:ext uri="{FF2B5EF4-FFF2-40B4-BE49-F238E27FC236}">
                  <a16:creationId xmlns:a16="http://schemas.microsoft.com/office/drawing/2014/main" id="{CBDA2352-C6F2-0074-B63F-AD6F3D9E7BDC}"/>
                </a:ext>
              </a:extLst>
            </p:cNvPr>
            <p:cNvSpPr/>
            <p:nvPr/>
          </p:nvSpPr>
          <p:spPr>
            <a:xfrm>
              <a:off x="2162175" y="3372612"/>
              <a:ext cx="12700" cy="96392"/>
            </a:xfrm>
            <a:custGeom>
              <a:avLst/>
              <a:gdLst>
                <a:gd name="connsiteX0" fmla="*/ 0 w 12700"/>
                <a:gd name="connsiteY0" fmla="*/ 0 h 96392"/>
                <a:gd name="connsiteX1" fmla="*/ 0 w 12700"/>
                <a:gd name="connsiteY1" fmla="*/ 96393 h 96392"/>
              </a:gdLst>
              <a:ahLst/>
              <a:cxnLst>
                <a:cxn ang="0">
                  <a:pos x="connsiteX0" y="connsiteY0"/>
                </a:cxn>
                <a:cxn ang="0">
                  <a:pos x="connsiteX1" y="connsiteY1"/>
                </a:cxn>
              </a:cxnLst>
              <a:rect l="l" t="t" r="r" b="b"/>
              <a:pathLst>
                <a:path w="12700" h="96392">
                  <a:moveTo>
                    <a:pt x="0" y="0"/>
                  </a:moveTo>
                  <a:lnTo>
                    <a:pt x="0" y="96393"/>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199" name="Freeform: Shape 518">
              <a:extLst>
                <a:ext uri="{FF2B5EF4-FFF2-40B4-BE49-F238E27FC236}">
                  <a16:creationId xmlns:a16="http://schemas.microsoft.com/office/drawing/2014/main" id="{9576B237-BBDB-9D9F-70FE-2F4ACCB455D3}"/>
                </a:ext>
              </a:extLst>
            </p:cNvPr>
            <p:cNvSpPr/>
            <p:nvPr/>
          </p:nvSpPr>
          <p:spPr>
            <a:xfrm>
              <a:off x="2126869" y="3372612"/>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0" name="Freeform: Shape 519">
              <a:extLst>
                <a:ext uri="{FF2B5EF4-FFF2-40B4-BE49-F238E27FC236}">
                  <a16:creationId xmlns:a16="http://schemas.microsoft.com/office/drawing/2014/main" id="{5757117B-5F32-11A0-253D-693782B7E0E7}"/>
                </a:ext>
              </a:extLst>
            </p:cNvPr>
            <p:cNvSpPr/>
            <p:nvPr/>
          </p:nvSpPr>
          <p:spPr>
            <a:xfrm>
              <a:off x="2126869" y="3471164"/>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01" name="Freeform: Shape 520">
            <a:extLst>
              <a:ext uri="{FF2B5EF4-FFF2-40B4-BE49-F238E27FC236}">
                <a16:creationId xmlns:a16="http://schemas.microsoft.com/office/drawing/2014/main" id="{806EC97A-A2CA-7194-E72E-6886E003A84E}"/>
              </a:ext>
            </a:extLst>
          </p:cNvPr>
          <p:cNvSpPr/>
          <p:nvPr/>
        </p:nvSpPr>
        <p:spPr>
          <a:xfrm rot="18900000">
            <a:off x="2913423" y="2392938"/>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02" name="Graphic 4">
            <a:extLst>
              <a:ext uri="{FF2B5EF4-FFF2-40B4-BE49-F238E27FC236}">
                <a16:creationId xmlns:a16="http://schemas.microsoft.com/office/drawing/2014/main" id="{2A2103BF-316B-FACB-6AF1-56FF2D01B9FE}"/>
              </a:ext>
            </a:extLst>
          </p:cNvPr>
          <p:cNvGrpSpPr/>
          <p:nvPr/>
        </p:nvGrpSpPr>
        <p:grpSpPr>
          <a:xfrm>
            <a:off x="2909169" y="2356039"/>
            <a:ext cx="107602" cy="119689"/>
            <a:chOff x="1976627" y="3188843"/>
            <a:chExt cx="70485" cy="94869"/>
          </a:xfrm>
        </p:grpSpPr>
        <p:sp>
          <p:nvSpPr>
            <p:cNvPr id="203" name="Freeform: Shape 522">
              <a:extLst>
                <a:ext uri="{FF2B5EF4-FFF2-40B4-BE49-F238E27FC236}">
                  <a16:creationId xmlns:a16="http://schemas.microsoft.com/office/drawing/2014/main" id="{6B9E401B-B891-A6B1-5F22-592AF615C6E0}"/>
                </a:ext>
              </a:extLst>
            </p:cNvPr>
            <p:cNvSpPr/>
            <p:nvPr/>
          </p:nvSpPr>
          <p:spPr>
            <a:xfrm>
              <a:off x="2011933" y="3188843"/>
              <a:ext cx="12700" cy="80264"/>
            </a:xfrm>
            <a:custGeom>
              <a:avLst/>
              <a:gdLst>
                <a:gd name="connsiteX0" fmla="*/ 0 w 12700"/>
                <a:gd name="connsiteY0" fmla="*/ 0 h 80264"/>
                <a:gd name="connsiteX1" fmla="*/ 0 w 12700"/>
                <a:gd name="connsiteY1" fmla="*/ 80264 h 80264"/>
              </a:gdLst>
              <a:ahLst/>
              <a:cxnLst>
                <a:cxn ang="0">
                  <a:pos x="connsiteX0" y="connsiteY0"/>
                </a:cxn>
                <a:cxn ang="0">
                  <a:pos x="connsiteX1" y="connsiteY1"/>
                </a:cxn>
              </a:cxnLst>
              <a:rect l="l" t="t" r="r" b="b"/>
              <a:pathLst>
                <a:path w="12700" h="80264">
                  <a:moveTo>
                    <a:pt x="0" y="0"/>
                  </a:moveTo>
                  <a:lnTo>
                    <a:pt x="0" y="80264"/>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4" name="Freeform: Shape 523">
              <a:extLst>
                <a:ext uri="{FF2B5EF4-FFF2-40B4-BE49-F238E27FC236}">
                  <a16:creationId xmlns:a16="http://schemas.microsoft.com/office/drawing/2014/main" id="{5B1C7805-6087-4101-A8B2-4B07FF27FBC4}"/>
                </a:ext>
              </a:extLst>
            </p:cNvPr>
            <p:cNvSpPr/>
            <p:nvPr/>
          </p:nvSpPr>
          <p:spPr>
            <a:xfrm>
              <a:off x="2011933" y="3188843"/>
              <a:ext cx="12700" cy="80264"/>
            </a:xfrm>
            <a:custGeom>
              <a:avLst/>
              <a:gdLst>
                <a:gd name="connsiteX0" fmla="*/ 0 w 12700"/>
                <a:gd name="connsiteY0" fmla="*/ 0 h 80264"/>
                <a:gd name="connsiteX1" fmla="*/ 0 w 12700"/>
                <a:gd name="connsiteY1" fmla="*/ 80264 h 80264"/>
              </a:gdLst>
              <a:ahLst/>
              <a:cxnLst>
                <a:cxn ang="0">
                  <a:pos x="connsiteX0" y="connsiteY0"/>
                </a:cxn>
                <a:cxn ang="0">
                  <a:pos x="connsiteX1" y="connsiteY1"/>
                </a:cxn>
              </a:cxnLst>
              <a:rect l="l" t="t" r="r" b="b"/>
              <a:pathLst>
                <a:path w="12700" h="80264">
                  <a:moveTo>
                    <a:pt x="0" y="0"/>
                  </a:moveTo>
                  <a:lnTo>
                    <a:pt x="0" y="80264"/>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5" name="Freeform: Shape 524">
              <a:extLst>
                <a:ext uri="{FF2B5EF4-FFF2-40B4-BE49-F238E27FC236}">
                  <a16:creationId xmlns:a16="http://schemas.microsoft.com/office/drawing/2014/main" id="{678530B0-FC9D-6CB5-A284-1FD56D0A5FA4}"/>
                </a:ext>
              </a:extLst>
            </p:cNvPr>
            <p:cNvSpPr/>
            <p:nvPr/>
          </p:nvSpPr>
          <p:spPr>
            <a:xfrm>
              <a:off x="1976627" y="3188843"/>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06" name="Freeform: Shape 525">
              <a:extLst>
                <a:ext uri="{FF2B5EF4-FFF2-40B4-BE49-F238E27FC236}">
                  <a16:creationId xmlns:a16="http://schemas.microsoft.com/office/drawing/2014/main" id="{CC360209-B79E-298B-5B32-0D3C3CE043C2}"/>
                </a:ext>
              </a:extLst>
            </p:cNvPr>
            <p:cNvSpPr/>
            <p:nvPr/>
          </p:nvSpPr>
          <p:spPr>
            <a:xfrm>
              <a:off x="1976627" y="3271012"/>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07" name="Freeform: Shape 526">
            <a:extLst>
              <a:ext uri="{FF2B5EF4-FFF2-40B4-BE49-F238E27FC236}">
                <a16:creationId xmlns:a16="http://schemas.microsoft.com/office/drawing/2014/main" id="{37FD5D6E-AB14-92BE-62C6-465750664F8D}"/>
              </a:ext>
            </a:extLst>
          </p:cNvPr>
          <p:cNvSpPr/>
          <p:nvPr/>
        </p:nvSpPr>
        <p:spPr>
          <a:xfrm rot="18900000">
            <a:off x="2704597" y="2157703"/>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08" name="Graphic 4">
            <a:extLst>
              <a:ext uri="{FF2B5EF4-FFF2-40B4-BE49-F238E27FC236}">
                <a16:creationId xmlns:a16="http://schemas.microsoft.com/office/drawing/2014/main" id="{BF7846BC-2512-245B-DDC8-3E168DE46F41}"/>
              </a:ext>
            </a:extLst>
          </p:cNvPr>
          <p:cNvGrpSpPr/>
          <p:nvPr/>
        </p:nvGrpSpPr>
        <p:grpSpPr>
          <a:xfrm>
            <a:off x="2700300" y="2184714"/>
            <a:ext cx="107602" cy="96135"/>
            <a:chOff x="1834133" y="2992247"/>
            <a:chExt cx="70485" cy="76200"/>
          </a:xfrm>
        </p:grpSpPr>
        <p:sp>
          <p:nvSpPr>
            <p:cNvPr id="209" name="Freeform: Shape 528">
              <a:extLst>
                <a:ext uri="{FF2B5EF4-FFF2-40B4-BE49-F238E27FC236}">
                  <a16:creationId xmlns:a16="http://schemas.microsoft.com/office/drawing/2014/main" id="{22AAD4A3-A941-F744-90BC-FC43BC50280C}"/>
                </a:ext>
              </a:extLst>
            </p:cNvPr>
            <p:cNvSpPr/>
            <p:nvPr/>
          </p:nvSpPr>
          <p:spPr>
            <a:xfrm>
              <a:off x="1869313" y="2992247"/>
              <a:ext cx="12700" cy="62102"/>
            </a:xfrm>
            <a:custGeom>
              <a:avLst/>
              <a:gdLst>
                <a:gd name="connsiteX0" fmla="*/ 0 w 12700"/>
                <a:gd name="connsiteY0" fmla="*/ 0 h 62102"/>
                <a:gd name="connsiteX1" fmla="*/ 0 w 12700"/>
                <a:gd name="connsiteY1" fmla="*/ 62103 h 62102"/>
              </a:gdLst>
              <a:ahLst/>
              <a:cxnLst>
                <a:cxn ang="0">
                  <a:pos x="connsiteX0" y="connsiteY0"/>
                </a:cxn>
                <a:cxn ang="0">
                  <a:pos x="connsiteX1" y="connsiteY1"/>
                </a:cxn>
              </a:cxnLst>
              <a:rect l="l" t="t" r="r" b="b"/>
              <a:pathLst>
                <a:path w="12700" h="62102">
                  <a:moveTo>
                    <a:pt x="0" y="0"/>
                  </a:moveTo>
                  <a:lnTo>
                    <a:pt x="0" y="62103"/>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0" name="Freeform: Shape 529">
              <a:extLst>
                <a:ext uri="{FF2B5EF4-FFF2-40B4-BE49-F238E27FC236}">
                  <a16:creationId xmlns:a16="http://schemas.microsoft.com/office/drawing/2014/main" id="{E6C61FCF-AAFA-2F6A-018B-866A86040D9C}"/>
                </a:ext>
              </a:extLst>
            </p:cNvPr>
            <p:cNvSpPr/>
            <p:nvPr/>
          </p:nvSpPr>
          <p:spPr>
            <a:xfrm>
              <a:off x="1869313" y="2992247"/>
              <a:ext cx="12700" cy="62102"/>
            </a:xfrm>
            <a:custGeom>
              <a:avLst/>
              <a:gdLst>
                <a:gd name="connsiteX0" fmla="*/ 0 w 12700"/>
                <a:gd name="connsiteY0" fmla="*/ 0 h 62102"/>
                <a:gd name="connsiteX1" fmla="*/ 0 w 12700"/>
                <a:gd name="connsiteY1" fmla="*/ 62103 h 62102"/>
              </a:gdLst>
              <a:ahLst/>
              <a:cxnLst>
                <a:cxn ang="0">
                  <a:pos x="connsiteX0" y="connsiteY0"/>
                </a:cxn>
                <a:cxn ang="0">
                  <a:pos x="connsiteX1" y="connsiteY1"/>
                </a:cxn>
              </a:cxnLst>
              <a:rect l="l" t="t" r="r" b="b"/>
              <a:pathLst>
                <a:path w="12700" h="62102">
                  <a:moveTo>
                    <a:pt x="0" y="0"/>
                  </a:moveTo>
                  <a:lnTo>
                    <a:pt x="0" y="62103"/>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1" name="Freeform: Shape 530">
              <a:extLst>
                <a:ext uri="{FF2B5EF4-FFF2-40B4-BE49-F238E27FC236}">
                  <a16:creationId xmlns:a16="http://schemas.microsoft.com/office/drawing/2014/main" id="{F8B1DF3E-1CDE-01B3-D7F2-4312D8E5D8CC}"/>
                </a:ext>
              </a:extLst>
            </p:cNvPr>
            <p:cNvSpPr/>
            <p:nvPr/>
          </p:nvSpPr>
          <p:spPr>
            <a:xfrm>
              <a:off x="1834133" y="2992247"/>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2" name="Freeform: Shape 531">
              <a:extLst>
                <a:ext uri="{FF2B5EF4-FFF2-40B4-BE49-F238E27FC236}">
                  <a16:creationId xmlns:a16="http://schemas.microsoft.com/office/drawing/2014/main" id="{011B1514-C808-AE3E-F3B5-E929F8C76AEE}"/>
                </a:ext>
              </a:extLst>
            </p:cNvPr>
            <p:cNvSpPr/>
            <p:nvPr/>
          </p:nvSpPr>
          <p:spPr>
            <a:xfrm>
              <a:off x="1834133" y="3055747"/>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04347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13" name="Freeform: Shape 532">
            <a:extLst>
              <a:ext uri="{FF2B5EF4-FFF2-40B4-BE49-F238E27FC236}">
                <a16:creationId xmlns:a16="http://schemas.microsoft.com/office/drawing/2014/main" id="{855565B2-4E92-10F4-2B52-57C099F10DE3}"/>
              </a:ext>
            </a:extLst>
          </p:cNvPr>
          <p:cNvSpPr/>
          <p:nvPr/>
        </p:nvSpPr>
        <p:spPr>
          <a:xfrm rot="18900000">
            <a:off x="2466393" y="1860239"/>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rgbClr val="033372"/>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4" name="Freeform: Shape 534">
            <a:extLst>
              <a:ext uri="{FF2B5EF4-FFF2-40B4-BE49-F238E27FC236}">
                <a16:creationId xmlns:a16="http://schemas.microsoft.com/office/drawing/2014/main" id="{12D399F4-BD16-9B96-6AA1-B2E4A9084F88}"/>
              </a:ext>
            </a:extLst>
          </p:cNvPr>
          <p:cNvSpPr/>
          <p:nvPr/>
        </p:nvSpPr>
        <p:spPr>
          <a:xfrm>
            <a:off x="6469932" y="2771594"/>
            <a:ext cx="114388" cy="81875"/>
          </a:xfrm>
          <a:custGeom>
            <a:avLst/>
            <a:gdLst>
              <a:gd name="connsiteX0" fmla="*/ 37465 w 74930"/>
              <a:gd name="connsiteY0" fmla="*/ 64897 h 64896"/>
              <a:gd name="connsiteX1" fmla="*/ 74930 w 74930"/>
              <a:gd name="connsiteY1" fmla="*/ 0 h 64896"/>
              <a:gd name="connsiteX2" fmla="*/ 0 w 74930"/>
              <a:gd name="connsiteY2" fmla="*/ 0 h 64896"/>
              <a:gd name="connsiteX3" fmla="*/ 37465 w 74930"/>
              <a:gd name="connsiteY3" fmla="*/ 64897 h 64896"/>
            </a:gdLst>
            <a:ahLst/>
            <a:cxnLst>
              <a:cxn ang="0">
                <a:pos x="connsiteX0" y="connsiteY0"/>
              </a:cxn>
              <a:cxn ang="0">
                <a:pos x="connsiteX1" y="connsiteY1"/>
              </a:cxn>
              <a:cxn ang="0">
                <a:pos x="connsiteX2" y="connsiteY2"/>
              </a:cxn>
              <a:cxn ang="0">
                <a:pos x="connsiteX3" y="connsiteY3"/>
              </a:cxn>
            </a:cxnLst>
            <a:rect l="l" t="t" r="r" b="b"/>
            <a:pathLst>
              <a:path w="74930" h="64896">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5" name="Freeform: Shape 535">
            <a:extLst>
              <a:ext uri="{FF2B5EF4-FFF2-40B4-BE49-F238E27FC236}">
                <a16:creationId xmlns:a16="http://schemas.microsoft.com/office/drawing/2014/main" id="{EDE2197A-C3B6-9ED4-2240-67A0EB2A876C}"/>
              </a:ext>
            </a:extLst>
          </p:cNvPr>
          <p:cNvSpPr/>
          <p:nvPr/>
        </p:nvSpPr>
        <p:spPr>
          <a:xfrm>
            <a:off x="6029249" y="2780690"/>
            <a:ext cx="114386" cy="81875"/>
          </a:xfrm>
          <a:custGeom>
            <a:avLst/>
            <a:gdLst>
              <a:gd name="connsiteX0" fmla="*/ 37465 w 74929"/>
              <a:gd name="connsiteY0" fmla="*/ 64897 h 64896"/>
              <a:gd name="connsiteX1" fmla="*/ 74930 w 74929"/>
              <a:gd name="connsiteY1" fmla="*/ 0 h 64896"/>
              <a:gd name="connsiteX2" fmla="*/ 0 w 74929"/>
              <a:gd name="connsiteY2" fmla="*/ 0 h 64896"/>
              <a:gd name="connsiteX3" fmla="*/ 37465 w 74929"/>
              <a:gd name="connsiteY3" fmla="*/ 64897 h 64896"/>
            </a:gdLst>
            <a:ahLst/>
            <a:cxnLst>
              <a:cxn ang="0">
                <a:pos x="connsiteX0" y="connsiteY0"/>
              </a:cxn>
              <a:cxn ang="0">
                <a:pos x="connsiteX1" y="connsiteY1"/>
              </a:cxn>
              <a:cxn ang="0">
                <a:pos x="connsiteX2" y="connsiteY2"/>
              </a:cxn>
              <a:cxn ang="0">
                <a:pos x="connsiteX3" y="connsiteY3"/>
              </a:cxn>
            </a:cxnLst>
            <a:rect l="l" t="t" r="r" b="b"/>
            <a:pathLst>
              <a:path w="74929" h="64896">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6" name="Freeform: Shape 536">
            <a:extLst>
              <a:ext uri="{FF2B5EF4-FFF2-40B4-BE49-F238E27FC236}">
                <a16:creationId xmlns:a16="http://schemas.microsoft.com/office/drawing/2014/main" id="{2F8A2A4D-5D24-08C0-62B7-78FFB1EB9173}"/>
              </a:ext>
            </a:extLst>
          </p:cNvPr>
          <p:cNvSpPr/>
          <p:nvPr/>
        </p:nvSpPr>
        <p:spPr>
          <a:xfrm>
            <a:off x="5585460" y="2697343"/>
            <a:ext cx="114386" cy="81875"/>
          </a:xfrm>
          <a:custGeom>
            <a:avLst/>
            <a:gdLst>
              <a:gd name="connsiteX0" fmla="*/ 37465 w 74929"/>
              <a:gd name="connsiteY0" fmla="*/ 64897 h 64896"/>
              <a:gd name="connsiteX1" fmla="*/ 74930 w 74929"/>
              <a:gd name="connsiteY1" fmla="*/ 0 h 64896"/>
              <a:gd name="connsiteX2" fmla="*/ 0 w 74929"/>
              <a:gd name="connsiteY2" fmla="*/ 0 h 64896"/>
              <a:gd name="connsiteX3" fmla="*/ 37465 w 74929"/>
              <a:gd name="connsiteY3" fmla="*/ 64897 h 64896"/>
            </a:gdLst>
            <a:ahLst/>
            <a:cxnLst>
              <a:cxn ang="0">
                <a:pos x="connsiteX0" y="connsiteY0"/>
              </a:cxn>
              <a:cxn ang="0">
                <a:pos x="connsiteX1" y="connsiteY1"/>
              </a:cxn>
              <a:cxn ang="0">
                <a:pos x="connsiteX2" y="connsiteY2"/>
              </a:cxn>
              <a:cxn ang="0">
                <a:pos x="connsiteX3" y="connsiteY3"/>
              </a:cxn>
            </a:cxnLst>
            <a:rect l="l" t="t" r="r" b="b"/>
            <a:pathLst>
              <a:path w="74929" h="64896">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7" name="Freeform: Shape 537">
            <a:extLst>
              <a:ext uri="{FF2B5EF4-FFF2-40B4-BE49-F238E27FC236}">
                <a16:creationId xmlns:a16="http://schemas.microsoft.com/office/drawing/2014/main" id="{D743F5BD-3B98-A66F-4753-AC77963DCB9C}"/>
              </a:ext>
            </a:extLst>
          </p:cNvPr>
          <p:cNvSpPr/>
          <p:nvPr/>
        </p:nvSpPr>
        <p:spPr>
          <a:xfrm>
            <a:off x="5135858" y="2697341"/>
            <a:ext cx="114582" cy="81876"/>
          </a:xfrm>
          <a:custGeom>
            <a:avLst/>
            <a:gdLst>
              <a:gd name="connsiteX0" fmla="*/ 37465 w 75057"/>
              <a:gd name="connsiteY0" fmla="*/ 64897 h 64897"/>
              <a:gd name="connsiteX1" fmla="*/ 75057 w 75057"/>
              <a:gd name="connsiteY1" fmla="*/ 0 h 64897"/>
              <a:gd name="connsiteX2" fmla="*/ 0 w 75057"/>
              <a:gd name="connsiteY2" fmla="*/ 0 h 64897"/>
              <a:gd name="connsiteX3" fmla="*/ 37465 w 7505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5057" h="64897">
                <a:moveTo>
                  <a:pt x="37465" y="64897"/>
                </a:moveTo>
                <a:lnTo>
                  <a:pt x="75057"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8" name="Freeform: Shape 538">
            <a:extLst>
              <a:ext uri="{FF2B5EF4-FFF2-40B4-BE49-F238E27FC236}">
                <a16:creationId xmlns:a16="http://schemas.microsoft.com/office/drawing/2014/main" id="{2227B9F8-EFD3-90D0-3047-626AF3224D7C}"/>
              </a:ext>
            </a:extLst>
          </p:cNvPr>
          <p:cNvSpPr/>
          <p:nvPr/>
        </p:nvSpPr>
        <p:spPr>
          <a:xfrm>
            <a:off x="4700797" y="2664791"/>
            <a:ext cx="114386" cy="81875"/>
          </a:xfrm>
          <a:custGeom>
            <a:avLst/>
            <a:gdLst>
              <a:gd name="connsiteX0" fmla="*/ 37465 w 74929"/>
              <a:gd name="connsiteY0" fmla="*/ 64897 h 64896"/>
              <a:gd name="connsiteX1" fmla="*/ 74930 w 74929"/>
              <a:gd name="connsiteY1" fmla="*/ 0 h 64896"/>
              <a:gd name="connsiteX2" fmla="*/ 0 w 74929"/>
              <a:gd name="connsiteY2" fmla="*/ 0 h 64896"/>
              <a:gd name="connsiteX3" fmla="*/ 37465 w 74929"/>
              <a:gd name="connsiteY3" fmla="*/ 64897 h 64896"/>
            </a:gdLst>
            <a:ahLst/>
            <a:cxnLst>
              <a:cxn ang="0">
                <a:pos x="connsiteX0" y="connsiteY0"/>
              </a:cxn>
              <a:cxn ang="0">
                <a:pos x="connsiteX1" y="connsiteY1"/>
              </a:cxn>
              <a:cxn ang="0">
                <a:pos x="connsiteX2" y="connsiteY2"/>
              </a:cxn>
              <a:cxn ang="0">
                <a:pos x="connsiteX3" y="connsiteY3"/>
              </a:cxn>
            </a:cxnLst>
            <a:rect l="l" t="t" r="r" b="b"/>
            <a:pathLst>
              <a:path w="74929" h="64896">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19" name="Freeform: Shape 539">
            <a:extLst>
              <a:ext uri="{FF2B5EF4-FFF2-40B4-BE49-F238E27FC236}">
                <a16:creationId xmlns:a16="http://schemas.microsoft.com/office/drawing/2014/main" id="{56043D49-5EF1-3B01-35AF-3D1299114A72}"/>
              </a:ext>
            </a:extLst>
          </p:cNvPr>
          <p:cNvSpPr/>
          <p:nvPr/>
        </p:nvSpPr>
        <p:spPr>
          <a:xfrm>
            <a:off x="4257010" y="2718697"/>
            <a:ext cx="114386" cy="81876"/>
          </a:xfrm>
          <a:custGeom>
            <a:avLst/>
            <a:gdLst>
              <a:gd name="connsiteX0" fmla="*/ 37465 w 74929"/>
              <a:gd name="connsiteY0" fmla="*/ 64897 h 64897"/>
              <a:gd name="connsiteX1" fmla="*/ 74930 w 74929"/>
              <a:gd name="connsiteY1" fmla="*/ 0 h 64897"/>
              <a:gd name="connsiteX2" fmla="*/ 0 w 74929"/>
              <a:gd name="connsiteY2" fmla="*/ 0 h 64897"/>
              <a:gd name="connsiteX3" fmla="*/ 37465 w 74929"/>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4929" h="64897">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0" name="Freeform: Shape 540">
            <a:extLst>
              <a:ext uri="{FF2B5EF4-FFF2-40B4-BE49-F238E27FC236}">
                <a16:creationId xmlns:a16="http://schemas.microsoft.com/office/drawing/2014/main" id="{4D4790A5-ECD0-4BC5-66EE-7C70EB4C6F00}"/>
              </a:ext>
            </a:extLst>
          </p:cNvPr>
          <p:cNvSpPr/>
          <p:nvPr/>
        </p:nvSpPr>
        <p:spPr>
          <a:xfrm>
            <a:off x="3811865" y="2623455"/>
            <a:ext cx="114388" cy="81876"/>
          </a:xfrm>
          <a:custGeom>
            <a:avLst/>
            <a:gdLst>
              <a:gd name="connsiteX0" fmla="*/ 37465 w 74930"/>
              <a:gd name="connsiteY0" fmla="*/ 64897 h 64897"/>
              <a:gd name="connsiteX1" fmla="*/ 74930 w 74930"/>
              <a:gd name="connsiteY1" fmla="*/ 0 h 64897"/>
              <a:gd name="connsiteX2" fmla="*/ 0 w 74930"/>
              <a:gd name="connsiteY2" fmla="*/ 0 h 64897"/>
              <a:gd name="connsiteX3" fmla="*/ 37465 w 74930"/>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4930" h="64897">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1" name="Freeform: Shape 541">
            <a:extLst>
              <a:ext uri="{FF2B5EF4-FFF2-40B4-BE49-F238E27FC236}">
                <a16:creationId xmlns:a16="http://schemas.microsoft.com/office/drawing/2014/main" id="{95A06D59-6EC2-659A-D350-8DEEDDE1BA41}"/>
              </a:ext>
            </a:extLst>
          </p:cNvPr>
          <p:cNvSpPr/>
          <p:nvPr/>
        </p:nvSpPr>
        <p:spPr>
          <a:xfrm>
            <a:off x="3590650" y="2537715"/>
            <a:ext cx="114388" cy="81876"/>
          </a:xfrm>
          <a:custGeom>
            <a:avLst/>
            <a:gdLst>
              <a:gd name="connsiteX0" fmla="*/ 37465 w 74930"/>
              <a:gd name="connsiteY0" fmla="*/ 64897 h 64897"/>
              <a:gd name="connsiteX1" fmla="*/ 74930 w 74930"/>
              <a:gd name="connsiteY1" fmla="*/ 0 h 64897"/>
              <a:gd name="connsiteX2" fmla="*/ 0 w 74930"/>
              <a:gd name="connsiteY2" fmla="*/ 0 h 64897"/>
              <a:gd name="connsiteX3" fmla="*/ 37465 w 74930"/>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4930" h="64897">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2" name="Freeform: Shape 542">
            <a:extLst>
              <a:ext uri="{FF2B5EF4-FFF2-40B4-BE49-F238E27FC236}">
                <a16:creationId xmlns:a16="http://schemas.microsoft.com/office/drawing/2014/main" id="{050F472B-B0BB-2C15-F8C3-B736E9874153}"/>
              </a:ext>
            </a:extLst>
          </p:cNvPr>
          <p:cNvSpPr/>
          <p:nvPr/>
        </p:nvSpPr>
        <p:spPr>
          <a:xfrm>
            <a:off x="3366527" y="2475728"/>
            <a:ext cx="114582" cy="81876"/>
          </a:xfrm>
          <a:custGeom>
            <a:avLst/>
            <a:gdLst>
              <a:gd name="connsiteX0" fmla="*/ 37592 w 75057"/>
              <a:gd name="connsiteY0" fmla="*/ 64897 h 64897"/>
              <a:gd name="connsiteX1" fmla="*/ 75057 w 75057"/>
              <a:gd name="connsiteY1" fmla="*/ 0 h 64897"/>
              <a:gd name="connsiteX2" fmla="*/ 0 w 75057"/>
              <a:gd name="connsiteY2" fmla="*/ 0 h 64897"/>
              <a:gd name="connsiteX3" fmla="*/ 37592 w 7505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5057" h="64897">
                <a:moveTo>
                  <a:pt x="37592" y="64897"/>
                </a:moveTo>
                <a:lnTo>
                  <a:pt x="75057" y="0"/>
                </a:lnTo>
                <a:lnTo>
                  <a:pt x="0" y="0"/>
                </a:lnTo>
                <a:lnTo>
                  <a:pt x="37592"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3" name="Freeform: Shape 543">
            <a:extLst>
              <a:ext uri="{FF2B5EF4-FFF2-40B4-BE49-F238E27FC236}">
                <a16:creationId xmlns:a16="http://schemas.microsoft.com/office/drawing/2014/main" id="{BDFD08CE-B65A-25B2-EC5E-927A7B37DDF3}"/>
              </a:ext>
            </a:extLst>
          </p:cNvPr>
          <p:cNvSpPr/>
          <p:nvPr/>
        </p:nvSpPr>
        <p:spPr>
          <a:xfrm>
            <a:off x="3149773" y="2392084"/>
            <a:ext cx="114386" cy="81876"/>
          </a:xfrm>
          <a:custGeom>
            <a:avLst/>
            <a:gdLst>
              <a:gd name="connsiteX0" fmla="*/ 37465 w 74929"/>
              <a:gd name="connsiteY0" fmla="*/ 64897 h 64897"/>
              <a:gd name="connsiteX1" fmla="*/ 74930 w 74929"/>
              <a:gd name="connsiteY1" fmla="*/ 0 h 64897"/>
              <a:gd name="connsiteX2" fmla="*/ 0 w 74929"/>
              <a:gd name="connsiteY2" fmla="*/ 0 h 64897"/>
              <a:gd name="connsiteX3" fmla="*/ 37465 w 74929"/>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4929" h="64897">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4" name="Freeform: Shape 544">
            <a:extLst>
              <a:ext uri="{FF2B5EF4-FFF2-40B4-BE49-F238E27FC236}">
                <a16:creationId xmlns:a16="http://schemas.microsoft.com/office/drawing/2014/main" id="{D9D9C815-4560-9F7E-B74E-047FFC96FE0B}"/>
              </a:ext>
            </a:extLst>
          </p:cNvPr>
          <p:cNvSpPr/>
          <p:nvPr/>
        </p:nvSpPr>
        <p:spPr>
          <a:xfrm>
            <a:off x="2922936" y="2263941"/>
            <a:ext cx="114386" cy="81876"/>
          </a:xfrm>
          <a:custGeom>
            <a:avLst/>
            <a:gdLst>
              <a:gd name="connsiteX0" fmla="*/ 37465 w 74929"/>
              <a:gd name="connsiteY0" fmla="*/ 64897 h 64897"/>
              <a:gd name="connsiteX1" fmla="*/ 74930 w 74929"/>
              <a:gd name="connsiteY1" fmla="*/ 0 h 64897"/>
              <a:gd name="connsiteX2" fmla="*/ 0 w 74929"/>
              <a:gd name="connsiteY2" fmla="*/ 0 h 64897"/>
              <a:gd name="connsiteX3" fmla="*/ 37465 w 74929"/>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4929" h="64897">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25" name="Freeform: Shape 545">
            <a:extLst>
              <a:ext uri="{FF2B5EF4-FFF2-40B4-BE49-F238E27FC236}">
                <a16:creationId xmlns:a16="http://schemas.microsoft.com/office/drawing/2014/main" id="{EC2324D0-F5C7-E12B-F35C-9F3522CB81AC}"/>
              </a:ext>
            </a:extLst>
          </p:cNvPr>
          <p:cNvSpPr/>
          <p:nvPr/>
        </p:nvSpPr>
        <p:spPr>
          <a:xfrm>
            <a:off x="2705986" y="2116766"/>
            <a:ext cx="114386" cy="81876"/>
          </a:xfrm>
          <a:custGeom>
            <a:avLst/>
            <a:gdLst>
              <a:gd name="connsiteX0" fmla="*/ 37465 w 74929"/>
              <a:gd name="connsiteY0" fmla="*/ 64897 h 64897"/>
              <a:gd name="connsiteX1" fmla="*/ 74930 w 74929"/>
              <a:gd name="connsiteY1" fmla="*/ 0 h 64897"/>
              <a:gd name="connsiteX2" fmla="*/ 0 w 74929"/>
              <a:gd name="connsiteY2" fmla="*/ 0 h 64897"/>
              <a:gd name="connsiteX3" fmla="*/ 37465 w 74929"/>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4929" h="64897">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26" name="Graphic 4">
            <a:extLst>
              <a:ext uri="{FF2B5EF4-FFF2-40B4-BE49-F238E27FC236}">
                <a16:creationId xmlns:a16="http://schemas.microsoft.com/office/drawing/2014/main" id="{7E5B163E-001E-0CAD-D905-D149A3CE62A2}"/>
              </a:ext>
            </a:extLst>
          </p:cNvPr>
          <p:cNvGrpSpPr/>
          <p:nvPr/>
        </p:nvGrpSpPr>
        <p:grpSpPr>
          <a:xfrm>
            <a:off x="6473230" y="2702515"/>
            <a:ext cx="107795" cy="208746"/>
            <a:chOff x="4311269" y="3275838"/>
            <a:chExt cx="70611" cy="217297"/>
          </a:xfrm>
        </p:grpSpPr>
        <p:sp>
          <p:nvSpPr>
            <p:cNvPr id="227" name="Freeform: Shape 548">
              <a:extLst>
                <a:ext uri="{FF2B5EF4-FFF2-40B4-BE49-F238E27FC236}">
                  <a16:creationId xmlns:a16="http://schemas.microsoft.com/office/drawing/2014/main" id="{44565A48-6806-D7B2-4EA6-68B58FF5CE73}"/>
                </a:ext>
              </a:extLst>
            </p:cNvPr>
            <p:cNvSpPr/>
            <p:nvPr/>
          </p:nvSpPr>
          <p:spPr>
            <a:xfrm>
              <a:off x="4346575" y="3275838"/>
              <a:ext cx="12700" cy="200151"/>
            </a:xfrm>
            <a:custGeom>
              <a:avLst/>
              <a:gdLst>
                <a:gd name="connsiteX0" fmla="*/ 0 w 12700"/>
                <a:gd name="connsiteY0" fmla="*/ 0 h 200151"/>
                <a:gd name="connsiteX1" fmla="*/ 0 w 12700"/>
                <a:gd name="connsiteY1" fmla="*/ 200152 h 200151"/>
              </a:gdLst>
              <a:ahLst/>
              <a:cxnLst>
                <a:cxn ang="0">
                  <a:pos x="connsiteX0" y="connsiteY0"/>
                </a:cxn>
                <a:cxn ang="0">
                  <a:pos x="connsiteX1" y="connsiteY1"/>
                </a:cxn>
              </a:cxnLst>
              <a:rect l="l" t="t" r="r" b="b"/>
              <a:pathLst>
                <a:path w="12700" h="200151">
                  <a:moveTo>
                    <a:pt x="0" y="0"/>
                  </a:moveTo>
                  <a:lnTo>
                    <a:pt x="0" y="200152"/>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28" name="Freeform: Shape 549">
              <a:extLst>
                <a:ext uri="{FF2B5EF4-FFF2-40B4-BE49-F238E27FC236}">
                  <a16:creationId xmlns:a16="http://schemas.microsoft.com/office/drawing/2014/main" id="{D3652F41-E757-4855-7F90-4489F19AC5B3}"/>
                </a:ext>
              </a:extLst>
            </p:cNvPr>
            <p:cNvSpPr/>
            <p:nvPr/>
          </p:nvSpPr>
          <p:spPr>
            <a:xfrm>
              <a:off x="4346575" y="3275838"/>
              <a:ext cx="12700" cy="200151"/>
            </a:xfrm>
            <a:custGeom>
              <a:avLst/>
              <a:gdLst>
                <a:gd name="connsiteX0" fmla="*/ 0 w 12700"/>
                <a:gd name="connsiteY0" fmla="*/ 0 h 200151"/>
                <a:gd name="connsiteX1" fmla="*/ 0 w 12700"/>
                <a:gd name="connsiteY1" fmla="*/ 200152 h 200151"/>
              </a:gdLst>
              <a:ahLst/>
              <a:cxnLst>
                <a:cxn ang="0">
                  <a:pos x="connsiteX0" y="connsiteY0"/>
                </a:cxn>
                <a:cxn ang="0">
                  <a:pos x="connsiteX1" y="connsiteY1"/>
                </a:cxn>
              </a:cxnLst>
              <a:rect l="l" t="t" r="r" b="b"/>
              <a:pathLst>
                <a:path w="12700" h="200151">
                  <a:moveTo>
                    <a:pt x="0" y="0"/>
                  </a:moveTo>
                  <a:lnTo>
                    <a:pt x="0" y="200152"/>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29" name="Freeform: Shape 550">
              <a:extLst>
                <a:ext uri="{FF2B5EF4-FFF2-40B4-BE49-F238E27FC236}">
                  <a16:creationId xmlns:a16="http://schemas.microsoft.com/office/drawing/2014/main" id="{2EB38D6D-6F2F-785A-E2F9-BD693FF4187D}"/>
                </a:ext>
              </a:extLst>
            </p:cNvPr>
            <p:cNvSpPr/>
            <p:nvPr/>
          </p:nvSpPr>
          <p:spPr>
            <a:xfrm>
              <a:off x="4311269" y="3275838"/>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30" name="Freeform: Shape 551">
              <a:extLst>
                <a:ext uri="{FF2B5EF4-FFF2-40B4-BE49-F238E27FC236}">
                  <a16:creationId xmlns:a16="http://schemas.microsoft.com/office/drawing/2014/main" id="{A32892C4-14A4-3555-7E46-2DE27C270AEE}"/>
                </a:ext>
              </a:extLst>
            </p:cNvPr>
            <p:cNvSpPr/>
            <p:nvPr/>
          </p:nvSpPr>
          <p:spPr>
            <a:xfrm>
              <a:off x="4311269" y="3480435"/>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31" name="Graphic 4">
            <a:extLst>
              <a:ext uri="{FF2B5EF4-FFF2-40B4-BE49-F238E27FC236}">
                <a16:creationId xmlns:a16="http://schemas.microsoft.com/office/drawing/2014/main" id="{981C0233-37A4-C1D5-6315-BF5B4497C550}"/>
              </a:ext>
            </a:extLst>
          </p:cNvPr>
          <p:cNvGrpSpPr/>
          <p:nvPr/>
        </p:nvGrpSpPr>
        <p:grpSpPr>
          <a:xfrm>
            <a:off x="6032545" y="2714678"/>
            <a:ext cx="107796" cy="202470"/>
            <a:chOff x="4022598" y="3219704"/>
            <a:chExt cx="70612" cy="218567"/>
          </a:xfrm>
        </p:grpSpPr>
        <p:sp>
          <p:nvSpPr>
            <p:cNvPr id="232" name="Freeform: Shape 553">
              <a:extLst>
                <a:ext uri="{FF2B5EF4-FFF2-40B4-BE49-F238E27FC236}">
                  <a16:creationId xmlns:a16="http://schemas.microsoft.com/office/drawing/2014/main" id="{6A3BE65D-DE40-B864-7490-454A16DE3625}"/>
                </a:ext>
              </a:extLst>
            </p:cNvPr>
            <p:cNvSpPr/>
            <p:nvPr/>
          </p:nvSpPr>
          <p:spPr>
            <a:xfrm>
              <a:off x="4057904" y="3219704"/>
              <a:ext cx="12700" cy="201421"/>
            </a:xfrm>
            <a:custGeom>
              <a:avLst/>
              <a:gdLst>
                <a:gd name="connsiteX0" fmla="*/ 0 w 12700"/>
                <a:gd name="connsiteY0" fmla="*/ 0 h 201421"/>
                <a:gd name="connsiteX1" fmla="*/ 0 w 12700"/>
                <a:gd name="connsiteY1" fmla="*/ 201422 h 201421"/>
              </a:gdLst>
              <a:ahLst/>
              <a:cxnLst>
                <a:cxn ang="0">
                  <a:pos x="connsiteX0" y="connsiteY0"/>
                </a:cxn>
                <a:cxn ang="0">
                  <a:pos x="connsiteX1" y="connsiteY1"/>
                </a:cxn>
              </a:cxnLst>
              <a:rect l="l" t="t" r="r" b="b"/>
              <a:pathLst>
                <a:path w="12700" h="201421">
                  <a:moveTo>
                    <a:pt x="0" y="0"/>
                  </a:moveTo>
                  <a:lnTo>
                    <a:pt x="0" y="201422"/>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33" name="Freeform: Shape 554">
              <a:extLst>
                <a:ext uri="{FF2B5EF4-FFF2-40B4-BE49-F238E27FC236}">
                  <a16:creationId xmlns:a16="http://schemas.microsoft.com/office/drawing/2014/main" id="{236059F3-B469-8964-58F6-D3ECED174BB1}"/>
                </a:ext>
              </a:extLst>
            </p:cNvPr>
            <p:cNvSpPr/>
            <p:nvPr/>
          </p:nvSpPr>
          <p:spPr>
            <a:xfrm>
              <a:off x="4057904" y="3219704"/>
              <a:ext cx="12700" cy="201421"/>
            </a:xfrm>
            <a:custGeom>
              <a:avLst/>
              <a:gdLst>
                <a:gd name="connsiteX0" fmla="*/ 0 w 12700"/>
                <a:gd name="connsiteY0" fmla="*/ 0 h 201421"/>
                <a:gd name="connsiteX1" fmla="*/ 0 w 12700"/>
                <a:gd name="connsiteY1" fmla="*/ 201422 h 201421"/>
              </a:gdLst>
              <a:ahLst/>
              <a:cxnLst>
                <a:cxn ang="0">
                  <a:pos x="connsiteX0" y="connsiteY0"/>
                </a:cxn>
                <a:cxn ang="0">
                  <a:pos x="connsiteX1" y="connsiteY1"/>
                </a:cxn>
              </a:cxnLst>
              <a:rect l="l" t="t" r="r" b="b"/>
              <a:pathLst>
                <a:path w="12700" h="201421">
                  <a:moveTo>
                    <a:pt x="0" y="0"/>
                  </a:moveTo>
                  <a:lnTo>
                    <a:pt x="0" y="201422"/>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34" name="Freeform: Shape 555">
              <a:extLst>
                <a:ext uri="{FF2B5EF4-FFF2-40B4-BE49-F238E27FC236}">
                  <a16:creationId xmlns:a16="http://schemas.microsoft.com/office/drawing/2014/main" id="{0FF647E1-DDA4-1383-6052-706A5DAC1042}"/>
                </a:ext>
              </a:extLst>
            </p:cNvPr>
            <p:cNvSpPr/>
            <p:nvPr/>
          </p:nvSpPr>
          <p:spPr>
            <a:xfrm>
              <a:off x="4022598" y="3219704"/>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35" name="Freeform: Shape 556">
              <a:extLst>
                <a:ext uri="{FF2B5EF4-FFF2-40B4-BE49-F238E27FC236}">
                  <a16:creationId xmlns:a16="http://schemas.microsoft.com/office/drawing/2014/main" id="{F6A4A0B8-6345-3CBE-7153-2A362151836E}"/>
                </a:ext>
              </a:extLst>
            </p:cNvPr>
            <p:cNvSpPr/>
            <p:nvPr/>
          </p:nvSpPr>
          <p:spPr>
            <a:xfrm>
              <a:off x="4022598" y="3425571"/>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36" name="Graphic 4">
            <a:extLst>
              <a:ext uri="{FF2B5EF4-FFF2-40B4-BE49-F238E27FC236}">
                <a16:creationId xmlns:a16="http://schemas.microsoft.com/office/drawing/2014/main" id="{00F311CF-A55E-CCF6-FB66-13025CB6BF9F}"/>
              </a:ext>
            </a:extLst>
          </p:cNvPr>
          <p:cNvGrpSpPr/>
          <p:nvPr/>
        </p:nvGrpSpPr>
        <p:grpSpPr>
          <a:xfrm>
            <a:off x="5588758" y="2640245"/>
            <a:ext cx="107796" cy="204274"/>
            <a:chOff x="3731895" y="3202940"/>
            <a:chExt cx="70612" cy="209169"/>
          </a:xfrm>
        </p:grpSpPr>
        <p:sp>
          <p:nvSpPr>
            <p:cNvPr id="237" name="Freeform: Shape 558">
              <a:extLst>
                <a:ext uri="{FF2B5EF4-FFF2-40B4-BE49-F238E27FC236}">
                  <a16:creationId xmlns:a16="http://schemas.microsoft.com/office/drawing/2014/main" id="{E541F196-3009-B0B2-A6F9-B577DD6C3490}"/>
                </a:ext>
              </a:extLst>
            </p:cNvPr>
            <p:cNvSpPr/>
            <p:nvPr/>
          </p:nvSpPr>
          <p:spPr>
            <a:xfrm>
              <a:off x="3767201" y="3202940"/>
              <a:ext cx="12700" cy="192150"/>
            </a:xfrm>
            <a:custGeom>
              <a:avLst/>
              <a:gdLst>
                <a:gd name="connsiteX0" fmla="*/ 0 w 12700"/>
                <a:gd name="connsiteY0" fmla="*/ 0 h 192150"/>
                <a:gd name="connsiteX1" fmla="*/ 0 w 12700"/>
                <a:gd name="connsiteY1" fmla="*/ 192151 h 192150"/>
              </a:gdLst>
              <a:ahLst/>
              <a:cxnLst>
                <a:cxn ang="0">
                  <a:pos x="connsiteX0" y="connsiteY0"/>
                </a:cxn>
                <a:cxn ang="0">
                  <a:pos x="connsiteX1" y="connsiteY1"/>
                </a:cxn>
              </a:cxnLst>
              <a:rect l="l" t="t" r="r" b="b"/>
              <a:pathLst>
                <a:path w="12700" h="192150">
                  <a:moveTo>
                    <a:pt x="0" y="0"/>
                  </a:moveTo>
                  <a:lnTo>
                    <a:pt x="0" y="192151"/>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38" name="Freeform: Shape 559">
              <a:extLst>
                <a:ext uri="{FF2B5EF4-FFF2-40B4-BE49-F238E27FC236}">
                  <a16:creationId xmlns:a16="http://schemas.microsoft.com/office/drawing/2014/main" id="{450F7EA5-736A-59FF-D372-40AE2929DF83}"/>
                </a:ext>
              </a:extLst>
            </p:cNvPr>
            <p:cNvSpPr/>
            <p:nvPr/>
          </p:nvSpPr>
          <p:spPr>
            <a:xfrm>
              <a:off x="3767201" y="3202940"/>
              <a:ext cx="12700" cy="192150"/>
            </a:xfrm>
            <a:custGeom>
              <a:avLst/>
              <a:gdLst>
                <a:gd name="connsiteX0" fmla="*/ 0 w 12700"/>
                <a:gd name="connsiteY0" fmla="*/ 0 h 192150"/>
                <a:gd name="connsiteX1" fmla="*/ 0 w 12700"/>
                <a:gd name="connsiteY1" fmla="*/ 192151 h 192150"/>
              </a:gdLst>
              <a:ahLst/>
              <a:cxnLst>
                <a:cxn ang="0">
                  <a:pos x="connsiteX0" y="connsiteY0"/>
                </a:cxn>
                <a:cxn ang="0">
                  <a:pos x="connsiteX1" y="connsiteY1"/>
                </a:cxn>
              </a:cxnLst>
              <a:rect l="l" t="t" r="r" b="b"/>
              <a:pathLst>
                <a:path w="12700" h="192150">
                  <a:moveTo>
                    <a:pt x="0" y="0"/>
                  </a:moveTo>
                  <a:lnTo>
                    <a:pt x="0" y="192151"/>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39" name="Freeform: Shape 560">
              <a:extLst>
                <a:ext uri="{FF2B5EF4-FFF2-40B4-BE49-F238E27FC236}">
                  <a16:creationId xmlns:a16="http://schemas.microsoft.com/office/drawing/2014/main" id="{7809E952-1A36-C115-4146-558FE324D3EF}"/>
                </a:ext>
              </a:extLst>
            </p:cNvPr>
            <p:cNvSpPr/>
            <p:nvPr/>
          </p:nvSpPr>
          <p:spPr>
            <a:xfrm>
              <a:off x="3731895" y="3202940"/>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40" name="Freeform: Shape 561">
              <a:extLst>
                <a:ext uri="{FF2B5EF4-FFF2-40B4-BE49-F238E27FC236}">
                  <a16:creationId xmlns:a16="http://schemas.microsoft.com/office/drawing/2014/main" id="{5987F7B3-E07D-EE4B-7A72-DDAB6E60032E}"/>
                </a:ext>
              </a:extLst>
            </p:cNvPr>
            <p:cNvSpPr/>
            <p:nvPr/>
          </p:nvSpPr>
          <p:spPr>
            <a:xfrm>
              <a:off x="3731895" y="3399409"/>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41" name="Graphic 4">
            <a:extLst>
              <a:ext uri="{FF2B5EF4-FFF2-40B4-BE49-F238E27FC236}">
                <a16:creationId xmlns:a16="http://schemas.microsoft.com/office/drawing/2014/main" id="{A5E39E10-485D-F143-897D-2826B46C1409}"/>
              </a:ext>
            </a:extLst>
          </p:cNvPr>
          <p:cNvGrpSpPr/>
          <p:nvPr/>
        </p:nvGrpSpPr>
        <p:grpSpPr>
          <a:xfrm>
            <a:off x="5139349" y="2607679"/>
            <a:ext cx="107602" cy="291804"/>
            <a:chOff x="3437509" y="3184906"/>
            <a:chExt cx="70485" cy="193294"/>
          </a:xfrm>
        </p:grpSpPr>
        <p:sp>
          <p:nvSpPr>
            <p:cNvPr id="242" name="Freeform: Shape 563">
              <a:extLst>
                <a:ext uri="{FF2B5EF4-FFF2-40B4-BE49-F238E27FC236}">
                  <a16:creationId xmlns:a16="http://schemas.microsoft.com/office/drawing/2014/main" id="{280E513B-1E39-B4FC-EB25-54B3DA9B0E62}"/>
                </a:ext>
              </a:extLst>
            </p:cNvPr>
            <p:cNvSpPr/>
            <p:nvPr/>
          </p:nvSpPr>
          <p:spPr>
            <a:xfrm>
              <a:off x="3472688" y="3184906"/>
              <a:ext cx="12700" cy="176656"/>
            </a:xfrm>
            <a:custGeom>
              <a:avLst/>
              <a:gdLst>
                <a:gd name="connsiteX0" fmla="*/ 0 w 12700"/>
                <a:gd name="connsiteY0" fmla="*/ 0 h 176656"/>
                <a:gd name="connsiteX1" fmla="*/ 0 w 12700"/>
                <a:gd name="connsiteY1" fmla="*/ 176657 h 176656"/>
              </a:gdLst>
              <a:ahLst/>
              <a:cxnLst>
                <a:cxn ang="0">
                  <a:pos x="connsiteX0" y="connsiteY0"/>
                </a:cxn>
                <a:cxn ang="0">
                  <a:pos x="connsiteX1" y="connsiteY1"/>
                </a:cxn>
              </a:cxnLst>
              <a:rect l="l" t="t" r="r" b="b"/>
              <a:pathLst>
                <a:path w="12700" h="176656">
                  <a:moveTo>
                    <a:pt x="0" y="0"/>
                  </a:moveTo>
                  <a:lnTo>
                    <a:pt x="0" y="176657"/>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43" name="Freeform: Shape 564">
              <a:extLst>
                <a:ext uri="{FF2B5EF4-FFF2-40B4-BE49-F238E27FC236}">
                  <a16:creationId xmlns:a16="http://schemas.microsoft.com/office/drawing/2014/main" id="{D91BBDD5-835F-2312-5C19-0044D6ACB1A2}"/>
                </a:ext>
              </a:extLst>
            </p:cNvPr>
            <p:cNvSpPr/>
            <p:nvPr/>
          </p:nvSpPr>
          <p:spPr>
            <a:xfrm>
              <a:off x="3472688" y="3184906"/>
              <a:ext cx="12700" cy="176656"/>
            </a:xfrm>
            <a:custGeom>
              <a:avLst/>
              <a:gdLst>
                <a:gd name="connsiteX0" fmla="*/ 0 w 12700"/>
                <a:gd name="connsiteY0" fmla="*/ 0 h 176656"/>
                <a:gd name="connsiteX1" fmla="*/ 0 w 12700"/>
                <a:gd name="connsiteY1" fmla="*/ 176657 h 176656"/>
              </a:gdLst>
              <a:ahLst/>
              <a:cxnLst>
                <a:cxn ang="0">
                  <a:pos x="connsiteX0" y="connsiteY0"/>
                </a:cxn>
                <a:cxn ang="0">
                  <a:pos x="connsiteX1" y="connsiteY1"/>
                </a:cxn>
              </a:cxnLst>
              <a:rect l="l" t="t" r="r" b="b"/>
              <a:pathLst>
                <a:path w="12700" h="176656">
                  <a:moveTo>
                    <a:pt x="0" y="0"/>
                  </a:moveTo>
                  <a:lnTo>
                    <a:pt x="0" y="176657"/>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44" name="Freeform: Shape 565">
              <a:extLst>
                <a:ext uri="{FF2B5EF4-FFF2-40B4-BE49-F238E27FC236}">
                  <a16:creationId xmlns:a16="http://schemas.microsoft.com/office/drawing/2014/main" id="{0BC4EA48-5960-0F98-02B6-6AD26CBAB40D}"/>
                </a:ext>
              </a:extLst>
            </p:cNvPr>
            <p:cNvSpPr/>
            <p:nvPr/>
          </p:nvSpPr>
          <p:spPr>
            <a:xfrm>
              <a:off x="3437509" y="3184906"/>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45" name="Freeform: Shape 566">
              <a:extLst>
                <a:ext uri="{FF2B5EF4-FFF2-40B4-BE49-F238E27FC236}">
                  <a16:creationId xmlns:a16="http://schemas.microsoft.com/office/drawing/2014/main" id="{4D9CD906-0443-991C-0CF7-79B1CD2FCC54}"/>
                </a:ext>
              </a:extLst>
            </p:cNvPr>
            <p:cNvSpPr/>
            <p:nvPr/>
          </p:nvSpPr>
          <p:spPr>
            <a:xfrm>
              <a:off x="3437509" y="3365500"/>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46" name="Graphic 4">
            <a:extLst>
              <a:ext uri="{FF2B5EF4-FFF2-40B4-BE49-F238E27FC236}">
                <a16:creationId xmlns:a16="http://schemas.microsoft.com/office/drawing/2014/main" id="{3683517C-BD43-FE82-C1D0-1BDFE7714732}"/>
              </a:ext>
            </a:extLst>
          </p:cNvPr>
          <p:cNvGrpSpPr/>
          <p:nvPr/>
        </p:nvGrpSpPr>
        <p:grpSpPr>
          <a:xfrm>
            <a:off x="4704093" y="2623258"/>
            <a:ext cx="107796" cy="172190"/>
            <a:chOff x="3152394" y="3160395"/>
            <a:chExt cx="70612" cy="180213"/>
          </a:xfrm>
        </p:grpSpPr>
        <p:sp>
          <p:nvSpPr>
            <p:cNvPr id="247" name="Freeform: Shape 568">
              <a:extLst>
                <a:ext uri="{FF2B5EF4-FFF2-40B4-BE49-F238E27FC236}">
                  <a16:creationId xmlns:a16="http://schemas.microsoft.com/office/drawing/2014/main" id="{17F9D18A-24D7-CE5E-9CAB-09AC0BA9AC85}"/>
                </a:ext>
              </a:extLst>
            </p:cNvPr>
            <p:cNvSpPr/>
            <p:nvPr/>
          </p:nvSpPr>
          <p:spPr>
            <a:xfrm>
              <a:off x="3187700" y="3160395"/>
              <a:ext cx="12700" cy="163830"/>
            </a:xfrm>
            <a:custGeom>
              <a:avLst/>
              <a:gdLst>
                <a:gd name="connsiteX0" fmla="*/ 0 w 12700"/>
                <a:gd name="connsiteY0" fmla="*/ 0 h 163830"/>
                <a:gd name="connsiteX1" fmla="*/ 0 w 12700"/>
                <a:gd name="connsiteY1" fmla="*/ 163830 h 163830"/>
              </a:gdLst>
              <a:ahLst/>
              <a:cxnLst>
                <a:cxn ang="0">
                  <a:pos x="connsiteX0" y="connsiteY0"/>
                </a:cxn>
                <a:cxn ang="0">
                  <a:pos x="connsiteX1" y="connsiteY1"/>
                </a:cxn>
              </a:cxnLst>
              <a:rect l="l" t="t" r="r" b="b"/>
              <a:pathLst>
                <a:path w="12700" h="163830">
                  <a:moveTo>
                    <a:pt x="0" y="0"/>
                  </a:moveTo>
                  <a:lnTo>
                    <a:pt x="0" y="16383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48" name="Freeform: Shape 569">
              <a:extLst>
                <a:ext uri="{FF2B5EF4-FFF2-40B4-BE49-F238E27FC236}">
                  <a16:creationId xmlns:a16="http://schemas.microsoft.com/office/drawing/2014/main" id="{D7EB2764-7AB7-1458-842D-C331D65A416C}"/>
                </a:ext>
              </a:extLst>
            </p:cNvPr>
            <p:cNvSpPr/>
            <p:nvPr/>
          </p:nvSpPr>
          <p:spPr>
            <a:xfrm>
              <a:off x="3187700" y="3160395"/>
              <a:ext cx="12700" cy="163830"/>
            </a:xfrm>
            <a:custGeom>
              <a:avLst/>
              <a:gdLst>
                <a:gd name="connsiteX0" fmla="*/ 0 w 12700"/>
                <a:gd name="connsiteY0" fmla="*/ 0 h 163830"/>
                <a:gd name="connsiteX1" fmla="*/ 0 w 12700"/>
                <a:gd name="connsiteY1" fmla="*/ 163830 h 163830"/>
              </a:gdLst>
              <a:ahLst/>
              <a:cxnLst>
                <a:cxn ang="0">
                  <a:pos x="connsiteX0" y="connsiteY0"/>
                </a:cxn>
                <a:cxn ang="0">
                  <a:pos x="connsiteX1" y="connsiteY1"/>
                </a:cxn>
              </a:cxnLst>
              <a:rect l="l" t="t" r="r" b="b"/>
              <a:pathLst>
                <a:path w="12700" h="163830">
                  <a:moveTo>
                    <a:pt x="0" y="0"/>
                  </a:moveTo>
                  <a:lnTo>
                    <a:pt x="0" y="16383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49" name="Freeform: Shape 570">
              <a:extLst>
                <a:ext uri="{FF2B5EF4-FFF2-40B4-BE49-F238E27FC236}">
                  <a16:creationId xmlns:a16="http://schemas.microsoft.com/office/drawing/2014/main" id="{9DFDEAF8-92D8-C0DC-E457-2DE91E4BA58B}"/>
                </a:ext>
              </a:extLst>
            </p:cNvPr>
            <p:cNvSpPr/>
            <p:nvPr/>
          </p:nvSpPr>
          <p:spPr>
            <a:xfrm>
              <a:off x="3152394" y="3160395"/>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50" name="Freeform: Shape 571">
              <a:extLst>
                <a:ext uri="{FF2B5EF4-FFF2-40B4-BE49-F238E27FC236}">
                  <a16:creationId xmlns:a16="http://schemas.microsoft.com/office/drawing/2014/main" id="{4F968A9D-F98D-43F3-80D7-EF4228698A51}"/>
                </a:ext>
              </a:extLst>
            </p:cNvPr>
            <p:cNvSpPr/>
            <p:nvPr/>
          </p:nvSpPr>
          <p:spPr>
            <a:xfrm>
              <a:off x="3152394" y="3327908"/>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51" name="Graphic 4">
            <a:extLst>
              <a:ext uri="{FF2B5EF4-FFF2-40B4-BE49-F238E27FC236}">
                <a16:creationId xmlns:a16="http://schemas.microsoft.com/office/drawing/2014/main" id="{CA698884-1A7B-F57A-CF96-A7D9D4716AB3}"/>
              </a:ext>
            </a:extLst>
          </p:cNvPr>
          <p:cNvGrpSpPr/>
          <p:nvPr/>
        </p:nvGrpSpPr>
        <p:grpSpPr>
          <a:xfrm>
            <a:off x="4260306" y="2681967"/>
            <a:ext cx="107795" cy="158628"/>
            <a:chOff x="2861691" y="3231896"/>
            <a:chExt cx="70611" cy="146304"/>
          </a:xfrm>
        </p:grpSpPr>
        <p:sp>
          <p:nvSpPr>
            <p:cNvPr id="252" name="Freeform: Shape 573">
              <a:extLst>
                <a:ext uri="{FF2B5EF4-FFF2-40B4-BE49-F238E27FC236}">
                  <a16:creationId xmlns:a16="http://schemas.microsoft.com/office/drawing/2014/main" id="{456482E7-7BD6-98D6-5F22-C6D1EA6D5551}"/>
                </a:ext>
              </a:extLst>
            </p:cNvPr>
            <p:cNvSpPr/>
            <p:nvPr/>
          </p:nvSpPr>
          <p:spPr>
            <a:xfrm>
              <a:off x="2896997" y="3231896"/>
              <a:ext cx="12700" cy="130682"/>
            </a:xfrm>
            <a:custGeom>
              <a:avLst/>
              <a:gdLst>
                <a:gd name="connsiteX0" fmla="*/ 0 w 12700"/>
                <a:gd name="connsiteY0" fmla="*/ 0 h 130682"/>
                <a:gd name="connsiteX1" fmla="*/ 0 w 12700"/>
                <a:gd name="connsiteY1" fmla="*/ 130683 h 130682"/>
              </a:gdLst>
              <a:ahLst/>
              <a:cxnLst>
                <a:cxn ang="0">
                  <a:pos x="connsiteX0" y="connsiteY0"/>
                </a:cxn>
                <a:cxn ang="0">
                  <a:pos x="connsiteX1" y="connsiteY1"/>
                </a:cxn>
              </a:cxnLst>
              <a:rect l="l" t="t" r="r" b="b"/>
              <a:pathLst>
                <a:path w="12700" h="130682">
                  <a:moveTo>
                    <a:pt x="0" y="0"/>
                  </a:moveTo>
                  <a:lnTo>
                    <a:pt x="0" y="130683"/>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53" name="Freeform: Shape 574">
              <a:extLst>
                <a:ext uri="{FF2B5EF4-FFF2-40B4-BE49-F238E27FC236}">
                  <a16:creationId xmlns:a16="http://schemas.microsoft.com/office/drawing/2014/main" id="{01485C55-C363-B346-0E96-9A4588E4BC2A}"/>
                </a:ext>
              </a:extLst>
            </p:cNvPr>
            <p:cNvSpPr/>
            <p:nvPr/>
          </p:nvSpPr>
          <p:spPr>
            <a:xfrm>
              <a:off x="2896997" y="3231896"/>
              <a:ext cx="12700" cy="130682"/>
            </a:xfrm>
            <a:custGeom>
              <a:avLst/>
              <a:gdLst>
                <a:gd name="connsiteX0" fmla="*/ 0 w 12700"/>
                <a:gd name="connsiteY0" fmla="*/ 0 h 130682"/>
                <a:gd name="connsiteX1" fmla="*/ 0 w 12700"/>
                <a:gd name="connsiteY1" fmla="*/ 130683 h 130682"/>
              </a:gdLst>
              <a:ahLst/>
              <a:cxnLst>
                <a:cxn ang="0">
                  <a:pos x="connsiteX0" y="connsiteY0"/>
                </a:cxn>
                <a:cxn ang="0">
                  <a:pos x="connsiteX1" y="connsiteY1"/>
                </a:cxn>
              </a:cxnLst>
              <a:rect l="l" t="t" r="r" b="b"/>
              <a:pathLst>
                <a:path w="12700" h="130682">
                  <a:moveTo>
                    <a:pt x="0" y="0"/>
                  </a:moveTo>
                  <a:lnTo>
                    <a:pt x="0" y="130683"/>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54" name="Freeform: Shape 575">
              <a:extLst>
                <a:ext uri="{FF2B5EF4-FFF2-40B4-BE49-F238E27FC236}">
                  <a16:creationId xmlns:a16="http://schemas.microsoft.com/office/drawing/2014/main" id="{02EC756A-0AD0-DD54-37B0-76FDB248693A}"/>
                </a:ext>
              </a:extLst>
            </p:cNvPr>
            <p:cNvSpPr/>
            <p:nvPr/>
          </p:nvSpPr>
          <p:spPr>
            <a:xfrm>
              <a:off x="2861691" y="3231896"/>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55" name="Freeform: Shape 576">
              <a:extLst>
                <a:ext uri="{FF2B5EF4-FFF2-40B4-BE49-F238E27FC236}">
                  <a16:creationId xmlns:a16="http://schemas.microsoft.com/office/drawing/2014/main" id="{A6275DC1-E762-2B1E-6507-74136AF51B35}"/>
                </a:ext>
              </a:extLst>
            </p:cNvPr>
            <p:cNvSpPr/>
            <p:nvPr/>
          </p:nvSpPr>
          <p:spPr>
            <a:xfrm>
              <a:off x="2861691" y="3365500"/>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56" name="Graphic 4">
            <a:extLst>
              <a:ext uri="{FF2B5EF4-FFF2-40B4-BE49-F238E27FC236}">
                <a16:creationId xmlns:a16="http://schemas.microsoft.com/office/drawing/2014/main" id="{67B62C5B-FCA9-25D5-971D-03EB177F123E}"/>
              </a:ext>
            </a:extLst>
          </p:cNvPr>
          <p:cNvGrpSpPr/>
          <p:nvPr/>
        </p:nvGrpSpPr>
        <p:grpSpPr>
          <a:xfrm>
            <a:off x="3815162" y="2599738"/>
            <a:ext cx="107796" cy="148598"/>
            <a:chOff x="2570099" y="3225292"/>
            <a:chExt cx="70612" cy="133096"/>
          </a:xfrm>
        </p:grpSpPr>
        <p:sp>
          <p:nvSpPr>
            <p:cNvPr id="257" name="Freeform: Shape 578">
              <a:extLst>
                <a:ext uri="{FF2B5EF4-FFF2-40B4-BE49-F238E27FC236}">
                  <a16:creationId xmlns:a16="http://schemas.microsoft.com/office/drawing/2014/main" id="{DC83BB24-BC3C-EA0A-B1D6-45CE7AEC2B4F}"/>
                </a:ext>
              </a:extLst>
            </p:cNvPr>
            <p:cNvSpPr/>
            <p:nvPr/>
          </p:nvSpPr>
          <p:spPr>
            <a:xfrm>
              <a:off x="2605405" y="3225292"/>
              <a:ext cx="12700" cy="117856"/>
            </a:xfrm>
            <a:custGeom>
              <a:avLst/>
              <a:gdLst>
                <a:gd name="connsiteX0" fmla="*/ 0 w 12700"/>
                <a:gd name="connsiteY0" fmla="*/ 0 h 117856"/>
                <a:gd name="connsiteX1" fmla="*/ 0 w 12700"/>
                <a:gd name="connsiteY1" fmla="*/ 117856 h 117856"/>
              </a:gdLst>
              <a:ahLst/>
              <a:cxnLst>
                <a:cxn ang="0">
                  <a:pos x="connsiteX0" y="connsiteY0"/>
                </a:cxn>
                <a:cxn ang="0">
                  <a:pos x="connsiteX1" y="connsiteY1"/>
                </a:cxn>
              </a:cxnLst>
              <a:rect l="l" t="t" r="r" b="b"/>
              <a:pathLst>
                <a:path w="12700" h="117856">
                  <a:moveTo>
                    <a:pt x="0" y="0"/>
                  </a:moveTo>
                  <a:lnTo>
                    <a:pt x="0" y="117856"/>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58" name="Freeform: Shape 579">
              <a:extLst>
                <a:ext uri="{FF2B5EF4-FFF2-40B4-BE49-F238E27FC236}">
                  <a16:creationId xmlns:a16="http://schemas.microsoft.com/office/drawing/2014/main" id="{038392BF-024B-77CC-33B8-A2383F04602F}"/>
                </a:ext>
              </a:extLst>
            </p:cNvPr>
            <p:cNvSpPr/>
            <p:nvPr/>
          </p:nvSpPr>
          <p:spPr>
            <a:xfrm>
              <a:off x="2605405" y="3225292"/>
              <a:ext cx="12700" cy="117856"/>
            </a:xfrm>
            <a:custGeom>
              <a:avLst/>
              <a:gdLst>
                <a:gd name="connsiteX0" fmla="*/ 0 w 12700"/>
                <a:gd name="connsiteY0" fmla="*/ 0 h 117856"/>
                <a:gd name="connsiteX1" fmla="*/ 0 w 12700"/>
                <a:gd name="connsiteY1" fmla="*/ 117856 h 117856"/>
              </a:gdLst>
              <a:ahLst/>
              <a:cxnLst>
                <a:cxn ang="0">
                  <a:pos x="connsiteX0" y="connsiteY0"/>
                </a:cxn>
                <a:cxn ang="0">
                  <a:pos x="connsiteX1" y="connsiteY1"/>
                </a:cxn>
              </a:cxnLst>
              <a:rect l="l" t="t" r="r" b="b"/>
              <a:pathLst>
                <a:path w="12700" h="117856">
                  <a:moveTo>
                    <a:pt x="0" y="0"/>
                  </a:moveTo>
                  <a:lnTo>
                    <a:pt x="0" y="117856"/>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59" name="Freeform: Shape 580">
              <a:extLst>
                <a:ext uri="{FF2B5EF4-FFF2-40B4-BE49-F238E27FC236}">
                  <a16:creationId xmlns:a16="http://schemas.microsoft.com/office/drawing/2014/main" id="{39735C89-5D8D-6110-7C2D-BA359B57CFBA}"/>
                </a:ext>
              </a:extLst>
            </p:cNvPr>
            <p:cNvSpPr/>
            <p:nvPr/>
          </p:nvSpPr>
          <p:spPr>
            <a:xfrm>
              <a:off x="2570099" y="3225292"/>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60" name="Freeform: Shape 581">
              <a:extLst>
                <a:ext uri="{FF2B5EF4-FFF2-40B4-BE49-F238E27FC236}">
                  <a16:creationId xmlns:a16="http://schemas.microsoft.com/office/drawing/2014/main" id="{60C1F3FE-AC8B-98FF-5548-AF432A30A7C8}"/>
                </a:ext>
              </a:extLst>
            </p:cNvPr>
            <p:cNvSpPr/>
            <p:nvPr/>
          </p:nvSpPr>
          <p:spPr>
            <a:xfrm>
              <a:off x="2570099" y="3345688"/>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61" name="Graphic 4">
            <a:extLst>
              <a:ext uri="{FF2B5EF4-FFF2-40B4-BE49-F238E27FC236}">
                <a16:creationId xmlns:a16="http://schemas.microsoft.com/office/drawing/2014/main" id="{528C2BAE-E4E1-41E2-7D01-E0B641D51EE4}"/>
              </a:ext>
            </a:extLst>
          </p:cNvPr>
          <p:cNvGrpSpPr/>
          <p:nvPr/>
        </p:nvGrpSpPr>
        <p:grpSpPr>
          <a:xfrm>
            <a:off x="3593948" y="2517735"/>
            <a:ext cx="107796" cy="165826"/>
            <a:chOff x="2425192" y="3162300"/>
            <a:chExt cx="70612" cy="118999"/>
          </a:xfrm>
        </p:grpSpPr>
        <p:sp>
          <p:nvSpPr>
            <p:cNvPr id="262" name="Freeform: Shape 583">
              <a:extLst>
                <a:ext uri="{FF2B5EF4-FFF2-40B4-BE49-F238E27FC236}">
                  <a16:creationId xmlns:a16="http://schemas.microsoft.com/office/drawing/2014/main" id="{4B0ECE5C-6598-2E8A-789B-2BB15B78B3CB}"/>
                </a:ext>
              </a:extLst>
            </p:cNvPr>
            <p:cNvSpPr/>
            <p:nvPr/>
          </p:nvSpPr>
          <p:spPr>
            <a:xfrm>
              <a:off x="2460498" y="3162300"/>
              <a:ext cx="12700" cy="104012"/>
            </a:xfrm>
            <a:custGeom>
              <a:avLst/>
              <a:gdLst>
                <a:gd name="connsiteX0" fmla="*/ 0 w 12700"/>
                <a:gd name="connsiteY0" fmla="*/ 0 h 104012"/>
                <a:gd name="connsiteX1" fmla="*/ 0 w 12700"/>
                <a:gd name="connsiteY1" fmla="*/ 104013 h 104012"/>
              </a:gdLst>
              <a:ahLst/>
              <a:cxnLst>
                <a:cxn ang="0">
                  <a:pos x="connsiteX0" y="connsiteY0"/>
                </a:cxn>
                <a:cxn ang="0">
                  <a:pos x="connsiteX1" y="connsiteY1"/>
                </a:cxn>
              </a:cxnLst>
              <a:rect l="l" t="t" r="r" b="b"/>
              <a:pathLst>
                <a:path w="12700" h="104012">
                  <a:moveTo>
                    <a:pt x="0" y="0"/>
                  </a:moveTo>
                  <a:lnTo>
                    <a:pt x="0" y="104013"/>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63" name="Freeform: Shape 584">
              <a:extLst>
                <a:ext uri="{FF2B5EF4-FFF2-40B4-BE49-F238E27FC236}">
                  <a16:creationId xmlns:a16="http://schemas.microsoft.com/office/drawing/2014/main" id="{F567BD95-2FFF-6DC3-E818-6B4F51E482C3}"/>
                </a:ext>
              </a:extLst>
            </p:cNvPr>
            <p:cNvSpPr/>
            <p:nvPr/>
          </p:nvSpPr>
          <p:spPr>
            <a:xfrm>
              <a:off x="2460498" y="3162300"/>
              <a:ext cx="12700" cy="104012"/>
            </a:xfrm>
            <a:custGeom>
              <a:avLst/>
              <a:gdLst>
                <a:gd name="connsiteX0" fmla="*/ 0 w 12700"/>
                <a:gd name="connsiteY0" fmla="*/ 0 h 104012"/>
                <a:gd name="connsiteX1" fmla="*/ 0 w 12700"/>
                <a:gd name="connsiteY1" fmla="*/ 104013 h 104012"/>
              </a:gdLst>
              <a:ahLst/>
              <a:cxnLst>
                <a:cxn ang="0">
                  <a:pos x="connsiteX0" y="connsiteY0"/>
                </a:cxn>
                <a:cxn ang="0">
                  <a:pos x="connsiteX1" y="connsiteY1"/>
                </a:cxn>
              </a:cxnLst>
              <a:rect l="l" t="t" r="r" b="b"/>
              <a:pathLst>
                <a:path w="12700" h="104012">
                  <a:moveTo>
                    <a:pt x="0" y="0"/>
                  </a:moveTo>
                  <a:lnTo>
                    <a:pt x="0" y="104013"/>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64" name="Freeform: Shape 585">
              <a:extLst>
                <a:ext uri="{FF2B5EF4-FFF2-40B4-BE49-F238E27FC236}">
                  <a16:creationId xmlns:a16="http://schemas.microsoft.com/office/drawing/2014/main" id="{BE9C8503-7F36-BC89-0578-AD62AD6B97EE}"/>
                </a:ext>
              </a:extLst>
            </p:cNvPr>
            <p:cNvSpPr/>
            <p:nvPr/>
          </p:nvSpPr>
          <p:spPr>
            <a:xfrm>
              <a:off x="2425192" y="3162300"/>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65" name="Freeform: Shape 586">
              <a:extLst>
                <a:ext uri="{FF2B5EF4-FFF2-40B4-BE49-F238E27FC236}">
                  <a16:creationId xmlns:a16="http://schemas.microsoft.com/office/drawing/2014/main" id="{67733DB0-2D69-605D-3A30-0787FFE062EA}"/>
                </a:ext>
              </a:extLst>
            </p:cNvPr>
            <p:cNvSpPr/>
            <p:nvPr/>
          </p:nvSpPr>
          <p:spPr>
            <a:xfrm>
              <a:off x="2425192" y="3268599"/>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66" name="Graphic 4">
            <a:extLst>
              <a:ext uri="{FF2B5EF4-FFF2-40B4-BE49-F238E27FC236}">
                <a16:creationId xmlns:a16="http://schemas.microsoft.com/office/drawing/2014/main" id="{A4146DC5-B10E-5BFF-3F03-B25D60243D5F}"/>
              </a:ext>
            </a:extLst>
          </p:cNvPr>
          <p:cNvGrpSpPr/>
          <p:nvPr/>
        </p:nvGrpSpPr>
        <p:grpSpPr>
          <a:xfrm>
            <a:off x="3370018" y="2465211"/>
            <a:ext cx="107602" cy="122164"/>
            <a:chOff x="2278507" y="3120898"/>
            <a:chExt cx="70485" cy="106045"/>
          </a:xfrm>
        </p:grpSpPr>
        <p:sp>
          <p:nvSpPr>
            <p:cNvPr id="267" name="Freeform: Shape 588">
              <a:extLst>
                <a:ext uri="{FF2B5EF4-FFF2-40B4-BE49-F238E27FC236}">
                  <a16:creationId xmlns:a16="http://schemas.microsoft.com/office/drawing/2014/main" id="{1B141750-4A2A-D828-2FE0-FD23767DFEC0}"/>
                </a:ext>
              </a:extLst>
            </p:cNvPr>
            <p:cNvSpPr/>
            <p:nvPr/>
          </p:nvSpPr>
          <p:spPr>
            <a:xfrm>
              <a:off x="2313813" y="3120898"/>
              <a:ext cx="12700" cy="91312"/>
            </a:xfrm>
            <a:custGeom>
              <a:avLst/>
              <a:gdLst>
                <a:gd name="connsiteX0" fmla="*/ 0 w 12700"/>
                <a:gd name="connsiteY0" fmla="*/ 0 h 91312"/>
                <a:gd name="connsiteX1" fmla="*/ 0 w 12700"/>
                <a:gd name="connsiteY1" fmla="*/ 91313 h 91312"/>
              </a:gdLst>
              <a:ahLst/>
              <a:cxnLst>
                <a:cxn ang="0">
                  <a:pos x="connsiteX0" y="connsiteY0"/>
                </a:cxn>
                <a:cxn ang="0">
                  <a:pos x="connsiteX1" y="connsiteY1"/>
                </a:cxn>
              </a:cxnLst>
              <a:rect l="l" t="t" r="r" b="b"/>
              <a:pathLst>
                <a:path w="12700" h="91312">
                  <a:moveTo>
                    <a:pt x="0" y="0"/>
                  </a:moveTo>
                  <a:lnTo>
                    <a:pt x="0" y="91313"/>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68" name="Freeform: Shape 589">
              <a:extLst>
                <a:ext uri="{FF2B5EF4-FFF2-40B4-BE49-F238E27FC236}">
                  <a16:creationId xmlns:a16="http://schemas.microsoft.com/office/drawing/2014/main" id="{AB331B03-85FD-C0CA-3530-BD5BB4A84D19}"/>
                </a:ext>
              </a:extLst>
            </p:cNvPr>
            <p:cNvSpPr/>
            <p:nvPr/>
          </p:nvSpPr>
          <p:spPr>
            <a:xfrm>
              <a:off x="2313813" y="3120898"/>
              <a:ext cx="12700" cy="91312"/>
            </a:xfrm>
            <a:custGeom>
              <a:avLst/>
              <a:gdLst>
                <a:gd name="connsiteX0" fmla="*/ 0 w 12700"/>
                <a:gd name="connsiteY0" fmla="*/ 0 h 91312"/>
                <a:gd name="connsiteX1" fmla="*/ 0 w 12700"/>
                <a:gd name="connsiteY1" fmla="*/ 91313 h 91312"/>
              </a:gdLst>
              <a:ahLst/>
              <a:cxnLst>
                <a:cxn ang="0">
                  <a:pos x="connsiteX0" y="connsiteY0"/>
                </a:cxn>
                <a:cxn ang="0">
                  <a:pos x="connsiteX1" y="connsiteY1"/>
                </a:cxn>
              </a:cxnLst>
              <a:rect l="l" t="t" r="r" b="b"/>
              <a:pathLst>
                <a:path w="12700" h="91312">
                  <a:moveTo>
                    <a:pt x="0" y="0"/>
                  </a:moveTo>
                  <a:lnTo>
                    <a:pt x="0" y="91313"/>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69" name="Freeform: Shape 590">
              <a:extLst>
                <a:ext uri="{FF2B5EF4-FFF2-40B4-BE49-F238E27FC236}">
                  <a16:creationId xmlns:a16="http://schemas.microsoft.com/office/drawing/2014/main" id="{3E2E9CE5-0B0E-C68E-74ED-89DAA4E14763}"/>
                </a:ext>
              </a:extLst>
            </p:cNvPr>
            <p:cNvSpPr/>
            <p:nvPr/>
          </p:nvSpPr>
          <p:spPr>
            <a:xfrm>
              <a:off x="2278507" y="3120898"/>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70" name="Freeform: Shape 591">
              <a:extLst>
                <a:ext uri="{FF2B5EF4-FFF2-40B4-BE49-F238E27FC236}">
                  <a16:creationId xmlns:a16="http://schemas.microsoft.com/office/drawing/2014/main" id="{7FDA8C4F-6A24-83BC-CED3-7C4517493550}"/>
                </a:ext>
              </a:extLst>
            </p:cNvPr>
            <p:cNvSpPr/>
            <p:nvPr/>
          </p:nvSpPr>
          <p:spPr>
            <a:xfrm>
              <a:off x="2278507" y="3214243"/>
              <a:ext cx="70485" cy="12700"/>
            </a:xfrm>
            <a:custGeom>
              <a:avLst/>
              <a:gdLst>
                <a:gd name="connsiteX0" fmla="*/ 70485 w 70485"/>
                <a:gd name="connsiteY0" fmla="*/ 0 h 12700"/>
                <a:gd name="connsiteX1" fmla="*/ 0 w 70485"/>
                <a:gd name="connsiteY1" fmla="*/ 0 h 12700"/>
              </a:gdLst>
              <a:ahLst/>
              <a:cxnLst>
                <a:cxn ang="0">
                  <a:pos x="connsiteX0" y="connsiteY0"/>
                </a:cxn>
                <a:cxn ang="0">
                  <a:pos x="connsiteX1" y="connsiteY1"/>
                </a:cxn>
              </a:cxnLst>
              <a:rect l="l" t="t" r="r" b="b"/>
              <a:pathLst>
                <a:path w="70485" h="12700">
                  <a:moveTo>
                    <a:pt x="70485"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71" name="Graphic 4">
            <a:extLst>
              <a:ext uri="{FF2B5EF4-FFF2-40B4-BE49-F238E27FC236}">
                <a16:creationId xmlns:a16="http://schemas.microsoft.com/office/drawing/2014/main" id="{B50E669C-BB29-8F30-2E62-5281329C6D72}"/>
              </a:ext>
            </a:extLst>
          </p:cNvPr>
          <p:cNvGrpSpPr/>
          <p:nvPr/>
        </p:nvGrpSpPr>
        <p:grpSpPr>
          <a:xfrm>
            <a:off x="3153069" y="2387603"/>
            <a:ext cx="107796" cy="90838"/>
            <a:chOff x="2136394" y="3029712"/>
            <a:chExt cx="70612" cy="109093"/>
          </a:xfrm>
        </p:grpSpPr>
        <p:sp>
          <p:nvSpPr>
            <p:cNvPr id="272" name="Freeform: Shape 593">
              <a:extLst>
                <a:ext uri="{FF2B5EF4-FFF2-40B4-BE49-F238E27FC236}">
                  <a16:creationId xmlns:a16="http://schemas.microsoft.com/office/drawing/2014/main" id="{233EB8E3-A871-72B6-7EEC-54D72B9C75BD}"/>
                </a:ext>
              </a:extLst>
            </p:cNvPr>
            <p:cNvSpPr/>
            <p:nvPr/>
          </p:nvSpPr>
          <p:spPr>
            <a:xfrm>
              <a:off x="2171700" y="3029712"/>
              <a:ext cx="12700" cy="94233"/>
            </a:xfrm>
            <a:custGeom>
              <a:avLst/>
              <a:gdLst>
                <a:gd name="connsiteX0" fmla="*/ 0 w 12700"/>
                <a:gd name="connsiteY0" fmla="*/ 0 h 94233"/>
                <a:gd name="connsiteX1" fmla="*/ 0 w 12700"/>
                <a:gd name="connsiteY1" fmla="*/ 94234 h 94233"/>
              </a:gdLst>
              <a:ahLst/>
              <a:cxnLst>
                <a:cxn ang="0">
                  <a:pos x="connsiteX0" y="connsiteY0"/>
                </a:cxn>
                <a:cxn ang="0">
                  <a:pos x="connsiteX1" y="connsiteY1"/>
                </a:cxn>
              </a:cxnLst>
              <a:rect l="l" t="t" r="r" b="b"/>
              <a:pathLst>
                <a:path w="12700" h="94233">
                  <a:moveTo>
                    <a:pt x="0" y="0"/>
                  </a:moveTo>
                  <a:lnTo>
                    <a:pt x="0" y="94234"/>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73" name="Freeform: Shape 594">
              <a:extLst>
                <a:ext uri="{FF2B5EF4-FFF2-40B4-BE49-F238E27FC236}">
                  <a16:creationId xmlns:a16="http://schemas.microsoft.com/office/drawing/2014/main" id="{EA7C6D84-AA0C-0177-FD2D-0BFBA4B30643}"/>
                </a:ext>
              </a:extLst>
            </p:cNvPr>
            <p:cNvSpPr/>
            <p:nvPr/>
          </p:nvSpPr>
          <p:spPr>
            <a:xfrm>
              <a:off x="2171700" y="3029712"/>
              <a:ext cx="12700" cy="94233"/>
            </a:xfrm>
            <a:custGeom>
              <a:avLst/>
              <a:gdLst>
                <a:gd name="connsiteX0" fmla="*/ 0 w 12700"/>
                <a:gd name="connsiteY0" fmla="*/ 0 h 94233"/>
                <a:gd name="connsiteX1" fmla="*/ 0 w 12700"/>
                <a:gd name="connsiteY1" fmla="*/ 94234 h 94233"/>
              </a:gdLst>
              <a:ahLst/>
              <a:cxnLst>
                <a:cxn ang="0">
                  <a:pos x="connsiteX0" y="connsiteY0"/>
                </a:cxn>
                <a:cxn ang="0">
                  <a:pos x="connsiteX1" y="connsiteY1"/>
                </a:cxn>
              </a:cxnLst>
              <a:rect l="l" t="t" r="r" b="b"/>
              <a:pathLst>
                <a:path w="12700" h="94233">
                  <a:moveTo>
                    <a:pt x="0" y="0"/>
                  </a:moveTo>
                  <a:lnTo>
                    <a:pt x="0" y="94234"/>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74" name="Freeform: Shape 595">
              <a:extLst>
                <a:ext uri="{FF2B5EF4-FFF2-40B4-BE49-F238E27FC236}">
                  <a16:creationId xmlns:a16="http://schemas.microsoft.com/office/drawing/2014/main" id="{07BBE400-105A-9E25-C5CE-EA0D7F501A5B}"/>
                </a:ext>
              </a:extLst>
            </p:cNvPr>
            <p:cNvSpPr/>
            <p:nvPr/>
          </p:nvSpPr>
          <p:spPr>
            <a:xfrm>
              <a:off x="2136394" y="3029712"/>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75" name="Freeform: Shape 596">
              <a:extLst>
                <a:ext uri="{FF2B5EF4-FFF2-40B4-BE49-F238E27FC236}">
                  <a16:creationId xmlns:a16="http://schemas.microsoft.com/office/drawing/2014/main" id="{D4505E30-C3ED-D2F5-C3F9-A3D84EA22A02}"/>
                </a:ext>
              </a:extLst>
            </p:cNvPr>
            <p:cNvSpPr/>
            <p:nvPr/>
          </p:nvSpPr>
          <p:spPr>
            <a:xfrm>
              <a:off x="2136394" y="3126105"/>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76" name="Graphic 4">
            <a:extLst>
              <a:ext uri="{FF2B5EF4-FFF2-40B4-BE49-F238E27FC236}">
                <a16:creationId xmlns:a16="http://schemas.microsoft.com/office/drawing/2014/main" id="{5D078CDC-7289-66CC-2026-A53C61DA6459}"/>
              </a:ext>
            </a:extLst>
          </p:cNvPr>
          <p:cNvGrpSpPr/>
          <p:nvPr/>
        </p:nvGrpSpPr>
        <p:grpSpPr>
          <a:xfrm>
            <a:off x="2926232" y="2249172"/>
            <a:ext cx="107601" cy="119369"/>
            <a:chOff x="1987804" y="2955290"/>
            <a:chExt cx="70484" cy="94615"/>
          </a:xfrm>
        </p:grpSpPr>
        <p:sp>
          <p:nvSpPr>
            <p:cNvPr id="277" name="Freeform: Shape 598">
              <a:extLst>
                <a:ext uri="{FF2B5EF4-FFF2-40B4-BE49-F238E27FC236}">
                  <a16:creationId xmlns:a16="http://schemas.microsoft.com/office/drawing/2014/main" id="{6112E0A8-8B03-06A0-BAA9-B2B1B2BF4821}"/>
                </a:ext>
              </a:extLst>
            </p:cNvPr>
            <p:cNvSpPr/>
            <p:nvPr/>
          </p:nvSpPr>
          <p:spPr>
            <a:xfrm>
              <a:off x="2023110" y="2955290"/>
              <a:ext cx="12700" cy="80137"/>
            </a:xfrm>
            <a:custGeom>
              <a:avLst/>
              <a:gdLst>
                <a:gd name="connsiteX0" fmla="*/ 0 w 12700"/>
                <a:gd name="connsiteY0" fmla="*/ 0 h 80137"/>
                <a:gd name="connsiteX1" fmla="*/ 0 w 12700"/>
                <a:gd name="connsiteY1" fmla="*/ 80137 h 80137"/>
              </a:gdLst>
              <a:ahLst/>
              <a:cxnLst>
                <a:cxn ang="0">
                  <a:pos x="connsiteX0" y="connsiteY0"/>
                </a:cxn>
                <a:cxn ang="0">
                  <a:pos x="connsiteX1" y="connsiteY1"/>
                </a:cxn>
              </a:cxnLst>
              <a:rect l="l" t="t" r="r" b="b"/>
              <a:pathLst>
                <a:path w="12700" h="80137">
                  <a:moveTo>
                    <a:pt x="0" y="0"/>
                  </a:moveTo>
                  <a:lnTo>
                    <a:pt x="0" y="80137"/>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78" name="Freeform: Shape 599">
              <a:extLst>
                <a:ext uri="{FF2B5EF4-FFF2-40B4-BE49-F238E27FC236}">
                  <a16:creationId xmlns:a16="http://schemas.microsoft.com/office/drawing/2014/main" id="{063835A2-3A59-4309-FE06-B8B40151F20E}"/>
                </a:ext>
              </a:extLst>
            </p:cNvPr>
            <p:cNvSpPr/>
            <p:nvPr/>
          </p:nvSpPr>
          <p:spPr>
            <a:xfrm>
              <a:off x="2023110" y="2955290"/>
              <a:ext cx="12700" cy="80137"/>
            </a:xfrm>
            <a:custGeom>
              <a:avLst/>
              <a:gdLst>
                <a:gd name="connsiteX0" fmla="*/ 0 w 12700"/>
                <a:gd name="connsiteY0" fmla="*/ 0 h 80137"/>
                <a:gd name="connsiteX1" fmla="*/ 0 w 12700"/>
                <a:gd name="connsiteY1" fmla="*/ 80137 h 80137"/>
              </a:gdLst>
              <a:ahLst/>
              <a:cxnLst>
                <a:cxn ang="0">
                  <a:pos x="connsiteX0" y="connsiteY0"/>
                </a:cxn>
                <a:cxn ang="0">
                  <a:pos x="connsiteX1" y="connsiteY1"/>
                </a:cxn>
              </a:cxnLst>
              <a:rect l="l" t="t" r="r" b="b"/>
              <a:pathLst>
                <a:path w="12700" h="80137">
                  <a:moveTo>
                    <a:pt x="0" y="0"/>
                  </a:moveTo>
                  <a:lnTo>
                    <a:pt x="0" y="80137"/>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79" name="Freeform: Shape 600">
              <a:extLst>
                <a:ext uri="{FF2B5EF4-FFF2-40B4-BE49-F238E27FC236}">
                  <a16:creationId xmlns:a16="http://schemas.microsoft.com/office/drawing/2014/main" id="{0BA03A42-4B1D-1577-4684-E90FD29285B5}"/>
                </a:ext>
              </a:extLst>
            </p:cNvPr>
            <p:cNvSpPr/>
            <p:nvPr/>
          </p:nvSpPr>
          <p:spPr>
            <a:xfrm>
              <a:off x="1987804" y="2955290"/>
              <a:ext cx="70484" cy="12700"/>
            </a:xfrm>
            <a:custGeom>
              <a:avLst/>
              <a:gdLst>
                <a:gd name="connsiteX0" fmla="*/ 70485 w 70484"/>
                <a:gd name="connsiteY0" fmla="*/ 0 h 12700"/>
                <a:gd name="connsiteX1" fmla="*/ 0 w 70484"/>
                <a:gd name="connsiteY1" fmla="*/ 0 h 12700"/>
              </a:gdLst>
              <a:ahLst/>
              <a:cxnLst>
                <a:cxn ang="0">
                  <a:pos x="connsiteX0" y="connsiteY0"/>
                </a:cxn>
                <a:cxn ang="0">
                  <a:pos x="connsiteX1" y="connsiteY1"/>
                </a:cxn>
              </a:cxnLst>
              <a:rect l="l" t="t" r="r" b="b"/>
              <a:pathLst>
                <a:path w="70484" h="12700">
                  <a:moveTo>
                    <a:pt x="70485"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80" name="Freeform: Shape 601">
              <a:extLst>
                <a:ext uri="{FF2B5EF4-FFF2-40B4-BE49-F238E27FC236}">
                  <a16:creationId xmlns:a16="http://schemas.microsoft.com/office/drawing/2014/main" id="{EE89AF58-82A1-A368-2506-CD7DC4F0B87E}"/>
                </a:ext>
              </a:extLst>
            </p:cNvPr>
            <p:cNvSpPr/>
            <p:nvPr/>
          </p:nvSpPr>
          <p:spPr>
            <a:xfrm>
              <a:off x="1987804" y="3037205"/>
              <a:ext cx="70484" cy="12700"/>
            </a:xfrm>
            <a:custGeom>
              <a:avLst/>
              <a:gdLst>
                <a:gd name="connsiteX0" fmla="*/ 70485 w 70484"/>
                <a:gd name="connsiteY0" fmla="*/ 0 h 12700"/>
                <a:gd name="connsiteX1" fmla="*/ 0 w 70484"/>
                <a:gd name="connsiteY1" fmla="*/ 0 h 12700"/>
              </a:gdLst>
              <a:ahLst/>
              <a:cxnLst>
                <a:cxn ang="0">
                  <a:pos x="connsiteX0" y="connsiteY0"/>
                </a:cxn>
                <a:cxn ang="0">
                  <a:pos x="connsiteX1" y="connsiteY1"/>
                </a:cxn>
              </a:cxnLst>
              <a:rect l="l" t="t" r="r" b="b"/>
              <a:pathLst>
                <a:path w="70484" h="12700">
                  <a:moveTo>
                    <a:pt x="70485"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grpSp>
        <p:nvGrpSpPr>
          <p:cNvPr id="281" name="Graphic 4">
            <a:extLst>
              <a:ext uri="{FF2B5EF4-FFF2-40B4-BE49-F238E27FC236}">
                <a16:creationId xmlns:a16="http://schemas.microsoft.com/office/drawing/2014/main" id="{F3AD0788-F00E-BD5D-37D1-303FED61B01C}"/>
              </a:ext>
            </a:extLst>
          </p:cNvPr>
          <p:cNvGrpSpPr/>
          <p:nvPr/>
        </p:nvGrpSpPr>
        <p:grpSpPr>
          <a:xfrm>
            <a:off x="2709283" y="2106394"/>
            <a:ext cx="107795" cy="110397"/>
            <a:chOff x="1845691" y="2873502"/>
            <a:chExt cx="70611" cy="87503"/>
          </a:xfrm>
        </p:grpSpPr>
        <p:sp>
          <p:nvSpPr>
            <p:cNvPr id="282" name="Freeform: Shape 603">
              <a:extLst>
                <a:ext uri="{FF2B5EF4-FFF2-40B4-BE49-F238E27FC236}">
                  <a16:creationId xmlns:a16="http://schemas.microsoft.com/office/drawing/2014/main" id="{30E08B9D-61DE-387E-683C-0F2FA1F38E29}"/>
                </a:ext>
              </a:extLst>
            </p:cNvPr>
            <p:cNvSpPr/>
            <p:nvPr/>
          </p:nvSpPr>
          <p:spPr>
            <a:xfrm>
              <a:off x="1880997" y="2873502"/>
              <a:ext cx="12700" cy="73152"/>
            </a:xfrm>
            <a:custGeom>
              <a:avLst/>
              <a:gdLst>
                <a:gd name="connsiteX0" fmla="*/ 0 w 12700"/>
                <a:gd name="connsiteY0" fmla="*/ 0 h 73152"/>
                <a:gd name="connsiteX1" fmla="*/ 0 w 12700"/>
                <a:gd name="connsiteY1" fmla="*/ 73152 h 73152"/>
              </a:gdLst>
              <a:ahLst/>
              <a:cxnLst>
                <a:cxn ang="0">
                  <a:pos x="connsiteX0" y="connsiteY0"/>
                </a:cxn>
                <a:cxn ang="0">
                  <a:pos x="connsiteX1" y="connsiteY1"/>
                </a:cxn>
              </a:cxnLst>
              <a:rect l="l" t="t" r="r" b="b"/>
              <a:pathLst>
                <a:path w="12700" h="73152">
                  <a:moveTo>
                    <a:pt x="0" y="0"/>
                  </a:moveTo>
                  <a:lnTo>
                    <a:pt x="0" y="73152"/>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83" name="Freeform: Shape 604">
              <a:extLst>
                <a:ext uri="{FF2B5EF4-FFF2-40B4-BE49-F238E27FC236}">
                  <a16:creationId xmlns:a16="http://schemas.microsoft.com/office/drawing/2014/main" id="{835469CA-3343-05D4-EB25-9BA7E98701A8}"/>
                </a:ext>
              </a:extLst>
            </p:cNvPr>
            <p:cNvSpPr/>
            <p:nvPr/>
          </p:nvSpPr>
          <p:spPr>
            <a:xfrm>
              <a:off x="1880997" y="2873502"/>
              <a:ext cx="12700" cy="73152"/>
            </a:xfrm>
            <a:custGeom>
              <a:avLst/>
              <a:gdLst>
                <a:gd name="connsiteX0" fmla="*/ 0 w 12700"/>
                <a:gd name="connsiteY0" fmla="*/ 0 h 73152"/>
                <a:gd name="connsiteX1" fmla="*/ 0 w 12700"/>
                <a:gd name="connsiteY1" fmla="*/ 73152 h 73152"/>
              </a:gdLst>
              <a:ahLst/>
              <a:cxnLst>
                <a:cxn ang="0">
                  <a:pos x="connsiteX0" y="connsiteY0"/>
                </a:cxn>
                <a:cxn ang="0">
                  <a:pos x="connsiteX1" y="connsiteY1"/>
                </a:cxn>
              </a:cxnLst>
              <a:rect l="l" t="t" r="r" b="b"/>
              <a:pathLst>
                <a:path w="12700" h="73152">
                  <a:moveTo>
                    <a:pt x="0" y="0"/>
                  </a:moveTo>
                  <a:lnTo>
                    <a:pt x="0" y="73152"/>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84" name="Freeform: Shape 605">
              <a:extLst>
                <a:ext uri="{FF2B5EF4-FFF2-40B4-BE49-F238E27FC236}">
                  <a16:creationId xmlns:a16="http://schemas.microsoft.com/office/drawing/2014/main" id="{F9921E00-A69C-6076-8615-550420945441}"/>
                </a:ext>
              </a:extLst>
            </p:cNvPr>
            <p:cNvSpPr/>
            <p:nvPr/>
          </p:nvSpPr>
          <p:spPr>
            <a:xfrm>
              <a:off x="1845691" y="2873502"/>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sp>
          <p:nvSpPr>
            <p:cNvPr id="285" name="Freeform: Shape 606">
              <a:extLst>
                <a:ext uri="{FF2B5EF4-FFF2-40B4-BE49-F238E27FC236}">
                  <a16:creationId xmlns:a16="http://schemas.microsoft.com/office/drawing/2014/main" id="{090D9605-D8DD-1A44-7046-FAFA12DE05CD}"/>
                </a:ext>
              </a:extLst>
            </p:cNvPr>
            <p:cNvSpPr/>
            <p:nvPr/>
          </p:nvSpPr>
          <p:spPr>
            <a:xfrm>
              <a:off x="1845691" y="2948305"/>
              <a:ext cx="70611" cy="12700"/>
            </a:xfrm>
            <a:custGeom>
              <a:avLst/>
              <a:gdLst>
                <a:gd name="connsiteX0" fmla="*/ 70612 w 70611"/>
                <a:gd name="connsiteY0" fmla="*/ 0 h 12700"/>
                <a:gd name="connsiteX1" fmla="*/ 0 w 70611"/>
                <a:gd name="connsiteY1" fmla="*/ 0 h 12700"/>
              </a:gdLst>
              <a:ahLst/>
              <a:cxnLst>
                <a:cxn ang="0">
                  <a:pos x="connsiteX0" y="connsiteY0"/>
                </a:cxn>
                <a:cxn ang="0">
                  <a:pos x="connsiteX1" y="connsiteY1"/>
                </a:cxn>
              </a:cxnLst>
              <a:rect l="l" t="t" r="r" b="b"/>
              <a:pathLst>
                <a:path w="70611" h="12700">
                  <a:moveTo>
                    <a:pt x="70612" y="0"/>
                  </a:moveTo>
                  <a:lnTo>
                    <a:pt x="0" y="0"/>
                  </a:lnTo>
                </a:path>
              </a:pathLst>
            </a:custGeom>
            <a:ln w="12700" cap="flat">
              <a:solidFill>
                <a:srgbClr val="939AA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939AA7"/>
                </a:solidFill>
                <a:effectLst/>
                <a:uLnTx/>
                <a:uFillTx/>
                <a:ea typeface="+mn-ea"/>
                <a:cs typeface="Arial" panose="020B0604020202020204" pitchFamily="34" charset="0"/>
              </a:endParaRPr>
            </a:p>
          </p:txBody>
        </p:sp>
      </p:grpSp>
      <p:sp>
        <p:nvSpPr>
          <p:cNvPr id="286" name="Freeform: Shape 608">
            <a:extLst>
              <a:ext uri="{FF2B5EF4-FFF2-40B4-BE49-F238E27FC236}">
                <a16:creationId xmlns:a16="http://schemas.microsoft.com/office/drawing/2014/main" id="{1D1C3EB2-052C-9F5A-E8C7-413F8B80A334}"/>
              </a:ext>
            </a:extLst>
          </p:cNvPr>
          <p:cNvSpPr/>
          <p:nvPr/>
        </p:nvSpPr>
        <p:spPr>
          <a:xfrm>
            <a:off x="4223987" y="3946735"/>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87" name="Graphic 4">
            <a:extLst>
              <a:ext uri="{FF2B5EF4-FFF2-40B4-BE49-F238E27FC236}">
                <a16:creationId xmlns:a16="http://schemas.microsoft.com/office/drawing/2014/main" id="{5E393184-B288-CE34-9FA3-452CFCD50498}"/>
              </a:ext>
            </a:extLst>
          </p:cNvPr>
          <p:cNvGrpSpPr/>
          <p:nvPr/>
        </p:nvGrpSpPr>
        <p:grpSpPr>
          <a:xfrm>
            <a:off x="4219721" y="3931285"/>
            <a:ext cx="107796" cy="124362"/>
            <a:chOff x="2559050" y="4255262"/>
            <a:chExt cx="70612" cy="108839"/>
          </a:xfrm>
        </p:grpSpPr>
        <p:sp>
          <p:nvSpPr>
            <p:cNvPr id="288" name="Freeform: Shape 610">
              <a:extLst>
                <a:ext uri="{FF2B5EF4-FFF2-40B4-BE49-F238E27FC236}">
                  <a16:creationId xmlns:a16="http://schemas.microsoft.com/office/drawing/2014/main" id="{BF1E7AD7-6D38-25B7-A4CD-8F4B56F120A4}"/>
                </a:ext>
              </a:extLst>
            </p:cNvPr>
            <p:cNvSpPr/>
            <p:nvPr/>
          </p:nvSpPr>
          <p:spPr>
            <a:xfrm>
              <a:off x="2594356" y="4255262"/>
              <a:ext cx="12700" cy="94107"/>
            </a:xfrm>
            <a:custGeom>
              <a:avLst/>
              <a:gdLst>
                <a:gd name="connsiteX0" fmla="*/ 0 w 12700"/>
                <a:gd name="connsiteY0" fmla="*/ 0 h 94107"/>
                <a:gd name="connsiteX1" fmla="*/ 0 w 12700"/>
                <a:gd name="connsiteY1" fmla="*/ 94107 h 94107"/>
              </a:gdLst>
              <a:ahLst/>
              <a:cxnLst>
                <a:cxn ang="0">
                  <a:pos x="connsiteX0" y="connsiteY0"/>
                </a:cxn>
                <a:cxn ang="0">
                  <a:pos x="connsiteX1" y="connsiteY1"/>
                </a:cxn>
              </a:cxnLst>
              <a:rect l="l" t="t" r="r" b="b"/>
              <a:pathLst>
                <a:path w="12700" h="94107">
                  <a:moveTo>
                    <a:pt x="0" y="0"/>
                  </a:moveTo>
                  <a:lnTo>
                    <a:pt x="0" y="94107"/>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89" name="Freeform: Shape 611">
              <a:extLst>
                <a:ext uri="{FF2B5EF4-FFF2-40B4-BE49-F238E27FC236}">
                  <a16:creationId xmlns:a16="http://schemas.microsoft.com/office/drawing/2014/main" id="{A36FCAE8-90EB-72A0-CD21-A47C670B8869}"/>
                </a:ext>
              </a:extLst>
            </p:cNvPr>
            <p:cNvSpPr/>
            <p:nvPr/>
          </p:nvSpPr>
          <p:spPr>
            <a:xfrm>
              <a:off x="2594356" y="4255262"/>
              <a:ext cx="12700" cy="94107"/>
            </a:xfrm>
            <a:custGeom>
              <a:avLst/>
              <a:gdLst>
                <a:gd name="connsiteX0" fmla="*/ 0 w 12700"/>
                <a:gd name="connsiteY0" fmla="*/ 0 h 94107"/>
                <a:gd name="connsiteX1" fmla="*/ 0 w 12700"/>
                <a:gd name="connsiteY1" fmla="*/ 94107 h 94107"/>
              </a:gdLst>
              <a:ahLst/>
              <a:cxnLst>
                <a:cxn ang="0">
                  <a:pos x="connsiteX0" y="connsiteY0"/>
                </a:cxn>
                <a:cxn ang="0">
                  <a:pos x="connsiteX1" y="connsiteY1"/>
                </a:cxn>
              </a:cxnLst>
              <a:rect l="l" t="t" r="r" b="b"/>
              <a:pathLst>
                <a:path w="12700" h="94107">
                  <a:moveTo>
                    <a:pt x="0" y="0"/>
                  </a:moveTo>
                  <a:lnTo>
                    <a:pt x="0" y="94107"/>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0" name="Freeform: Shape 612">
              <a:extLst>
                <a:ext uri="{FF2B5EF4-FFF2-40B4-BE49-F238E27FC236}">
                  <a16:creationId xmlns:a16="http://schemas.microsoft.com/office/drawing/2014/main" id="{943E93C6-CF14-5AB4-89BF-83E61C85A035}"/>
                </a:ext>
              </a:extLst>
            </p:cNvPr>
            <p:cNvSpPr/>
            <p:nvPr/>
          </p:nvSpPr>
          <p:spPr>
            <a:xfrm>
              <a:off x="2559050" y="4255262"/>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1" name="Freeform: Shape 613">
              <a:extLst>
                <a:ext uri="{FF2B5EF4-FFF2-40B4-BE49-F238E27FC236}">
                  <a16:creationId xmlns:a16="http://schemas.microsoft.com/office/drawing/2014/main" id="{326A6608-7F48-44ED-AC4C-7FC42411BFCD}"/>
                </a:ext>
              </a:extLst>
            </p:cNvPr>
            <p:cNvSpPr/>
            <p:nvPr/>
          </p:nvSpPr>
          <p:spPr>
            <a:xfrm>
              <a:off x="2559050" y="4351401"/>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92" name="Freeform: Shape 614">
            <a:extLst>
              <a:ext uri="{FF2B5EF4-FFF2-40B4-BE49-F238E27FC236}">
                <a16:creationId xmlns:a16="http://schemas.microsoft.com/office/drawing/2014/main" id="{26710BE0-E3D9-1ADA-3891-E1EDE6DC7906}"/>
              </a:ext>
            </a:extLst>
          </p:cNvPr>
          <p:cNvSpPr/>
          <p:nvPr/>
        </p:nvSpPr>
        <p:spPr>
          <a:xfrm>
            <a:off x="4669228" y="4171295"/>
            <a:ext cx="99072" cy="81876"/>
          </a:xfrm>
          <a:custGeom>
            <a:avLst/>
            <a:gdLst>
              <a:gd name="connsiteX0" fmla="*/ 0 w 64897"/>
              <a:gd name="connsiteY0" fmla="*/ 0 h 64897"/>
              <a:gd name="connsiteX1" fmla="*/ 64897 w 64897"/>
              <a:gd name="connsiteY1" fmla="*/ 0 h 64897"/>
              <a:gd name="connsiteX2" fmla="*/ 64897 w 64897"/>
              <a:gd name="connsiteY2" fmla="*/ 64897 h 64897"/>
              <a:gd name="connsiteX3" fmla="*/ 0 w 64897"/>
              <a:gd name="connsiteY3" fmla="*/ 64897 h 64897"/>
            </a:gdLst>
            <a:ahLst/>
            <a:cxnLst>
              <a:cxn ang="0">
                <a:pos x="connsiteX0" y="connsiteY0"/>
              </a:cxn>
              <a:cxn ang="0">
                <a:pos x="connsiteX1" y="connsiteY1"/>
              </a:cxn>
              <a:cxn ang="0">
                <a:pos x="connsiteX2" y="connsiteY2"/>
              </a:cxn>
              <a:cxn ang="0">
                <a:pos x="connsiteX3" y="connsiteY3"/>
              </a:cxn>
            </a:cxnLst>
            <a:rect l="l" t="t" r="r" b="b"/>
            <a:pathLst>
              <a:path w="64897" h="64897">
                <a:moveTo>
                  <a:pt x="0" y="0"/>
                </a:moveTo>
                <a:lnTo>
                  <a:pt x="64897" y="0"/>
                </a:lnTo>
                <a:lnTo>
                  <a:pt x="64897" y="64897"/>
                </a:lnTo>
                <a:lnTo>
                  <a:pt x="0" y="64897"/>
                </a:lnTo>
                <a:close/>
              </a:path>
            </a:pathLst>
          </a:custGeom>
          <a:solidFill>
            <a:schemeClr val="tx2">
              <a:lumMod val="50000"/>
              <a:lumOff val="50000"/>
            </a:schemeClr>
          </a:solidFill>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nvGrpSpPr>
          <p:cNvPr id="293" name="Graphic 4">
            <a:extLst>
              <a:ext uri="{FF2B5EF4-FFF2-40B4-BE49-F238E27FC236}">
                <a16:creationId xmlns:a16="http://schemas.microsoft.com/office/drawing/2014/main" id="{ACCF9DC2-AE84-7FCC-171A-098B41C0A2E6}"/>
              </a:ext>
            </a:extLst>
          </p:cNvPr>
          <p:cNvGrpSpPr/>
          <p:nvPr/>
        </p:nvGrpSpPr>
        <p:grpSpPr>
          <a:xfrm>
            <a:off x="4664964" y="4152752"/>
            <a:ext cx="107796" cy="144337"/>
            <a:chOff x="2559050" y="4255262"/>
            <a:chExt cx="70612" cy="108839"/>
          </a:xfrm>
        </p:grpSpPr>
        <p:sp>
          <p:nvSpPr>
            <p:cNvPr id="294" name="Freeform: Shape 616">
              <a:extLst>
                <a:ext uri="{FF2B5EF4-FFF2-40B4-BE49-F238E27FC236}">
                  <a16:creationId xmlns:a16="http://schemas.microsoft.com/office/drawing/2014/main" id="{FFA1EDF3-E5DA-ADA6-1F72-B677E32114D3}"/>
                </a:ext>
              </a:extLst>
            </p:cNvPr>
            <p:cNvSpPr/>
            <p:nvPr/>
          </p:nvSpPr>
          <p:spPr>
            <a:xfrm>
              <a:off x="2594356" y="4255262"/>
              <a:ext cx="12700" cy="94107"/>
            </a:xfrm>
            <a:custGeom>
              <a:avLst/>
              <a:gdLst>
                <a:gd name="connsiteX0" fmla="*/ 0 w 12700"/>
                <a:gd name="connsiteY0" fmla="*/ 0 h 94107"/>
                <a:gd name="connsiteX1" fmla="*/ 0 w 12700"/>
                <a:gd name="connsiteY1" fmla="*/ 94107 h 94107"/>
              </a:gdLst>
              <a:ahLst/>
              <a:cxnLst>
                <a:cxn ang="0">
                  <a:pos x="connsiteX0" y="connsiteY0"/>
                </a:cxn>
                <a:cxn ang="0">
                  <a:pos x="connsiteX1" y="connsiteY1"/>
                </a:cxn>
              </a:cxnLst>
              <a:rect l="l" t="t" r="r" b="b"/>
              <a:pathLst>
                <a:path w="12700" h="94107">
                  <a:moveTo>
                    <a:pt x="0" y="0"/>
                  </a:moveTo>
                  <a:lnTo>
                    <a:pt x="0" y="94107"/>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5" name="Freeform: Shape 617">
              <a:extLst>
                <a:ext uri="{FF2B5EF4-FFF2-40B4-BE49-F238E27FC236}">
                  <a16:creationId xmlns:a16="http://schemas.microsoft.com/office/drawing/2014/main" id="{12353E7C-CD08-86B1-7EDE-1C952771B37A}"/>
                </a:ext>
              </a:extLst>
            </p:cNvPr>
            <p:cNvSpPr/>
            <p:nvPr/>
          </p:nvSpPr>
          <p:spPr>
            <a:xfrm>
              <a:off x="2594356" y="4255262"/>
              <a:ext cx="12700" cy="94107"/>
            </a:xfrm>
            <a:custGeom>
              <a:avLst/>
              <a:gdLst>
                <a:gd name="connsiteX0" fmla="*/ 0 w 12700"/>
                <a:gd name="connsiteY0" fmla="*/ 0 h 94107"/>
                <a:gd name="connsiteX1" fmla="*/ 0 w 12700"/>
                <a:gd name="connsiteY1" fmla="*/ 94107 h 94107"/>
              </a:gdLst>
              <a:ahLst/>
              <a:cxnLst>
                <a:cxn ang="0">
                  <a:pos x="connsiteX0" y="connsiteY0"/>
                </a:cxn>
                <a:cxn ang="0">
                  <a:pos x="connsiteX1" y="connsiteY1"/>
                </a:cxn>
              </a:cxnLst>
              <a:rect l="l" t="t" r="r" b="b"/>
              <a:pathLst>
                <a:path w="12700" h="94107">
                  <a:moveTo>
                    <a:pt x="0" y="0"/>
                  </a:moveTo>
                  <a:lnTo>
                    <a:pt x="0" y="94107"/>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6" name="Freeform: Shape 618">
              <a:extLst>
                <a:ext uri="{FF2B5EF4-FFF2-40B4-BE49-F238E27FC236}">
                  <a16:creationId xmlns:a16="http://schemas.microsoft.com/office/drawing/2014/main" id="{9B99608D-F067-2724-0A52-661EDD7BDB17}"/>
                </a:ext>
              </a:extLst>
            </p:cNvPr>
            <p:cNvSpPr/>
            <p:nvPr/>
          </p:nvSpPr>
          <p:spPr>
            <a:xfrm>
              <a:off x="2559050" y="4255262"/>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297" name="Freeform: Shape 619">
              <a:extLst>
                <a:ext uri="{FF2B5EF4-FFF2-40B4-BE49-F238E27FC236}">
                  <a16:creationId xmlns:a16="http://schemas.microsoft.com/office/drawing/2014/main" id="{185A192C-FD82-A131-0B60-BABAFA2920EF}"/>
                </a:ext>
              </a:extLst>
            </p:cNvPr>
            <p:cNvSpPr/>
            <p:nvPr/>
          </p:nvSpPr>
          <p:spPr>
            <a:xfrm>
              <a:off x="2559050" y="4351401"/>
              <a:ext cx="70612" cy="12700"/>
            </a:xfrm>
            <a:custGeom>
              <a:avLst/>
              <a:gdLst>
                <a:gd name="connsiteX0" fmla="*/ 70612 w 70612"/>
                <a:gd name="connsiteY0" fmla="*/ 0 h 12700"/>
                <a:gd name="connsiteX1" fmla="*/ 0 w 70612"/>
                <a:gd name="connsiteY1" fmla="*/ 0 h 12700"/>
              </a:gdLst>
              <a:ahLst/>
              <a:cxnLst>
                <a:cxn ang="0">
                  <a:pos x="connsiteX0" y="connsiteY0"/>
                </a:cxn>
                <a:cxn ang="0">
                  <a:pos x="connsiteX1" y="connsiteY1"/>
                </a:cxn>
              </a:cxnLst>
              <a:rect l="l" t="t" r="r" b="b"/>
              <a:pathLst>
                <a:path w="70612" h="12700">
                  <a:moveTo>
                    <a:pt x="70612" y="0"/>
                  </a:moveTo>
                  <a:lnTo>
                    <a:pt x="0" y="0"/>
                  </a:lnTo>
                </a:path>
              </a:pathLst>
            </a:custGeom>
            <a:ln w="12700" cap="flat">
              <a:solidFill>
                <a:schemeClr val="tx2">
                  <a:lumMod val="50000"/>
                  <a:lumOff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grpSp>
      <p:sp>
        <p:nvSpPr>
          <p:cNvPr id="298" name="TextBox 620">
            <a:extLst>
              <a:ext uri="{FF2B5EF4-FFF2-40B4-BE49-F238E27FC236}">
                <a16:creationId xmlns:a16="http://schemas.microsoft.com/office/drawing/2014/main" id="{FE7D3BB9-05A4-850C-096F-A3CD4D022A06}"/>
              </a:ext>
            </a:extLst>
          </p:cNvPr>
          <p:cNvSpPr txBox="1"/>
          <p:nvPr/>
        </p:nvSpPr>
        <p:spPr>
          <a:xfrm>
            <a:off x="2282656" y="5375807"/>
            <a:ext cx="4960181" cy="229863"/>
          </a:xfrm>
          <a:prstGeom prst="rect">
            <a:avLst/>
          </a:prstGeom>
          <a:noFill/>
        </p:spPr>
        <p:txBody>
          <a:bodyPr wrap="square" rtlCol="0">
            <a:spAutoFit/>
          </a:bodyPr>
          <a:lstStyle>
            <a:defPPr>
              <a:defRPr lang="en-US"/>
            </a:defPPr>
            <a:lvl1pPr marR="0" lvl="0" indent="0" algn="ctr" defTabSz="914377" fontAlgn="auto">
              <a:lnSpc>
                <a:spcPct val="100000"/>
              </a:lnSpc>
              <a:spcBef>
                <a:spcPts val="0"/>
              </a:spcBef>
              <a:spcAft>
                <a:spcPts val="0"/>
              </a:spcAft>
              <a:buClrTx/>
              <a:buSzTx/>
              <a:buFontTx/>
              <a:buNone/>
              <a:tabLst/>
              <a:defRPr kumimoji="0" sz="900" b="1" i="0" u="none" strike="noStrike" cap="none" spc="0" normalizeH="0" baseline="0">
                <a:ln>
                  <a:noFill/>
                </a:ln>
                <a:solidFill>
                  <a:schemeClr val="tx2"/>
                </a:solidFill>
                <a:effectLst/>
                <a:uLnTx/>
                <a:uFillTx/>
                <a:latin typeface="Arial" panose="020B0604020202020204" pitchFamily="34" charset="0"/>
                <a:cs typeface="Arial" panose="020B0604020202020204" pitchFamily="34" charset="0"/>
              </a:defRPr>
            </a:lvl1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1965"/>
                </a:solidFill>
                <a:effectLst/>
                <a:uLnTx/>
                <a:uFillTx/>
                <a:latin typeface="+mn-lt"/>
                <a:ea typeface="Apis" panose="020B0504010101010104" pitchFamily="34" charset="0"/>
                <a:cs typeface="Arial" panose="020B0604020202020204" pitchFamily="34" charset="0"/>
              </a:rPr>
              <a:t>Time since randomisation (weeks)</a:t>
            </a:r>
          </a:p>
        </p:txBody>
      </p:sp>
      <p:sp>
        <p:nvSpPr>
          <p:cNvPr id="299" name="Freeform: Shape 670">
            <a:extLst>
              <a:ext uri="{FF2B5EF4-FFF2-40B4-BE49-F238E27FC236}">
                <a16:creationId xmlns:a16="http://schemas.microsoft.com/office/drawing/2014/main" id="{891AC134-D290-5FF3-5E72-C6304B57DC5C}"/>
              </a:ext>
            </a:extLst>
          </p:cNvPr>
          <p:cNvSpPr/>
          <p:nvPr/>
        </p:nvSpPr>
        <p:spPr>
          <a:xfrm>
            <a:off x="2495587" y="1896425"/>
            <a:ext cx="4035085" cy="2441886"/>
          </a:xfrm>
          <a:custGeom>
            <a:avLst/>
            <a:gdLst>
              <a:gd name="connsiteX0" fmla="*/ 0 w 2643187"/>
              <a:gd name="connsiteY0" fmla="*/ 0 h 1974850"/>
              <a:gd name="connsiteX1" fmla="*/ 169862 w 2643187"/>
              <a:gd name="connsiteY1" fmla="*/ 247650 h 1974850"/>
              <a:gd name="connsiteX2" fmla="*/ 315912 w 2643187"/>
              <a:gd name="connsiteY2" fmla="*/ 431800 h 1974850"/>
              <a:gd name="connsiteX3" fmla="*/ 460375 w 2643187"/>
              <a:gd name="connsiteY3" fmla="*/ 641350 h 1974850"/>
              <a:gd name="connsiteX4" fmla="*/ 606425 w 2643187"/>
              <a:gd name="connsiteY4" fmla="*/ 885825 h 1974850"/>
              <a:gd name="connsiteX5" fmla="*/ 749300 w 2643187"/>
              <a:gd name="connsiteY5" fmla="*/ 1081088 h 1974850"/>
              <a:gd name="connsiteX6" fmla="*/ 892175 w 2643187"/>
              <a:gd name="connsiteY6" fmla="*/ 1285875 h 1974850"/>
              <a:gd name="connsiteX7" fmla="*/ 1181100 w 2643187"/>
              <a:gd name="connsiteY7" fmla="*/ 1444625 h 1974850"/>
              <a:gd name="connsiteX8" fmla="*/ 1471612 w 2643187"/>
              <a:gd name="connsiteY8" fmla="*/ 1595438 h 1974850"/>
              <a:gd name="connsiteX9" fmla="*/ 1760537 w 2643187"/>
              <a:gd name="connsiteY9" fmla="*/ 1682750 h 1974850"/>
              <a:gd name="connsiteX10" fmla="*/ 2054225 w 2643187"/>
              <a:gd name="connsiteY10" fmla="*/ 1824038 h 1974850"/>
              <a:gd name="connsiteX11" fmla="*/ 2347912 w 2643187"/>
              <a:gd name="connsiteY11" fmla="*/ 1901825 h 1974850"/>
              <a:gd name="connsiteX12" fmla="*/ 2643187 w 2643187"/>
              <a:gd name="connsiteY12" fmla="*/ 1974850 h 197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43187" h="1974850">
                <a:moveTo>
                  <a:pt x="0" y="0"/>
                </a:moveTo>
                <a:lnTo>
                  <a:pt x="169862" y="247650"/>
                </a:lnTo>
                <a:lnTo>
                  <a:pt x="315912" y="431800"/>
                </a:lnTo>
                <a:lnTo>
                  <a:pt x="460375" y="641350"/>
                </a:lnTo>
                <a:lnTo>
                  <a:pt x="606425" y="885825"/>
                </a:lnTo>
                <a:lnTo>
                  <a:pt x="749300" y="1081088"/>
                </a:lnTo>
                <a:lnTo>
                  <a:pt x="892175" y="1285875"/>
                </a:lnTo>
                <a:lnTo>
                  <a:pt x="1181100" y="1444625"/>
                </a:lnTo>
                <a:lnTo>
                  <a:pt x="1471612" y="1595438"/>
                </a:lnTo>
                <a:lnTo>
                  <a:pt x="1760537" y="1682750"/>
                </a:lnTo>
                <a:lnTo>
                  <a:pt x="2054225" y="1824038"/>
                </a:lnTo>
                <a:lnTo>
                  <a:pt x="2347912" y="1901825"/>
                </a:lnTo>
                <a:lnTo>
                  <a:pt x="2643187" y="1974850"/>
                </a:lnTo>
              </a:path>
            </a:pathLst>
          </a:custGeom>
          <a:noFill/>
          <a:ln>
            <a:solidFill>
              <a:srgbClr val="0333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FFFFFF"/>
              </a:solidFill>
              <a:effectLst/>
              <a:uLnTx/>
              <a:uFillTx/>
              <a:ea typeface="+mn-ea"/>
              <a:cs typeface="+mn-cs"/>
            </a:endParaRPr>
          </a:p>
        </p:txBody>
      </p:sp>
      <p:sp>
        <p:nvSpPr>
          <p:cNvPr id="300" name="Freeform: Shape 546">
            <a:extLst>
              <a:ext uri="{FF2B5EF4-FFF2-40B4-BE49-F238E27FC236}">
                <a16:creationId xmlns:a16="http://schemas.microsoft.com/office/drawing/2014/main" id="{CE4EB87B-C029-B753-8241-9E8FE59B6744}"/>
              </a:ext>
            </a:extLst>
          </p:cNvPr>
          <p:cNvSpPr/>
          <p:nvPr/>
        </p:nvSpPr>
        <p:spPr>
          <a:xfrm>
            <a:off x="2464803" y="1854038"/>
            <a:ext cx="114386" cy="81876"/>
          </a:xfrm>
          <a:custGeom>
            <a:avLst/>
            <a:gdLst>
              <a:gd name="connsiteX0" fmla="*/ 37465 w 74929"/>
              <a:gd name="connsiteY0" fmla="*/ 64897 h 64897"/>
              <a:gd name="connsiteX1" fmla="*/ 74930 w 74929"/>
              <a:gd name="connsiteY1" fmla="*/ 0 h 64897"/>
              <a:gd name="connsiteX2" fmla="*/ 0 w 74929"/>
              <a:gd name="connsiteY2" fmla="*/ 0 h 64897"/>
              <a:gd name="connsiteX3" fmla="*/ 37465 w 74929"/>
              <a:gd name="connsiteY3" fmla="*/ 64897 h 64897"/>
            </a:gdLst>
            <a:ahLst/>
            <a:cxnLst>
              <a:cxn ang="0">
                <a:pos x="connsiteX0" y="connsiteY0"/>
              </a:cxn>
              <a:cxn ang="0">
                <a:pos x="connsiteX1" y="connsiteY1"/>
              </a:cxn>
              <a:cxn ang="0">
                <a:pos x="connsiteX2" y="connsiteY2"/>
              </a:cxn>
              <a:cxn ang="0">
                <a:pos x="connsiteX3" y="connsiteY3"/>
              </a:cxn>
            </a:cxnLst>
            <a:rect l="l" t="t" r="r" b="b"/>
            <a:pathLst>
              <a:path w="74929" h="64897">
                <a:moveTo>
                  <a:pt x="37465" y="64897"/>
                </a:moveTo>
                <a:lnTo>
                  <a:pt x="74930" y="0"/>
                </a:lnTo>
                <a:lnTo>
                  <a:pt x="0" y="0"/>
                </a:lnTo>
                <a:lnTo>
                  <a:pt x="37465" y="64897"/>
                </a:lnTo>
                <a:close/>
              </a:path>
            </a:pathLst>
          </a:custGeom>
          <a:solidFill>
            <a:srgbClr val="939AA7"/>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01" name="Freeform: Shape 672">
            <a:extLst>
              <a:ext uri="{FF2B5EF4-FFF2-40B4-BE49-F238E27FC236}">
                <a16:creationId xmlns:a16="http://schemas.microsoft.com/office/drawing/2014/main" id="{7D7E534F-FBEF-0AA3-254A-38AA46A7BADC}"/>
              </a:ext>
            </a:extLst>
          </p:cNvPr>
          <p:cNvSpPr/>
          <p:nvPr/>
        </p:nvSpPr>
        <p:spPr>
          <a:xfrm>
            <a:off x="2514976" y="1886611"/>
            <a:ext cx="4025391" cy="932391"/>
          </a:xfrm>
          <a:custGeom>
            <a:avLst/>
            <a:gdLst>
              <a:gd name="connsiteX0" fmla="*/ 0 w 2636837"/>
              <a:gd name="connsiteY0" fmla="*/ 0 h 754062"/>
              <a:gd name="connsiteX1" fmla="*/ 161925 w 2636837"/>
              <a:gd name="connsiteY1" fmla="*/ 222250 h 754062"/>
              <a:gd name="connsiteX2" fmla="*/ 311150 w 2636837"/>
              <a:gd name="connsiteY2" fmla="*/ 339725 h 754062"/>
              <a:gd name="connsiteX3" fmla="*/ 450850 w 2636837"/>
              <a:gd name="connsiteY3" fmla="*/ 444500 h 754062"/>
              <a:gd name="connsiteX4" fmla="*/ 603250 w 2636837"/>
              <a:gd name="connsiteY4" fmla="*/ 508000 h 754062"/>
              <a:gd name="connsiteX5" fmla="*/ 746125 w 2636837"/>
              <a:gd name="connsiteY5" fmla="*/ 566737 h 754062"/>
              <a:gd name="connsiteX6" fmla="*/ 887412 w 2636837"/>
              <a:gd name="connsiteY6" fmla="*/ 636587 h 754062"/>
              <a:gd name="connsiteX7" fmla="*/ 1185862 w 2636837"/>
              <a:gd name="connsiteY7" fmla="*/ 703262 h 754062"/>
              <a:gd name="connsiteX8" fmla="*/ 1473200 w 2636837"/>
              <a:gd name="connsiteY8" fmla="*/ 650875 h 754062"/>
              <a:gd name="connsiteX9" fmla="*/ 1762125 w 2636837"/>
              <a:gd name="connsiteY9" fmla="*/ 695325 h 754062"/>
              <a:gd name="connsiteX10" fmla="*/ 2055812 w 2636837"/>
              <a:gd name="connsiteY10" fmla="*/ 690562 h 754062"/>
              <a:gd name="connsiteX11" fmla="*/ 2346325 w 2636837"/>
              <a:gd name="connsiteY11" fmla="*/ 754062 h 754062"/>
              <a:gd name="connsiteX12" fmla="*/ 2636837 w 2636837"/>
              <a:gd name="connsiteY12" fmla="*/ 747712 h 75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36837" h="754062">
                <a:moveTo>
                  <a:pt x="0" y="0"/>
                </a:moveTo>
                <a:lnTo>
                  <a:pt x="161925" y="222250"/>
                </a:lnTo>
                <a:lnTo>
                  <a:pt x="311150" y="339725"/>
                </a:lnTo>
                <a:lnTo>
                  <a:pt x="450850" y="444500"/>
                </a:lnTo>
                <a:lnTo>
                  <a:pt x="603250" y="508000"/>
                </a:lnTo>
                <a:lnTo>
                  <a:pt x="746125" y="566737"/>
                </a:lnTo>
                <a:lnTo>
                  <a:pt x="887412" y="636587"/>
                </a:lnTo>
                <a:lnTo>
                  <a:pt x="1185862" y="703262"/>
                </a:lnTo>
                <a:lnTo>
                  <a:pt x="1473200" y="650875"/>
                </a:lnTo>
                <a:lnTo>
                  <a:pt x="1762125" y="695325"/>
                </a:lnTo>
                <a:lnTo>
                  <a:pt x="2055812" y="690562"/>
                </a:lnTo>
                <a:lnTo>
                  <a:pt x="2346325" y="754062"/>
                </a:lnTo>
                <a:lnTo>
                  <a:pt x="2636837" y="747712"/>
                </a:lnTo>
              </a:path>
            </a:pathLst>
          </a:custGeom>
          <a:noFill/>
          <a:ln>
            <a:solidFill>
              <a:srgbClr val="939A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FFFFFF"/>
              </a:solidFill>
              <a:effectLst/>
              <a:uLnTx/>
              <a:uFillTx/>
              <a:ea typeface="+mn-ea"/>
              <a:cs typeface="+mn-cs"/>
            </a:endParaRPr>
          </a:p>
        </p:txBody>
      </p:sp>
      <p:grpSp>
        <p:nvGrpSpPr>
          <p:cNvPr id="302" name="Group 678">
            <a:extLst>
              <a:ext uri="{FF2B5EF4-FFF2-40B4-BE49-F238E27FC236}">
                <a16:creationId xmlns:a16="http://schemas.microsoft.com/office/drawing/2014/main" id="{D677BEE4-5DE3-FD79-82EF-035175126621}"/>
              </a:ext>
            </a:extLst>
          </p:cNvPr>
          <p:cNvGrpSpPr>
            <a:grpSpLocks/>
          </p:cNvGrpSpPr>
          <p:nvPr/>
        </p:nvGrpSpPr>
        <p:grpSpPr>
          <a:xfrm>
            <a:off x="1825461" y="1766461"/>
            <a:ext cx="578069" cy="3427767"/>
            <a:chOff x="819921" y="2076118"/>
            <a:chExt cx="378665" cy="2772171"/>
          </a:xfrm>
        </p:grpSpPr>
        <p:sp>
          <p:nvSpPr>
            <p:cNvPr id="303" name="TextBox 373">
              <a:extLst>
                <a:ext uri="{FF2B5EF4-FFF2-40B4-BE49-F238E27FC236}">
                  <a16:creationId xmlns:a16="http://schemas.microsoft.com/office/drawing/2014/main" id="{B0C1A677-FAA5-A600-E27B-AF83E2BBB107}"/>
                </a:ext>
              </a:extLst>
            </p:cNvPr>
            <p:cNvSpPr txBox="1">
              <a:spLocks/>
            </p:cNvSpPr>
            <p:nvPr/>
          </p:nvSpPr>
          <p:spPr>
            <a:xfrm>
              <a:off x="819921" y="4629199"/>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–20</a:t>
              </a:r>
            </a:p>
          </p:txBody>
        </p:sp>
        <p:sp>
          <p:nvSpPr>
            <p:cNvPr id="304" name="TextBox 374">
              <a:extLst>
                <a:ext uri="{FF2B5EF4-FFF2-40B4-BE49-F238E27FC236}">
                  <a16:creationId xmlns:a16="http://schemas.microsoft.com/office/drawing/2014/main" id="{8BEABE8B-34CF-FE84-9571-3D85655FAC34}"/>
                </a:ext>
              </a:extLst>
            </p:cNvPr>
            <p:cNvSpPr txBox="1">
              <a:spLocks/>
            </p:cNvSpPr>
            <p:nvPr/>
          </p:nvSpPr>
          <p:spPr>
            <a:xfrm>
              <a:off x="819921" y="4118582"/>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–16</a:t>
              </a:r>
            </a:p>
          </p:txBody>
        </p:sp>
        <p:sp>
          <p:nvSpPr>
            <p:cNvPr id="305" name="TextBox 375">
              <a:extLst>
                <a:ext uri="{FF2B5EF4-FFF2-40B4-BE49-F238E27FC236}">
                  <a16:creationId xmlns:a16="http://schemas.microsoft.com/office/drawing/2014/main" id="{04F1D8AE-F419-4769-EFA6-1B58ECAC1ACD}"/>
                </a:ext>
              </a:extLst>
            </p:cNvPr>
            <p:cNvSpPr txBox="1">
              <a:spLocks/>
            </p:cNvSpPr>
            <p:nvPr/>
          </p:nvSpPr>
          <p:spPr>
            <a:xfrm>
              <a:off x="819921" y="3607966"/>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–12</a:t>
              </a:r>
            </a:p>
          </p:txBody>
        </p:sp>
        <p:sp>
          <p:nvSpPr>
            <p:cNvPr id="306" name="TextBox 376">
              <a:extLst>
                <a:ext uri="{FF2B5EF4-FFF2-40B4-BE49-F238E27FC236}">
                  <a16:creationId xmlns:a16="http://schemas.microsoft.com/office/drawing/2014/main" id="{2C2D86D5-1664-1140-7CEE-34E22F0B511A}"/>
                </a:ext>
              </a:extLst>
            </p:cNvPr>
            <p:cNvSpPr txBox="1">
              <a:spLocks/>
            </p:cNvSpPr>
            <p:nvPr/>
          </p:nvSpPr>
          <p:spPr>
            <a:xfrm>
              <a:off x="819921" y="3097350"/>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–8</a:t>
              </a:r>
            </a:p>
          </p:txBody>
        </p:sp>
        <p:sp>
          <p:nvSpPr>
            <p:cNvPr id="307" name="TextBox 377">
              <a:extLst>
                <a:ext uri="{FF2B5EF4-FFF2-40B4-BE49-F238E27FC236}">
                  <a16:creationId xmlns:a16="http://schemas.microsoft.com/office/drawing/2014/main" id="{8B9F6976-E026-D972-80A5-F6F6FC73780D}"/>
                </a:ext>
              </a:extLst>
            </p:cNvPr>
            <p:cNvSpPr txBox="1">
              <a:spLocks/>
            </p:cNvSpPr>
            <p:nvPr/>
          </p:nvSpPr>
          <p:spPr>
            <a:xfrm>
              <a:off x="819921" y="2586734"/>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–4</a:t>
              </a:r>
            </a:p>
          </p:txBody>
        </p:sp>
        <p:sp>
          <p:nvSpPr>
            <p:cNvPr id="308" name="TextBox 378">
              <a:extLst>
                <a:ext uri="{FF2B5EF4-FFF2-40B4-BE49-F238E27FC236}">
                  <a16:creationId xmlns:a16="http://schemas.microsoft.com/office/drawing/2014/main" id="{D7163B99-7FF4-E88B-5ED8-C5A69F307E00}"/>
                </a:ext>
              </a:extLst>
            </p:cNvPr>
            <p:cNvSpPr txBox="1">
              <a:spLocks/>
            </p:cNvSpPr>
            <p:nvPr/>
          </p:nvSpPr>
          <p:spPr>
            <a:xfrm>
              <a:off x="819921" y="2076118"/>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0</a:t>
              </a:r>
            </a:p>
          </p:txBody>
        </p:sp>
        <p:sp>
          <p:nvSpPr>
            <p:cNvPr id="309" name="TextBox 673">
              <a:extLst>
                <a:ext uri="{FF2B5EF4-FFF2-40B4-BE49-F238E27FC236}">
                  <a16:creationId xmlns:a16="http://schemas.microsoft.com/office/drawing/2014/main" id="{B52A60E3-0E3B-D83E-D6CA-E219B21A8FE8}"/>
                </a:ext>
              </a:extLst>
            </p:cNvPr>
            <p:cNvSpPr txBox="1">
              <a:spLocks/>
            </p:cNvSpPr>
            <p:nvPr/>
          </p:nvSpPr>
          <p:spPr>
            <a:xfrm>
              <a:off x="819921" y="2331426"/>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–2</a:t>
              </a:r>
            </a:p>
          </p:txBody>
        </p:sp>
        <p:sp>
          <p:nvSpPr>
            <p:cNvPr id="310" name="TextBox 674">
              <a:extLst>
                <a:ext uri="{FF2B5EF4-FFF2-40B4-BE49-F238E27FC236}">
                  <a16:creationId xmlns:a16="http://schemas.microsoft.com/office/drawing/2014/main" id="{F789B001-DEA8-BC3C-33A8-7695FE881629}"/>
                </a:ext>
              </a:extLst>
            </p:cNvPr>
            <p:cNvSpPr txBox="1">
              <a:spLocks/>
            </p:cNvSpPr>
            <p:nvPr/>
          </p:nvSpPr>
          <p:spPr>
            <a:xfrm>
              <a:off x="819921" y="2842042"/>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–6</a:t>
              </a:r>
            </a:p>
          </p:txBody>
        </p:sp>
        <p:sp>
          <p:nvSpPr>
            <p:cNvPr id="311" name="TextBox 675">
              <a:extLst>
                <a:ext uri="{FF2B5EF4-FFF2-40B4-BE49-F238E27FC236}">
                  <a16:creationId xmlns:a16="http://schemas.microsoft.com/office/drawing/2014/main" id="{0E24B028-1BA0-C49F-D388-7B76A14A305F}"/>
                </a:ext>
              </a:extLst>
            </p:cNvPr>
            <p:cNvSpPr txBox="1">
              <a:spLocks/>
            </p:cNvSpPr>
            <p:nvPr/>
          </p:nvSpPr>
          <p:spPr>
            <a:xfrm>
              <a:off x="819921" y="3352658"/>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–10</a:t>
              </a:r>
            </a:p>
          </p:txBody>
        </p:sp>
        <p:sp>
          <p:nvSpPr>
            <p:cNvPr id="312" name="TextBox 676">
              <a:extLst>
                <a:ext uri="{FF2B5EF4-FFF2-40B4-BE49-F238E27FC236}">
                  <a16:creationId xmlns:a16="http://schemas.microsoft.com/office/drawing/2014/main" id="{C7E53BD8-B464-8C1A-AD5A-E95EFD29AFF5}"/>
                </a:ext>
              </a:extLst>
            </p:cNvPr>
            <p:cNvSpPr txBox="1">
              <a:spLocks/>
            </p:cNvSpPr>
            <p:nvPr/>
          </p:nvSpPr>
          <p:spPr>
            <a:xfrm>
              <a:off x="819921" y="3863274"/>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–14</a:t>
              </a:r>
            </a:p>
          </p:txBody>
        </p:sp>
        <p:sp>
          <p:nvSpPr>
            <p:cNvPr id="313" name="TextBox 677">
              <a:extLst>
                <a:ext uri="{FF2B5EF4-FFF2-40B4-BE49-F238E27FC236}">
                  <a16:creationId xmlns:a16="http://schemas.microsoft.com/office/drawing/2014/main" id="{67793A2F-C57F-75C2-BB20-A97BD15203A2}"/>
                </a:ext>
              </a:extLst>
            </p:cNvPr>
            <p:cNvSpPr txBox="1">
              <a:spLocks/>
            </p:cNvSpPr>
            <p:nvPr/>
          </p:nvSpPr>
          <p:spPr>
            <a:xfrm>
              <a:off x="819921" y="4373890"/>
              <a:ext cx="378665" cy="219090"/>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Arial" panose="020B0604020202020204" pitchFamily="34" charset="0"/>
                </a:rPr>
                <a:t>–18</a:t>
              </a:r>
            </a:p>
          </p:txBody>
        </p:sp>
      </p:grpSp>
      <p:sp>
        <p:nvSpPr>
          <p:cNvPr id="314" name="Freeform: Shape 679">
            <a:extLst>
              <a:ext uri="{FF2B5EF4-FFF2-40B4-BE49-F238E27FC236}">
                <a16:creationId xmlns:a16="http://schemas.microsoft.com/office/drawing/2014/main" id="{88037C12-6BCB-24F3-0E34-BA81FA61C4BB}"/>
              </a:ext>
            </a:extLst>
          </p:cNvPr>
          <p:cNvSpPr/>
          <p:nvPr/>
        </p:nvSpPr>
        <p:spPr>
          <a:xfrm>
            <a:off x="2346731" y="4749645"/>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5" name="Freeform: Shape 680">
            <a:extLst>
              <a:ext uri="{FF2B5EF4-FFF2-40B4-BE49-F238E27FC236}">
                <a16:creationId xmlns:a16="http://schemas.microsoft.com/office/drawing/2014/main" id="{677805DF-04B7-08A0-0A41-FA19B45C9D13}"/>
              </a:ext>
            </a:extLst>
          </p:cNvPr>
          <p:cNvSpPr/>
          <p:nvPr/>
        </p:nvSpPr>
        <p:spPr>
          <a:xfrm>
            <a:off x="2346731" y="4118273"/>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6" name="Freeform: Shape 681">
            <a:extLst>
              <a:ext uri="{FF2B5EF4-FFF2-40B4-BE49-F238E27FC236}">
                <a16:creationId xmlns:a16="http://schemas.microsoft.com/office/drawing/2014/main" id="{079850DF-3CE5-DCC4-0883-DD6B877C7077}"/>
              </a:ext>
            </a:extLst>
          </p:cNvPr>
          <p:cNvSpPr/>
          <p:nvPr/>
        </p:nvSpPr>
        <p:spPr>
          <a:xfrm>
            <a:off x="2346731" y="3486900"/>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7" name="Freeform: Shape 682">
            <a:extLst>
              <a:ext uri="{FF2B5EF4-FFF2-40B4-BE49-F238E27FC236}">
                <a16:creationId xmlns:a16="http://schemas.microsoft.com/office/drawing/2014/main" id="{0C0D7A28-2E4C-1EBC-C4F4-5C322C7D546F}"/>
              </a:ext>
            </a:extLst>
          </p:cNvPr>
          <p:cNvSpPr/>
          <p:nvPr/>
        </p:nvSpPr>
        <p:spPr>
          <a:xfrm>
            <a:off x="2346731" y="2855528"/>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8" name="Freeform: Shape 683">
            <a:extLst>
              <a:ext uri="{FF2B5EF4-FFF2-40B4-BE49-F238E27FC236}">
                <a16:creationId xmlns:a16="http://schemas.microsoft.com/office/drawing/2014/main" id="{D377F59D-4EE1-9310-16BC-4F339D1AC6C2}"/>
              </a:ext>
            </a:extLst>
          </p:cNvPr>
          <p:cNvSpPr/>
          <p:nvPr/>
        </p:nvSpPr>
        <p:spPr>
          <a:xfrm>
            <a:off x="2346731" y="2224155"/>
            <a:ext cx="63203" cy="15704"/>
          </a:xfrm>
          <a:custGeom>
            <a:avLst/>
            <a:gdLst>
              <a:gd name="connsiteX0" fmla="*/ 0 w 41401"/>
              <a:gd name="connsiteY0" fmla="*/ 0 h 12700"/>
              <a:gd name="connsiteX1" fmla="*/ 41402 w 41401"/>
              <a:gd name="connsiteY1" fmla="*/ 0 h 12700"/>
            </a:gdLst>
            <a:ahLst/>
            <a:cxnLst>
              <a:cxn ang="0">
                <a:pos x="connsiteX0" y="connsiteY0"/>
              </a:cxn>
              <a:cxn ang="0">
                <a:pos x="connsiteX1" y="connsiteY1"/>
              </a:cxn>
            </a:cxnLst>
            <a:rect l="l" t="t" r="r" b="b"/>
            <a:pathLst>
              <a:path w="41401" h="12700">
                <a:moveTo>
                  <a:pt x="0" y="0"/>
                </a:moveTo>
                <a:lnTo>
                  <a:pt x="41402" y="0"/>
                </a:lnTo>
              </a:path>
            </a:pathLst>
          </a:custGeom>
          <a:ln w="12700" cap="flat">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19" name="TextBox 684">
            <a:extLst>
              <a:ext uri="{FF2B5EF4-FFF2-40B4-BE49-F238E27FC236}">
                <a16:creationId xmlns:a16="http://schemas.microsoft.com/office/drawing/2014/main" id="{ED11EAFB-5B55-FA5B-1A70-56A0330548F8}"/>
              </a:ext>
            </a:extLst>
          </p:cNvPr>
          <p:cNvSpPr txBox="1"/>
          <p:nvPr/>
        </p:nvSpPr>
        <p:spPr>
          <a:xfrm>
            <a:off x="7121466" y="2673266"/>
            <a:ext cx="765452" cy="270903"/>
          </a:xfrm>
          <a:prstGeom prst="rect">
            <a:avLst/>
          </a:prstGeom>
          <a:noFill/>
        </p:spPr>
        <p:txBody>
          <a:bodyPr wrap="square" lIns="0" r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939AA7"/>
                </a:solidFill>
                <a:effectLst/>
                <a:uLnTx/>
                <a:uFillTx/>
                <a:ea typeface="+mn-ea"/>
                <a:cs typeface="Arial" panose="020B0604020202020204" pitchFamily="34" charset="0"/>
              </a:rPr>
              <a:t>–5.9 cm</a:t>
            </a:r>
          </a:p>
        </p:txBody>
      </p:sp>
      <p:sp>
        <p:nvSpPr>
          <p:cNvPr id="320" name="Freeform: Shape 371">
            <a:extLst>
              <a:ext uri="{FF2B5EF4-FFF2-40B4-BE49-F238E27FC236}">
                <a16:creationId xmlns:a16="http://schemas.microsoft.com/office/drawing/2014/main" id="{18B39F71-7697-EF8A-EA40-EFBD59257669}"/>
              </a:ext>
            </a:extLst>
          </p:cNvPr>
          <p:cNvSpPr/>
          <p:nvPr/>
        </p:nvSpPr>
        <p:spPr>
          <a:xfrm>
            <a:off x="8745313" y="4243660"/>
            <a:ext cx="85954" cy="451841"/>
          </a:xfrm>
          <a:custGeom>
            <a:avLst/>
            <a:gdLst>
              <a:gd name="connsiteX0" fmla="*/ 0 w 121284"/>
              <a:gd name="connsiteY0" fmla="*/ 461899 h 461899"/>
              <a:gd name="connsiteX1" fmla="*/ 121285 w 121284"/>
              <a:gd name="connsiteY1" fmla="*/ 461899 h 461899"/>
              <a:gd name="connsiteX2" fmla="*/ 121285 w 121284"/>
              <a:gd name="connsiteY2" fmla="*/ 0 h 461899"/>
              <a:gd name="connsiteX3" fmla="*/ 0 w 121284"/>
              <a:gd name="connsiteY3" fmla="*/ 0 h 461899"/>
            </a:gdLst>
            <a:ahLst/>
            <a:cxnLst>
              <a:cxn ang="0">
                <a:pos x="connsiteX0" y="connsiteY0"/>
              </a:cxn>
              <a:cxn ang="0">
                <a:pos x="connsiteX1" y="connsiteY1"/>
              </a:cxn>
              <a:cxn ang="0">
                <a:pos x="connsiteX2" y="connsiteY2"/>
              </a:cxn>
              <a:cxn ang="0">
                <a:pos x="connsiteX3" y="connsiteY3"/>
              </a:cxn>
            </a:cxnLst>
            <a:rect l="l" t="t" r="r" b="b"/>
            <a:pathLst>
              <a:path w="121284" h="461899">
                <a:moveTo>
                  <a:pt x="0" y="461899"/>
                </a:moveTo>
                <a:lnTo>
                  <a:pt x="121285" y="461899"/>
                </a:lnTo>
                <a:lnTo>
                  <a:pt x="121285" y="0"/>
                </a:lnTo>
                <a:lnTo>
                  <a:pt x="0" y="0"/>
                </a:lnTo>
              </a:path>
            </a:pathLst>
          </a:custGeom>
          <a:noFill/>
          <a:ln w="15875" cap="sq">
            <a:solidFill>
              <a:srgbClr val="00196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000000"/>
              </a:solidFill>
              <a:effectLst/>
              <a:uLnTx/>
              <a:uFillTx/>
              <a:ea typeface="+mn-ea"/>
              <a:cs typeface="Arial" panose="020B0604020202020204" pitchFamily="34" charset="0"/>
            </a:endParaRPr>
          </a:p>
        </p:txBody>
      </p:sp>
      <p:sp>
        <p:nvSpPr>
          <p:cNvPr id="321" name="TextBox 2">
            <a:extLst>
              <a:ext uri="{FF2B5EF4-FFF2-40B4-BE49-F238E27FC236}">
                <a16:creationId xmlns:a16="http://schemas.microsoft.com/office/drawing/2014/main" id="{9F25C491-542D-0607-4E90-84C6EB577959}"/>
              </a:ext>
            </a:extLst>
          </p:cNvPr>
          <p:cNvSpPr txBox="1"/>
          <p:nvPr/>
        </p:nvSpPr>
        <p:spPr>
          <a:xfrm>
            <a:off x="2050210" y="1547614"/>
            <a:ext cx="5114351" cy="240802"/>
          </a:xfrm>
          <a:prstGeom prst="rect">
            <a:avLst/>
          </a:prstGeom>
          <a:noFill/>
        </p:spPr>
        <p:txBody>
          <a:bodyPr wrap="square" lIns="0" tIns="0" rIns="0" bIns="0" rtlCol="0">
            <a:spAutoFit/>
          </a:bodyPr>
          <a:lstStyle/>
          <a:p>
            <a:pPr lvl="0" algn="ctr">
              <a:defRPr sz="1560" b="0" i="0" u="none" strike="noStrike" kern="1200" baseline="0">
                <a:solidFill>
                  <a:srgbClr val="001965"/>
                </a:solidFill>
                <a:latin typeface="+mn-lt"/>
                <a:ea typeface="+mn-ea"/>
                <a:cs typeface="+mn-cs"/>
              </a:defRPr>
            </a:pPr>
            <a:r>
              <a:rPr lang="it-IT" sz="1600" b="1" dirty="0">
                <a:solidFill>
                  <a:srgbClr val="001965">
                    <a:alpha val="100000"/>
                  </a:srgbClr>
                </a:solidFill>
                <a:ea typeface="Apis For Office" panose="020B0604020202020204" charset="0"/>
                <a:cs typeface="Apis For Office" panose="020B0604020202020204" charset="0"/>
                <a:sym typeface="Apis For Office (Headings)"/>
              </a:rPr>
              <a:t>Circonferenza vita media al basale</a:t>
            </a:r>
            <a:r>
              <a:rPr kumimoji="0" lang="en-US" sz="1600" b="1" i="0" u="none" strike="noStrike" kern="1200" cap="none" spc="0" normalizeH="0" baseline="0" noProof="0" dirty="0">
                <a:ln>
                  <a:noFill/>
                </a:ln>
                <a:solidFill>
                  <a:srgbClr val="001965">
                    <a:alpha val="100000"/>
                  </a:srgbClr>
                </a:solidFill>
                <a:effectLst/>
                <a:uLnTx/>
                <a:uFillTx/>
                <a:ea typeface="Apis For Office" panose="020B0604020202020204" charset="0"/>
                <a:cs typeface="Apis For Office" panose="020B0604020202020204" charset="0"/>
                <a:sym typeface="Apis For Office (Headings)"/>
              </a:rPr>
              <a:t>: 118,7 cm</a:t>
            </a:r>
            <a:endParaRPr kumimoji="0" lang="en-GB" sz="1600" b="1" i="0" u="none" strike="noStrike" kern="1200" cap="none" spc="0" normalizeH="0" baseline="0" noProof="0" dirty="0">
              <a:ln>
                <a:noFill/>
              </a:ln>
              <a:solidFill>
                <a:srgbClr val="001965"/>
              </a:solidFill>
              <a:effectLst/>
              <a:uLnTx/>
              <a:uFillTx/>
              <a:ea typeface="+mn-ea"/>
              <a:cs typeface="+mn-cs"/>
            </a:endParaRPr>
          </a:p>
        </p:txBody>
      </p:sp>
      <p:grpSp>
        <p:nvGrpSpPr>
          <p:cNvPr id="3" name="Group 23">
            <a:extLst>
              <a:ext uri="{FF2B5EF4-FFF2-40B4-BE49-F238E27FC236}">
                <a16:creationId xmlns:a16="http://schemas.microsoft.com/office/drawing/2014/main" id="{CFEA7C9E-C566-D688-734A-74654575E9B1}"/>
              </a:ext>
            </a:extLst>
          </p:cNvPr>
          <p:cNvGrpSpPr/>
          <p:nvPr/>
        </p:nvGrpSpPr>
        <p:grpSpPr>
          <a:xfrm>
            <a:off x="3767502" y="5754776"/>
            <a:ext cx="4656996" cy="183640"/>
            <a:chOff x="9458671" y="2870688"/>
            <a:chExt cx="4656996" cy="183640"/>
          </a:xfrm>
        </p:grpSpPr>
        <p:grpSp>
          <p:nvGrpSpPr>
            <p:cNvPr id="323" name="Group 24">
              <a:extLst>
                <a:ext uri="{FF2B5EF4-FFF2-40B4-BE49-F238E27FC236}">
                  <a16:creationId xmlns:a16="http://schemas.microsoft.com/office/drawing/2014/main" id="{B724F4A1-36CF-3658-05F4-B75E5105E159}"/>
                </a:ext>
              </a:extLst>
            </p:cNvPr>
            <p:cNvGrpSpPr/>
            <p:nvPr/>
          </p:nvGrpSpPr>
          <p:grpSpPr>
            <a:xfrm>
              <a:off x="12531617" y="2870688"/>
              <a:ext cx="1584050" cy="183640"/>
              <a:chOff x="12531617" y="2870688"/>
              <a:chExt cx="1584050" cy="183640"/>
            </a:xfrm>
          </p:grpSpPr>
          <p:sp>
            <p:nvSpPr>
              <p:cNvPr id="330" name="Rectangle 40">
                <a:extLst>
                  <a:ext uri="{FF2B5EF4-FFF2-40B4-BE49-F238E27FC236}">
                    <a16:creationId xmlns:a16="http://schemas.microsoft.com/office/drawing/2014/main" id="{E32F5B42-7D49-27D4-3034-98D5EDB43614}"/>
                  </a:ext>
                </a:extLst>
              </p:cNvPr>
              <p:cNvSpPr>
                <a:spLocks noChangeAspect="1"/>
              </p:cNvSpPr>
              <p:nvPr/>
            </p:nvSpPr>
            <p:spPr>
              <a:xfrm>
                <a:off x="12531617" y="2907844"/>
                <a:ext cx="126000" cy="12599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ea typeface="+mn-ea"/>
                  <a:cs typeface="+mn-cs"/>
                </a:endParaRPr>
              </a:p>
            </p:txBody>
          </p:sp>
          <p:sp>
            <p:nvSpPr>
              <p:cNvPr id="331" name="TextBox 41">
                <a:extLst>
                  <a:ext uri="{FF2B5EF4-FFF2-40B4-BE49-F238E27FC236}">
                    <a16:creationId xmlns:a16="http://schemas.microsoft.com/office/drawing/2014/main" id="{6C0E922A-13D5-9A4B-4310-0128793FA459}"/>
                  </a:ext>
                </a:extLst>
              </p:cNvPr>
              <p:cNvSpPr txBox="1"/>
              <p:nvPr/>
            </p:nvSpPr>
            <p:spPr>
              <a:xfrm>
                <a:off x="12751511" y="2870688"/>
                <a:ext cx="1364156" cy="183640"/>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ea typeface="+mn-ea"/>
                    <a:cs typeface="+mn-cs"/>
                  </a:rPr>
                  <a:t>Semaglutide 7.2 mg</a:t>
                </a:r>
              </a:p>
            </p:txBody>
          </p:sp>
        </p:grpSp>
        <p:grpSp>
          <p:nvGrpSpPr>
            <p:cNvPr id="324" name="Group 25">
              <a:extLst>
                <a:ext uri="{FF2B5EF4-FFF2-40B4-BE49-F238E27FC236}">
                  <a16:creationId xmlns:a16="http://schemas.microsoft.com/office/drawing/2014/main" id="{D9FB43E2-D0A5-A2E5-71D4-108B69D5E08D}"/>
                </a:ext>
              </a:extLst>
            </p:cNvPr>
            <p:cNvGrpSpPr/>
            <p:nvPr/>
          </p:nvGrpSpPr>
          <p:grpSpPr>
            <a:xfrm>
              <a:off x="10620732" y="2870688"/>
              <a:ext cx="1584050" cy="183640"/>
              <a:chOff x="10620732" y="2870687"/>
              <a:chExt cx="1584050" cy="183640"/>
            </a:xfrm>
          </p:grpSpPr>
          <p:sp>
            <p:nvSpPr>
              <p:cNvPr id="328" name="Rectangle 31">
                <a:extLst>
                  <a:ext uri="{FF2B5EF4-FFF2-40B4-BE49-F238E27FC236}">
                    <a16:creationId xmlns:a16="http://schemas.microsoft.com/office/drawing/2014/main" id="{603F0941-A52B-542C-D850-D88EC0770391}"/>
                  </a:ext>
                </a:extLst>
              </p:cNvPr>
              <p:cNvSpPr/>
              <p:nvPr/>
            </p:nvSpPr>
            <p:spPr>
              <a:xfrm>
                <a:off x="10620732" y="2907842"/>
                <a:ext cx="126000" cy="126000"/>
              </a:xfrm>
              <a:prstGeom prst="rect">
                <a:avLst/>
              </a:prstGeom>
              <a:solidFill>
                <a:srgbClr val="00196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ea typeface="+mn-ea"/>
                  <a:cs typeface="+mn-cs"/>
                </a:endParaRPr>
              </a:p>
            </p:txBody>
          </p:sp>
          <p:sp>
            <p:nvSpPr>
              <p:cNvPr id="329" name="TextBox 33">
                <a:extLst>
                  <a:ext uri="{FF2B5EF4-FFF2-40B4-BE49-F238E27FC236}">
                    <a16:creationId xmlns:a16="http://schemas.microsoft.com/office/drawing/2014/main" id="{99B4677F-E279-B155-6F9C-A9E6B8CE9AE3}"/>
                  </a:ext>
                </a:extLst>
              </p:cNvPr>
              <p:cNvSpPr txBox="1"/>
              <p:nvPr/>
            </p:nvSpPr>
            <p:spPr>
              <a:xfrm>
                <a:off x="10840626" y="2870687"/>
                <a:ext cx="1364156" cy="183640"/>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ea typeface="+mn-ea"/>
                    <a:cs typeface="+mn-cs"/>
                  </a:rPr>
                  <a:t>Semaglutide 2.4 mg</a:t>
                </a:r>
              </a:p>
            </p:txBody>
          </p:sp>
        </p:grpSp>
        <p:grpSp>
          <p:nvGrpSpPr>
            <p:cNvPr id="325" name="Group 26">
              <a:extLst>
                <a:ext uri="{FF2B5EF4-FFF2-40B4-BE49-F238E27FC236}">
                  <a16:creationId xmlns:a16="http://schemas.microsoft.com/office/drawing/2014/main" id="{1326CB21-B499-F7F0-7D20-6A15E2EF6062}"/>
                </a:ext>
              </a:extLst>
            </p:cNvPr>
            <p:cNvGrpSpPr/>
            <p:nvPr/>
          </p:nvGrpSpPr>
          <p:grpSpPr>
            <a:xfrm>
              <a:off x="9458671" y="2870688"/>
              <a:ext cx="800181" cy="183640"/>
              <a:chOff x="9458671" y="2870688"/>
              <a:chExt cx="800181" cy="183640"/>
            </a:xfrm>
          </p:grpSpPr>
          <p:sp>
            <p:nvSpPr>
              <p:cNvPr id="326" name="Rectangle 27">
                <a:extLst>
                  <a:ext uri="{FF2B5EF4-FFF2-40B4-BE49-F238E27FC236}">
                    <a16:creationId xmlns:a16="http://schemas.microsoft.com/office/drawing/2014/main" id="{2044F7E9-E40D-98F1-05E7-508A4BD8C959}"/>
                  </a:ext>
                </a:extLst>
              </p:cNvPr>
              <p:cNvSpPr/>
              <p:nvPr/>
            </p:nvSpPr>
            <p:spPr>
              <a:xfrm>
                <a:off x="9458671" y="2907843"/>
                <a:ext cx="126000" cy="12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ea typeface="+mn-ea"/>
                  <a:cs typeface="+mn-cs"/>
                </a:endParaRPr>
              </a:p>
            </p:txBody>
          </p:sp>
          <p:sp>
            <p:nvSpPr>
              <p:cNvPr id="327" name="TextBox 28">
                <a:extLst>
                  <a:ext uri="{FF2B5EF4-FFF2-40B4-BE49-F238E27FC236}">
                    <a16:creationId xmlns:a16="http://schemas.microsoft.com/office/drawing/2014/main" id="{DFE75D11-EDD6-30F8-A604-1B8A418BD958}"/>
                  </a:ext>
                </a:extLst>
              </p:cNvPr>
              <p:cNvSpPr txBox="1"/>
              <p:nvPr/>
            </p:nvSpPr>
            <p:spPr>
              <a:xfrm>
                <a:off x="9678565" y="2870688"/>
                <a:ext cx="580287" cy="183640"/>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ea typeface="+mn-ea"/>
                    <a:cs typeface="+mn-cs"/>
                  </a:rPr>
                  <a:t>Placebo</a:t>
                </a:r>
              </a:p>
            </p:txBody>
          </p:sp>
        </p:grpSp>
      </p:grpSp>
    </p:spTree>
    <p:extLst>
      <p:ext uri="{BB962C8B-B14F-4D97-AF65-F5344CB8AC3E}">
        <p14:creationId xmlns:p14="http://schemas.microsoft.com/office/powerpoint/2010/main" val="4126670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0A38B-3210-1728-5319-784DF3B717A9}"/>
            </a:ext>
          </a:extLst>
        </p:cNvPr>
        <p:cNvGrpSpPr/>
        <p:nvPr/>
      </p:nvGrpSpPr>
      <p:grpSpPr>
        <a:xfrm>
          <a:off x="0" y="0"/>
          <a:ext cx="0" cy="0"/>
          <a:chOff x="0" y="0"/>
          <a:chExt cx="0" cy="0"/>
        </a:xfrm>
      </p:grpSpPr>
      <p:sp>
        <p:nvSpPr>
          <p:cNvPr id="343" name="Rettangolo con angoli arrotondati 342">
            <a:extLst>
              <a:ext uri="{FF2B5EF4-FFF2-40B4-BE49-F238E27FC236}">
                <a16:creationId xmlns:a16="http://schemas.microsoft.com/office/drawing/2014/main" id="{2453F492-A246-25E9-0696-183444649E24}"/>
              </a:ext>
            </a:extLst>
          </p:cNvPr>
          <p:cNvSpPr/>
          <p:nvPr/>
        </p:nvSpPr>
        <p:spPr>
          <a:xfrm>
            <a:off x="498168" y="1698171"/>
            <a:ext cx="10414977" cy="4278024"/>
          </a:xfrm>
          <a:prstGeom prst="roundRect">
            <a:avLst>
              <a:gd name="adj" fmla="val 744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94" name="TextBox 10">
            <a:extLst>
              <a:ext uri="{FF2B5EF4-FFF2-40B4-BE49-F238E27FC236}">
                <a16:creationId xmlns:a16="http://schemas.microsoft.com/office/drawing/2014/main" id="{6A378738-CAF9-B144-DCAA-4A923DA6B6EE}"/>
              </a:ext>
            </a:extLst>
          </p:cNvPr>
          <p:cNvSpPr txBox="1">
            <a:spLocks noChangeAspect="1"/>
          </p:cNvSpPr>
          <p:nvPr/>
        </p:nvSpPr>
        <p:spPr>
          <a:xfrm rot="10800000">
            <a:off x="-21" y="-2"/>
            <a:ext cx="7210286" cy="1424068"/>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18" name="Segnaposto testo 17">
            <a:extLst>
              <a:ext uri="{FF2B5EF4-FFF2-40B4-BE49-F238E27FC236}">
                <a16:creationId xmlns:a16="http://schemas.microsoft.com/office/drawing/2014/main" id="{02E4CD35-62DF-676E-2629-21DE1FD0393B}"/>
              </a:ext>
            </a:extLst>
          </p:cNvPr>
          <p:cNvSpPr>
            <a:spLocks noGrp="1"/>
          </p:cNvSpPr>
          <p:nvPr>
            <p:ph type="body" sz="quarter" idx="10"/>
          </p:nvPr>
        </p:nvSpPr>
        <p:spPr/>
        <p:txBody>
          <a:bodyPr wrap="square" lIns="0" tIns="0" rIns="0" bIns="0">
            <a:noAutofit/>
          </a:bodyPr>
          <a:lstStyle/>
          <a:p>
            <a:pPr fontAlgn="t"/>
            <a:r>
              <a:rPr lang="it-IT" dirty="0">
                <a:solidFill>
                  <a:schemeClr val="tx2"/>
                </a:solidFill>
              </a:rPr>
              <a:t>Semaglutide 7,2 mg è risultata</a:t>
            </a:r>
          </a:p>
          <a:p>
            <a:pPr fontAlgn="t"/>
            <a:r>
              <a:rPr lang="it-IT" sz="3600" dirty="0">
                <a:solidFill>
                  <a:schemeClr val="bg2"/>
                </a:solidFill>
              </a:rPr>
              <a:t>ben tollerata</a:t>
            </a:r>
          </a:p>
        </p:txBody>
      </p:sp>
      <p:sp>
        <p:nvSpPr>
          <p:cNvPr id="2" name="Segnaposto testo 1">
            <a:extLst>
              <a:ext uri="{FF2B5EF4-FFF2-40B4-BE49-F238E27FC236}">
                <a16:creationId xmlns:a16="http://schemas.microsoft.com/office/drawing/2014/main" id="{7898DA54-09D5-14CC-EEA2-3C7F347A46FB}"/>
              </a:ext>
            </a:extLst>
          </p:cNvPr>
          <p:cNvSpPr>
            <a:spLocks noGrp="1"/>
          </p:cNvSpPr>
          <p:nvPr>
            <p:ph type="body" sz="quarter" idx="11"/>
          </p:nvPr>
        </p:nvSpPr>
        <p:spPr/>
        <p:txBody>
          <a:bodyPr/>
          <a:lstStyle/>
          <a:p>
            <a:pPr defTabSz="909525">
              <a:buFont typeface="Arial" panose="020B0604020202020204" pitchFamily="34" charset="0"/>
              <a:buChar char="​"/>
              <a:defRPr/>
            </a:pPr>
            <a:r>
              <a:rPr lang="it-IT" dirty="0"/>
              <a:t>Wharton </a:t>
            </a:r>
            <a:r>
              <a:rPr lang="it-IT" dirty="0" err="1"/>
              <a:t>S</a:t>
            </a:r>
            <a:r>
              <a:rPr lang="it-IT" dirty="0"/>
              <a:t>, Freitas </a:t>
            </a:r>
            <a:r>
              <a:rPr lang="it-IT" dirty="0" err="1"/>
              <a:t>P</a:t>
            </a:r>
            <a:r>
              <a:rPr lang="it-IT" dirty="0"/>
              <a:t>, et al. STEP UP trial group. Once-</a:t>
            </a:r>
            <a:r>
              <a:rPr lang="it-IT" dirty="0" err="1"/>
              <a:t>weekly</a:t>
            </a:r>
            <a:r>
              <a:rPr lang="it-IT" dirty="0"/>
              <a:t> semaglutide 7·2 mg in </a:t>
            </a:r>
            <a:r>
              <a:rPr lang="it-IT" dirty="0" err="1"/>
              <a:t>adults</a:t>
            </a:r>
            <a:r>
              <a:rPr lang="it-IT" dirty="0"/>
              <a:t> with </a:t>
            </a:r>
            <a:r>
              <a:rPr lang="it-IT" dirty="0" err="1"/>
              <a:t>obesity</a:t>
            </a:r>
            <a:r>
              <a:rPr lang="it-IT" dirty="0"/>
              <a:t> (STEP UP): a </a:t>
            </a:r>
            <a:r>
              <a:rPr lang="it-IT" dirty="0" err="1"/>
              <a:t>randomised</a:t>
            </a:r>
            <a:r>
              <a:rPr lang="it-IT" dirty="0"/>
              <a:t>, </a:t>
            </a:r>
            <a:r>
              <a:rPr lang="it-IT" dirty="0" err="1"/>
              <a:t>controlled</a:t>
            </a:r>
            <a:r>
              <a:rPr lang="it-IT" dirty="0"/>
              <a:t>, </a:t>
            </a:r>
            <a:r>
              <a:rPr lang="it-IT" dirty="0" err="1"/>
              <a:t>phase</a:t>
            </a:r>
            <a:r>
              <a:rPr lang="it-IT" dirty="0"/>
              <a:t> 3b trial. Lancet </a:t>
            </a:r>
            <a:r>
              <a:rPr lang="it-IT" dirty="0" err="1"/>
              <a:t>Diabetes</a:t>
            </a:r>
            <a:r>
              <a:rPr lang="it-IT" dirty="0"/>
              <a:t> </a:t>
            </a:r>
            <a:r>
              <a:rPr lang="it-IT" dirty="0" err="1"/>
              <a:t>Endocrinol</a:t>
            </a:r>
            <a:r>
              <a:rPr lang="it-IT" dirty="0"/>
              <a:t>. 2025 Nov;13(11):949-963. </a:t>
            </a:r>
            <a:r>
              <a:rPr lang="it-IT" dirty="0" err="1"/>
              <a:t>doi</a:t>
            </a:r>
            <a:r>
              <a:rPr lang="it-IT" dirty="0"/>
              <a:t>: 10.1016/S2213-8587(25)00226-8</a:t>
            </a:r>
          </a:p>
        </p:txBody>
      </p:sp>
      <p:cxnSp>
        <p:nvCxnSpPr>
          <p:cNvPr id="12" name="Straight Connector 201">
            <a:extLst>
              <a:ext uri="{FF2B5EF4-FFF2-40B4-BE49-F238E27FC236}">
                <a16:creationId xmlns:a16="http://schemas.microsoft.com/office/drawing/2014/main" id="{415AA243-7CF7-4FDE-F7A7-917B4CFDF5AA}"/>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pic>
        <p:nvPicPr>
          <p:cNvPr id="3" name="Picture 9">
            <a:extLst>
              <a:ext uri="{FF2B5EF4-FFF2-40B4-BE49-F238E27FC236}">
                <a16:creationId xmlns:a16="http://schemas.microsoft.com/office/drawing/2014/main" id="{087F2226-A67A-43EF-B5C4-FC3DBE4E035F}"/>
              </a:ext>
            </a:extLst>
          </p:cNvPr>
          <p:cNvPicPr>
            <a:picLocks noChangeAspect="1"/>
          </p:cNvPicPr>
          <p:nvPr/>
        </p:nvPicPr>
        <p:blipFill rotWithShape="1">
          <a:blip r:embed="rId3">
            <a:extLst>
              <a:ext uri="{28A0092B-C50C-407E-A947-70E740481C1C}">
                <a14:useLocalDpi xmlns:a14="http://schemas.microsoft.com/office/drawing/2010/main" val="0"/>
              </a:ext>
            </a:extLst>
          </a:blip>
          <a:srcRect l="23320" t="46262" r="35762" b="22479"/>
          <a:stretch>
            <a:fillRect/>
          </a:stretch>
        </p:blipFill>
        <p:spPr bwMode="auto">
          <a:xfrm>
            <a:off x="605470" y="2220686"/>
            <a:ext cx="7651484" cy="365301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24" name="Rectangle: Rounded Corners 5">
            <a:extLst>
              <a:ext uri="{FF2B5EF4-FFF2-40B4-BE49-F238E27FC236}">
                <a16:creationId xmlns:a16="http://schemas.microsoft.com/office/drawing/2014/main" id="{DE970F07-C117-FEE2-B761-3B1934084CC6}"/>
              </a:ext>
            </a:extLst>
          </p:cNvPr>
          <p:cNvSpPr/>
          <p:nvPr/>
        </p:nvSpPr>
        <p:spPr>
          <a:xfrm rot="5400000">
            <a:off x="7543940" y="1213113"/>
            <a:ext cx="3130380" cy="5169402"/>
          </a:xfrm>
          <a:prstGeom prst="round2SameRect">
            <a:avLst>
              <a:gd name="adj1" fmla="val 11627"/>
              <a:gd name="adj2" fmla="val 0"/>
            </a:avLst>
          </a:prstGeom>
          <a:gradFill flip="none" rotWithShape="1">
            <a:gsLst>
              <a:gs pos="79000">
                <a:schemeClr val="accent3"/>
              </a:gs>
              <a:gs pos="24000">
                <a:schemeClr val="accent3">
                  <a:alpha val="0"/>
                </a:schemeClr>
              </a:gs>
            </a:gsLst>
            <a:lin ang="1620000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vert="vert270" lIns="0" tIns="72000" rIns="0" bIns="2088000" rtlCol="0" anchor="ctr"/>
          <a:lstStyle/>
          <a:p>
            <a:r>
              <a:rPr lang="it-IT" sz="2400" dirty="0">
                <a:solidFill>
                  <a:schemeClr val="tx2"/>
                </a:solidFill>
              </a:rPr>
              <a:t>Eventi avversi principalmente gastrointestinali</a:t>
            </a:r>
          </a:p>
          <a:p>
            <a:r>
              <a:rPr lang="it-IT" sz="2400" dirty="0">
                <a:solidFill>
                  <a:schemeClr val="tx2"/>
                </a:solidFill>
              </a:rPr>
              <a:t>di </a:t>
            </a:r>
            <a:r>
              <a:rPr lang="it-IT" sz="2400" b="1" dirty="0">
                <a:solidFill>
                  <a:schemeClr val="tx2"/>
                </a:solidFill>
              </a:rPr>
              <a:t>entità moderata e transitoria</a:t>
            </a:r>
          </a:p>
        </p:txBody>
      </p:sp>
      <p:sp>
        <p:nvSpPr>
          <p:cNvPr id="345" name="TextBox 16">
            <a:extLst>
              <a:ext uri="{FF2B5EF4-FFF2-40B4-BE49-F238E27FC236}">
                <a16:creationId xmlns:a16="http://schemas.microsoft.com/office/drawing/2014/main" id="{E1AEA148-8A75-9499-4923-6B21E1FCEB2B}"/>
              </a:ext>
            </a:extLst>
          </p:cNvPr>
          <p:cNvSpPr txBox="1"/>
          <p:nvPr/>
        </p:nvSpPr>
        <p:spPr>
          <a:xfrm>
            <a:off x="1430535" y="1857339"/>
            <a:ext cx="1881914" cy="288000"/>
          </a:xfrm>
          <a:prstGeom prst="roundRect">
            <a:avLst>
              <a:gd name="adj" fmla="val 50000"/>
            </a:avLst>
          </a:prstGeom>
          <a:solidFill>
            <a:schemeClr val="accent1">
              <a:lumMod val="60000"/>
              <a:lumOff val="40000"/>
            </a:schemeClr>
          </a:solidFill>
        </p:spPr>
        <p:txBody>
          <a:bodyPr wrap="square" lIns="0" tIns="0" rIns="0" bIns="0" rtlCol="0" anchor="ctr">
            <a:noAutofit/>
          </a:bodyPr>
          <a:lstStyle/>
          <a:p>
            <a:pPr marL="0" marR="0" lvl="0" indent="0" algn="ctr" defTabSz="914400" rtl="0" eaLnBrk="1" fontAlgn="auto" latinLnBrk="0" hangingPunct="1">
              <a:lnSpc>
                <a:spcPct val="120000"/>
              </a:lnSpc>
              <a:spcBef>
                <a:spcPts val="600"/>
              </a:spcBef>
              <a:spcAft>
                <a:spcPts val="0"/>
              </a:spcAft>
              <a:buClrTx/>
              <a:buSzTx/>
              <a:buFontTx/>
              <a:buNone/>
              <a:tabLst/>
              <a:defRPr/>
            </a:pPr>
            <a:r>
              <a:rPr kumimoji="0" lang="en-GB" sz="1100" b="1" i="0" u="none" strike="noStrike" kern="1200" cap="none" spc="0" normalizeH="0" baseline="0" noProof="0" dirty="0">
                <a:ln>
                  <a:noFill/>
                </a:ln>
                <a:solidFill>
                  <a:schemeClr val="bg1"/>
                </a:solidFill>
                <a:effectLst/>
                <a:uLnTx/>
                <a:uFillTx/>
                <a:ea typeface="+mn-ea"/>
                <a:cs typeface="+mn-cs"/>
              </a:rPr>
              <a:t>Semaglutide 7.2 mg</a:t>
            </a:r>
          </a:p>
        </p:txBody>
      </p:sp>
      <p:sp>
        <p:nvSpPr>
          <p:cNvPr id="332" name="TextBox 14">
            <a:extLst>
              <a:ext uri="{FF2B5EF4-FFF2-40B4-BE49-F238E27FC236}">
                <a16:creationId xmlns:a16="http://schemas.microsoft.com/office/drawing/2014/main" id="{F42879D7-ED32-B69D-F35C-F2E7AEA4D7D2}"/>
              </a:ext>
            </a:extLst>
          </p:cNvPr>
          <p:cNvSpPr txBox="1"/>
          <p:nvPr/>
        </p:nvSpPr>
        <p:spPr>
          <a:xfrm>
            <a:off x="3697389" y="1857339"/>
            <a:ext cx="1881914" cy="288000"/>
          </a:xfrm>
          <a:prstGeom prst="roundRect">
            <a:avLst>
              <a:gd name="adj" fmla="val 50000"/>
            </a:avLst>
          </a:prstGeom>
          <a:solidFill>
            <a:srgbClr val="0B1962"/>
          </a:solidFill>
        </p:spPr>
        <p:txBody>
          <a:bodyPr wrap="square" lIns="0" tIns="0" rIns="0" bIns="0" rtlCol="0" anchor="ctr">
            <a:noAutofit/>
          </a:bodyPr>
          <a:lstStyle/>
          <a:p>
            <a:pPr marL="0" marR="0" lvl="0" indent="0" algn="ctr" defTabSz="914400" rtl="0" eaLnBrk="1" fontAlgn="auto" latinLnBrk="0" hangingPunct="1">
              <a:lnSpc>
                <a:spcPct val="120000"/>
              </a:lnSpc>
              <a:spcBef>
                <a:spcPts val="600"/>
              </a:spcBef>
              <a:spcAft>
                <a:spcPts val="0"/>
              </a:spcAft>
              <a:buClrTx/>
              <a:buSzTx/>
              <a:buFontTx/>
              <a:buNone/>
              <a:tabLst/>
              <a:defRPr/>
            </a:pPr>
            <a:r>
              <a:rPr kumimoji="0" lang="en-GB" sz="1100" b="1" i="0" u="none" strike="noStrike" kern="1200" cap="none" spc="0" normalizeH="0" baseline="0" noProof="0" dirty="0">
                <a:ln>
                  <a:noFill/>
                </a:ln>
                <a:solidFill>
                  <a:schemeClr val="bg1"/>
                </a:solidFill>
                <a:effectLst/>
                <a:uLnTx/>
                <a:uFillTx/>
                <a:ea typeface="+mn-ea"/>
                <a:cs typeface="+mn-cs"/>
              </a:rPr>
              <a:t>Semaglutide 2.4 mg</a:t>
            </a:r>
          </a:p>
        </p:txBody>
      </p:sp>
      <p:sp>
        <p:nvSpPr>
          <p:cNvPr id="330" name="TextBox 12">
            <a:extLst>
              <a:ext uri="{FF2B5EF4-FFF2-40B4-BE49-F238E27FC236}">
                <a16:creationId xmlns:a16="http://schemas.microsoft.com/office/drawing/2014/main" id="{6992A52C-0BFC-2A34-CFD4-D9B6BE8437A2}"/>
              </a:ext>
            </a:extLst>
          </p:cNvPr>
          <p:cNvSpPr txBox="1"/>
          <p:nvPr/>
        </p:nvSpPr>
        <p:spPr>
          <a:xfrm>
            <a:off x="5964244" y="1857339"/>
            <a:ext cx="1881913" cy="288000"/>
          </a:xfrm>
          <a:prstGeom prst="roundRect">
            <a:avLst>
              <a:gd name="adj" fmla="val 50000"/>
            </a:avLst>
          </a:prstGeom>
          <a:solidFill>
            <a:srgbClr val="939AA7"/>
          </a:solidFill>
        </p:spPr>
        <p:txBody>
          <a:bodyPr wrap="square" lIns="0" tIns="0" rIns="0" bIns="0" rtlCol="0" anchor="ctr">
            <a:noAutofit/>
          </a:bodyPr>
          <a:lstStyle/>
          <a:p>
            <a:pPr marL="0" marR="0" lvl="0" indent="0" algn="ctr" defTabSz="914400" rtl="0" eaLnBrk="1" fontAlgn="auto" latinLnBrk="0" hangingPunct="1">
              <a:lnSpc>
                <a:spcPct val="120000"/>
              </a:lnSpc>
              <a:spcBef>
                <a:spcPts val="600"/>
              </a:spcBef>
              <a:spcAft>
                <a:spcPts val="0"/>
              </a:spcAft>
              <a:buClrTx/>
              <a:buSzTx/>
              <a:buFontTx/>
              <a:buNone/>
              <a:tabLst/>
              <a:defRPr/>
            </a:pPr>
            <a:r>
              <a:rPr kumimoji="0" lang="en-GB" sz="1100" b="1" i="0" u="none" strike="noStrike" kern="1200" cap="none" spc="0" normalizeH="0" baseline="0" noProof="0">
                <a:ln>
                  <a:noFill/>
                </a:ln>
                <a:solidFill>
                  <a:schemeClr val="bg1"/>
                </a:solidFill>
                <a:effectLst/>
                <a:uLnTx/>
                <a:uFillTx/>
                <a:ea typeface="+mn-ea"/>
                <a:cs typeface="+mn-cs"/>
              </a:rPr>
              <a:t>Placebo</a:t>
            </a:r>
          </a:p>
        </p:txBody>
      </p:sp>
    </p:spTree>
    <p:extLst>
      <p:ext uri="{BB962C8B-B14F-4D97-AF65-F5344CB8AC3E}">
        <p14:creationId xmlns:p14="http://schemas.microsoft.com/office/powerpoint/2010/main" val="371505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286C8-6FF9-5C47-AE0B-F97C035BB2D9}"/>
            </a:ext>
          </a:extLst>
        </p:cNvPr>
        <p:cNvGrpSpPr/>
        <p:nvPr/>
      </p:nvGrpSpPr>
      <p:grpSpPr>
        <a:xfrm>
          <a:off x="0" y="0"/>
          <a:ext cx="0" cy="0"/>
          <a:chOff x="0" y="0"/>
          <a:chExt cx="0" cy="0"/>
        </a:xfrm>
      </p:grpSpPr>
      <p:sp>
        <p:nvSpPr>
          <p:cNvPr id="44" name="Rettangolo con angoli arrotondati 43">
            <a:extLst>
              <a:ext uri="{FF2B5EF4-FFF2-40B4-BE49-F238E27FC236}">
                <a16:creationId xmlns:a16="http://schemas.microsoft.com/office/drawing/2014/main" id="{16A038C2-0B0C-DD7A-E297-9923793EFA3A}"/>
              </a:ext>
            </a:extLst>
          </p:cNvPr>
          <p:cNvSpPr/>
          <p:nvPr/>
        </p:nvSpPr>
        <p:spPr>
          <a:xfrm>
            <a:off x="6686784" y="2789186"/>
            <a:ext cx="4999769" cy="3295090"/>
          </a:xfrm>
          <a:prstGeom prst="roundRect">
            <a:avLst>
              <a:gd name="adj" fmla="val 744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43" name="Rettangolo con angoli arrotondati 42">
            <a:extLst>
              <a:ext uri="{FF2B5EF4-FFF2-40B4-BE49-F238E27FC236}">
                <a16:creationId xmlns:a16="http://schemas.microsoft.com/office/drawing/2014/main" id="{82A23E8F-29B8-D4A9-FCAF-FB1242E006C8}"/>
              </a:ext>
            </a:extLst>
          </p:cNvPr>
          <p:cNvSpPr/>
          <p:nvPr/>
        </p:nvSpPr>
        <p:spPr>
          <a:xfrm>
            <a:off x="498168" y="2789187"/>
            <a:ext cx="6045507" cy="3295090"/>
          </a:xfrm>
          <a:prstGeom prst="roundRect">
            <a:avLst>
              <a:gd name="adj" fmla="val 744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err="1">
              <a:solidFill>
                <a:schemeClr val="bg1"/>
              </a:solidFill>
              <a:ea typeface="Apis For Office" panose="020B0504010101010104" pitchFamily="34" charset="0"/>
              <a:cs typeface="Apis For Office" panose="020B0504010101010104" pitchFamily="34" charset="0"/>
            </a:endParaRPr>
          </a:p>
        </p:txBody>
      </p:sp>
      <p:sp>
        <p:nvSpPr>
          <p:cNvPr id="94" name="TextBox 10">
            <a:extLst>
              <a:ext uri="{FF2B5EF4-FFF2-40B4-BE49-F238E27FC236}">
                <a16:creationId xmlns:a16="http://schemas.microsoft.com/office/drawing/2014/main" id="{04BCE857-FDDF-40FA-B53A-55E2F71CB3B4}"/>
              </a:ext>
            </a:extLst>
          </p:cNvPr>
          <p:cNvSpPr txBox="1">
            <a:spLocks noChangeAspect="1"/>
          </p:cNvSpPr>
          <p:nvPr/>
        </p:nvSpPr>
        <p:spPr>
          <a:xfrm rot="10800000">
            <a:off x="-22" y="-7"/>
            <a:ext cx="6419872" cy="1042952"/>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pic>
        <p:nvPicPr>
          <p:cNvPr id="7" name="Elemento grafico 6">
            <a:extLst>
              <a:ext uri="{FF2B5EF4-FFF2-40B4-BE49-F238E27FC236}">
                <a16:creationId xmlns:a16="http://schemas.microsoft.com/office/drawing/2014/main" id="{F12E6257-DD49-CE91-0D61-03B4E35296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63648" y="742950"/>
            <a:ext cx="8605858" cy="732559"/>
          </a:xfrm>
          <a:prstGeom prst="rect">
            <a:avLst/>
          </a:prstGeom>
        </p:spPr>
      </p:pic>
      <p:sp>
        <p:nvSpPr>
          <p:cNvPr id="18" name="Segnaposto testo 17">
            <a:extLst>
              <a:ext uri="{FF2B5EF4-FFF2-40B4-BE49-F238E27FC236}">
                <a16:creationId xmlns:a16="http://schemas.microsoft.com/office/drawing/2014/main" id="{2191AC49-048E-0AAD-7337-A97A4AB94019}"/>
              </a:ext>
            </a:extLst>
          </p:cNvPr>
          <p:cNvSpPr>
            <a:spLocks noGrp="1"/>
          </p:cNvSpPr>
          <p:nvPr>
            <p:ph type="body" sz="quarter" idx="10"/>
          </p:nvPr>
        </p:nvSpPr>
        <p:spPr>
          <a:xfrm>
            <a:off x="505460" y="400351"/>
            <a:ext cx="5590540" cy="365686"/>
          </a:xfrm>
        </p:spPr>
        <p:txBody>
          <a:bodyPr wrap="square" lIns="0" tIns="0" rIns="0" bIns="0">
            <a:noAutofit/>
          </a:bodyPr>
          <a:lstStyle/>
          <a:p>
            <a:pPr fontAlgn="t"/>
            <a:r>
              <a:rPr lang="it-IT" dirty="0">
                <a:solidFill>
                  <a:schemeClr val="tx2"/>
                </a:solidFill>
              </a:rPr>
              <a:t>L’innovazione prende forma</a:t>
            </a:r>
          </a:p>
        </p:txBody>
      </p:sp>
      <p:sp>
        <p:nvSpPr>
          <p:cNvPr id="2" name="Segnaposto testo 1">
            <a:extLst>
              <a:ext uri="{FF2B5EF4-FFF2-40B4-BE49-F238E27FC236}">
                <a16:creationId xmlns:a16="http://schemas.microsoft.com/office/drawing/2014/main" id="{8E9218EC-37E3-7322-3B70-8A0CD3144E3C}"/>
              </a:ext>
            </a:extLst>
          </p:cNvPr>
          <p:cNvSpPr>
            <a:spLocks noGrp="1"/>
          </p:cNvSpPr>
          <p:nvPr>
            <p:ph type="body" sz="quarter" idx="11"/>
          </p:nvPr>
        </p:nvSpPr>
        <p:spPr/>
        <p:txBody>
          <a:bodyPr/>
          <a:lstStyle/>
          <a:p>
            <a:pPr defTabSz="909525">
              <a:defRPr/>
            </a:pPr>
            <a:r>
              <a:rPr lang="en-GB" dirty="0"/>
              <a:t>RCP semaglutide sc. 7,2mg</a:t>
            </a:r>
            <a:r>
              <a:rPr lang="fr-FR" dirty="0"/>
              <a:t>.</a:t>
            </a:r>
            <a:br>
              <a:rPr lang="en-GB" dirty="0"/>
            </a:br>
            <a:r>
              <a:rPr lang="it-IT" dirty="0"/>
              <a:t>Semaglutide 7,2 mg s.c.: prodotto autorizzato in UE ma non ancora disponibile/rimborsato in Italia</a:t>
            </a:r>
            <a:endParaRPr lang="en-GB" dirty="0"/>
          </a:p>
        </p:txBody>
      </p:sp>
      <p:cxnSp>
        <p:nvCxnSpPr>
          <p:cNvPr id="12" name="Straight Connector 201">
            <a:extLst>
              <a:ext uri="{FF2B5EF4-FFF2-40B4-BE49-F238E27FC236}">
                <a16:creationId xmlns:a16="http://schemas.microsoft.com/office/drawing/2014/main" id="{4CDD6A15-B8C7-71B4-BF9F-92D4F96A3FC7}"/>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pic>
        <p:nvPicPr>
          <p:cNvPr id="8" name="Immagine 7">
            <a:extLst>
              <a:ext uri="{FF2B5EF4-FFF2-40B4-BE49-F238E27FC236}">
                <a16:creationId xmlns:a16="http://schemas.microsoft.com/office/drawing/2014/main" id="{D8740102-F255-9A69-4A94-3DDB3C0512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43413" y="4389795"/>
            <a:ext cx="4103031" cy="770170"/>
          </a:xfrm>
          <a:prstGeom prst="rect">
            <a:avLst/>
          </a:prstGeom>
        </p:spPr>
      </p:pic>
      <p:grpSp>
        <p:nvGrpSpPr>
          <p:cNvPr id="47" name="Gruppo 46">
            <a:extLst>
              <a:ext uri="{FF2B5EF4-FFF2-40B4-BE49-F238E27FC236}">
                <a16:creationId xmlns:a16="http://schemas.microsoft.com/office/drawing/2014/main" id="{26E9CF61-06E3-C66C-4423-A82C619A4CD9}"/>
              </a:ext>
            </a:extLst>
          </p:cNvPr>
          <p:cNvGrpSpPr/>
          <p:nvPr/>
        </p:nvGrpSpPr>
        <p:grpSpPr>
          <a:xfrm>
            <a:off x="9045350" y="1276581"/>
            <a:ext cx="2632046" cy="1267539"/>
            <a:chOff x="8873862" y="324565"/>
            <a:chExt cx="2814844" cy="1380621"/>
          </a:xfrm>
        </p:grpSpPr>
        <p:sp>
          <p:nvSpPr>
            <p:cNvPr id="5" name="Rettangolo con angoli arrotondati 4">
              <a:extLst>
                <a:ext uri="{FF2B5EF4-FFF2-40B4-BE49-F238E27FC236}">
                  <a16:creationId xmlns:a16="http://schemas.microsoft.com/office/drawing/2014/main" id="{4A16992A-2008-038F-EF0C-F079A669CE65}"/>
                </a:ext>
              </a:extLst>
            </p:cNvPr>
            <p:cNvSpPr/>
            <p:nvPr/>
          </p:nvSpPr>
          <p:spPr>
            <a:xfrm rot="5400000">
              <a:off x="9754089" y="-229430"/>
              <a:ext cx="1054389" cy="2814844"/>
            </a:xfrm>
            <a:prstGeom prst="roundRect">
              <a:avLst>
                <a:gd name="adj" fmla="val 14570"/>
              </a:avLst>
            </a:prstGeom>
            <a:solidFill>
              <a:srgbClr val="D8E9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pic>
          <p:nvPicPr>
            <p:cNvPr id="4" name="Immagine 3">
              <a:extLst>
                <a:ext uri="{FF2B5EF4-FFF2-40B4-BE49-F238E27FC236}">
                  <a16:creationId xmlns:a16="http://schemas.microsoft.com/office/drawing/2014/main" id="{E426BEAA-D58C-D720-A155-C5F3E05B40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7490" y="324565"/>
              <a:ext cx="655197" cy="669692"/>
            </a:xfrm>
            <a:prstGeom prst="rect">
              <a:avLst/>
            </a:prstGeom>
          </p:spPr>
        </p:pic>
        <p:sp>
          <p:nvSpPr>
            <p:cNvPr id="9" name="CasellaDiTesto 8">
              <a:extLst>
                <a:ext uri="{FF2B5EF4-FFF2-40B4-BE49-F238E27FC236}">
                  <a16:creationId xmlns:a16="http://schemas.microsoft.com/office/drawing/2014/main" id="{87DEB72E-FD96-CE29-7C45-A84915C178BE}"/>
                </a:ext>
              </a:extLst>
            </p:cNvPr>
            <p:cNvSpPr txBox="1"/>
            <p:nvPr/>
          </p:nvSpPr>
          <p:spPr>
            <a:xfrm>
              <a:off x="8947452" y="1000810"/>
              <a:ext cx="2667662" cy="536376"/>
            </a:xfrm>
            <a:prstGeom prst="rect">
              <a:avLst/>
            </a:prstGeom>
            <a:noFill/>
          </p:spPr>
          <p:txBody>
            <a:bodyPr wrap="square" lIns="0" tIns="0" rIns="0" bIns="0" rtlCol="0">
              <a:spAutoFit/>
            </a:bodyPr>
            <a:lstStyle/>
            <a:p>
              <a:pPr algn="ctr"/>
              <a:r>
                <a:rPr lang="it-IT" sz="1600" b="1" dirty="0">
                  <a:solidFill>
                    <a:schemeClr val="bg2"/>
                  </a:solidFill>
                </a:rPr>
                <a:t>1 dose per penna</a:t>
              </a:r>
              <a:br>
                <a:rPr lang="it-IT" sz="1600" b="1" dirty="0">
                  <a:solidFill>
                    <a:schemeClr val="bg2"/>
                  </a:solidFill>
                </a:rPr>
              </a:br>
              <a:r>
                <a:rPr lang="it-IT" sz="1600" b="1" dirty="0">
                  <a:solidFill>
                    <a:schemeClr val="bg2"/>
                  </a:solidFill>
                </a:rPr>
                <a:t>4 penne per confezione</a:t>
              </a:r>
              <a:r>
                <a:rPr lang="it-IT" sz="1600" b="1" baseline="30000" dirty="0">
                  <a:solidFill>
                    <a:schemeClr val="bg2"/>
                  </a:solidFill>
                </a:rPr>
                <a:t>1</a:t>
              </a:r>
            </a:p>
          </p:txBody>
        </p:sp>
      </p:grpSp>
      <p:sp>
        <p:nvSpPr>
          <p:cNvPr id="16" name="CasellaDiTesto 15">
            <a:extLst>
              <a:ext uri="{FF2B5EF4-FFF2-40B4-BE49-F238E27FC236}">
                <a16:creationId xmlns:a16="http://schemas.microsoft.com/office/drawing/2014/main" id="{3E5EB1A2-64E9-B1D5-C790-01EFBA7CAD0E}"/>
              </a:ext>
            </a:extLst>
          </p:cNvPr>
          <p:cNvSpPr txBox="1"/>
          <p:nvPr/>
        </p:nvSpPr>
        <p:spPr>
          <a:xfrm>
            <a:off x="5173287" y="972324"/>
            <a:ext cx="3596219" cy="300531"/>
          </a:xfrm>
          <a:prstGeom prst="rect">
            <a:avLst/>
          </a:prstGeom>
          <a:noFill/>
        </p:spPr>
        <p:txBody>
          <a:bodyPr wrap="square" lIns="0" tIns="0" rIns="0" bIns="0" rtlCol="0">
            <a:spAutoFit/>
          </a:bodyPr>
          <a:lstStyle/>
          <a:p>
            <a:pPr algn="ctr">
              <a:lnSpc>
                <a:spcPct val="120000"/>
              </a:lnSpc>
            </a:pPr>
            <a:r>
              <a:rPr lang="it-IT" dirty="0">
                <a:solidFill>
                  <a:schemeClr val="bg1"/>
                </a:solidFill>
              </a:rPr>
              <a:t> </a:t>
            </a:r>
            <a:r>
              <a:rPr lang="it-IT" sz="1600" dirty="0">
                <a:solidFill>
                  <a:schemeClr val="bg1"/>
                </a:solidFill>
              </a:rPr>
              <a:t>(penna preriempita monodose)</a:t>
            </a:r>
            <a:endParaRPr lang="it-IT" dirty="0">
              <a:solidFill>
                <a:schemeClr val="tx2"/>
              </a:solidFill>
            </a:endParaRPr>
          </a:p>
        </p:txBody>
      </p:sp>
      <p:pic>
        <p:nvPicPr>
          <p:cNvPr id="10" name="Immagine 9">
            <a:extLst>
              <a:ext uri="{FF2B5EF4-FFF2-40B4-BE49-F238E27FC236}">
                <a16:creationId xmlns:a16="http://schemas.microsoft.com/office/drawing/2014/main" id="{BF62BEE2-BFE1-DFE3-664E-3DB60919CC1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71961" y="4427192"/>
            <a:ext cx="5423166" cy="758437"/>
          </a:xfrm>
          <a:prstGeom prst="rect">
            <a:avLst/>
          </a:prstGeom>
        </p:spPr>
      </p:pic>
      <p:sp>
        <p:nvSpPr>
          <p:cNvPr id="17" name="Rettangolo con angoli arrotondati 16">
            <a:extLst>
              <a:ext uri="{FF2B5EF4-FFF2-40B4-BE49-F238E27FC236}">
                <a16:creationId xmlns:a16="http://schemas.microsoft.com/office/drawing/2014/main" id="{1A976E7B-3D75-EEE5-3025-CABDF533F62F}"/>
              </a:ext>
            </a:extLst>
          </p:cNvPr>
          <p:cNvSpPr/>
          <p:nvPr/>
        </p:nvSpPr>
        <p:spPr>
          <a:xfrm>
            <a:off x="568958" y="2679528"/>
            <a:ext cx="5903279" cy="417838"/>
          </a:xfrm>
          <a:prstGeom prst="roundRect">
            <a:avLst>
              <a:gd name="adj" fmla="val 50000"/>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it-IT" sz="1600" b="1" dirty="0"/>
              <a:t>PRIMA DELL’USO</a:t>
            </a:r>
            <a:endParaRPr lang="it-IT" sz="1600" b="1" noProof="0" dirty="0"/>
          </a:p>
        </p:txBody>
      </p:sp>
      <p:sp>
        <p:nvSpPr>
          <p:cNvPr id="20" name="Rettangolo con angoli arrotondati 19">
            <a:extLst>
              <a:ext uri="{FF2B5EF4-FFF2-40B4-BE49-F238E27FC236}">
                <a16:creationId xmlns:a16="http://schemas.microsoft.com/office/drawing/2014/main" id="{0C2B935E-D62D-3AA0-91F5-DB09421EF2B8}"/>
              </a:ext>
            </a:extLst>
          </p:cNvPr>
          <p:cNvSpPr/>
          <p:nvPr/>
        </p:nvSpPr>
        <p:spPr>
          <a:xfrm>
            <a:off x="6757988" y="2687862"/>
            <a:ext cx="4865054" cy="417838"/>
          </a:xfrm>
          <a:prstGeom prst="roundRect">
            <a:avLst>
              <a:gd name="adj" fmla="val 50000"/>
            </a:avLst>
          </a:prstGeom>
          <a:solidFill>
            <a:srgbClr val="00196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it-IT" sz="1600" b="1"/>
              <a:t>DOPO L’USO</a:t>
            </a:r>
            <a:endParaRPr lang="it-IT" sz="1600" b="1" noProof="0" dirty="0"/>
          </a:p>
        </p:txBody>
      </p:sp>
      <p:sp>
        <p:nvSpPr>
          <p:cNvPr id="21" name="CasellaDiTesto 20">
            <a:extLst>
              <a:ext uri="{FF2B5EF4-FFF2-40B4-BE49-F238E27FC236}">
                <a16:creationId xmlns:a16="http://schemas.microsoft.com/office/drawing/2014/main" id="{9562739D-D2C2-6163-48B5-5477D1A22D0D}"/>
              </a:ext>
            </a:extLst>
          </p:cNvPr>
          <p:cNvSpPr txBox="1"/>
          <p:nvPr/>
        </p:nvSpPr>
        <p:spPr>
          <a:xfrm>
            <a:off x="2410692" y="3333146"/>
            <a:ext cx="3880380" cy="569387"/>
          </a:xfrm>
          <a:prstGeom prst="rect">
            <a:avLst/>
          </a:prstGeom>
          <a:noFill/>
        </p:spPr>
        <p:txBody>
          <a:bodyPr wrap="square" lIns="0" tIns="0" rIns="0" bIns="0" rtlCol="0">
            <a:spAutoFit/>
          </a:bodyPr>
          <a:lstStyle/>
          <a:p>
            <a:r>
              <a:rPr lang="it-IT" sz="1600" b="1" dirty="0">
                <a:solidFill>
                  <a:schemeClr val="bg2"/>
                </a:solidFill>
              </a:rPr>
              <a:t>Finestra di ispezione </a:t>
            </a:r>
          </a:p>
          <a:p>
            <a:r>
              <a:rPr lang="it-IT" sz="1050" dirty="0">
                <a:solidFill>
                  <a:schemeClr val="tx1">
                    <a:lumMod val="50000"/>
                    <a:lumOff val="50000"/>
                  </a:schemeClr>
                </a:solidFill>
              </a:rPr>
              <a:t>Verificare che il medicinale sia limpido e incolore. La presenza di bolle d'aria è normale e non influisce sulla dose.</a:t>
            </a:r>
          </a:p>
        </p:txBody>
      </p:sp>
      <p:sp>
        <p:nvSpPr>
          <p:cNvPr id="22" name="CasellaDiTesto 21">
            <a:extLst>
              <a:ext uri="{FF2B5EF4-FFF2-40B4-BE49-F238E27FC236}">
                <a16:creationId xmlns:a16="http://schemas.microsoft.com/office/drawing/2014/main" id="{0AF2CF27-93D1-A46C-D074-4FF645B71ADE}"/>
              </a:ext>
            </a:extLst>
          </p:cNvPr>
          <p:cNvSpPr txBox="1"/>
          <p:nvPr/>
        </p:nvSpPr>
        <p:spPr>
          <a:xfrm>
            <a:off x="736333" y="3333146"/>
            <a:ext cx="1674356" cy="569387"/>
          </a:xfrm>
          <a:prstGeom prst="rect">
            <a:avLst/>
          </a:prstGeom>
          <a:noFill/>
        </p:spPr>
        <p:txBody>
          <a:bodyPr wrap="square" lIns="0" tIns="0" rIns="0" bIns="0" rtlCol="0">
            <a:spAutoFit/>
          </a:bodyPr>
          <a:lstStyle/>
          <a:p>
            <a:r>
              <a:rPr lang="it-IT" sz="1600" b="1" dirty="0">
                <a:solidFill>
                  <a:schemeClr val="bg2"/>
                </a:solidFill>
              </a:rPr>
              <a:t>Cappuccio</a:t>
            </a:r>
          </a:p>
          <a:p>
            <a:r>
              <a:rPr lang="it-IT" sz="1050" dirty="0">
                <a:solidFill>
                  <a:schemeClr val="tx1">
                    <a:lumMod val="50000"/>
                    <a:lumOff val="50000"/>
                  </a:schemeClr>
                </a:solidFill>
              </a:rPr>
              <a:t>Rimuoverlo appena prima dell'iniezione</a:t>
            </a:r>
            <a:endParaRPr lang="it-IT" sz="2000" dirty="0">
              <a:solidFill>
                <a:schemeClr val="tx2"/>
              </a:solidFill>
            </a:endParaRPr>
          </a:p>
        </p:txBody>
      </p:sp>
      <p:sp>
        <p:nvSpPr>
          <p:cNvPr id="23" name="CasellaDiTesto 22">
            <a:extLst>
              <a:ext uri="{FF2B5EF4-FFF2-40B4-BE49-F238E27FC236}">
                <a16:creationId xmlns:a16="http://schemas.microsoft.com/office/drawing/2014/main" id="{AE436913-115C-B5A4-5DE5-E262567A1512}"/>
              </a:ext>
            </a:extLst>
          </p:cNvPr>
          <p:cNvSpPr txBox="1"/>
          <p:nvPr/>
        </p:nvSpPr>
        <p:spPr>
          <a:xfrm>
            <a:off x="2245679" y="5482682"/>
            <a:ext cx="1854834" cy="407804"/>
          </a:xfrm>
          <a:prstGeom prst="rect">
            <a:avLst/>
          </a:prstGeom>
          <a:noFill/>
        </p:spPr>
        <p:txBody>
          <a:bodyPr wrap="square" lIns="0" tIns="0" rIns="0" bIns="0" rtlCol="0">
            <a:spAutoFit/>
          </a:bodyPr>
          <a:lstStyle/>
          <a:p>
            <a:r>
              <a:rPr lang="it-IT" sz="1600" b="1" dirty="0">
                <a:solidFill>
                  <a:schemeClr val="bg2"/>
                </a:solidFill>
              </a:rPr>
              <a:t>Copri-ago</a:t>
            </a:r>
          </a:p>
          <a:p>
            <a:r>
              <a:rPr lang="it-IT" sz="1050" dirty="0">
                <a:solidFill>
                  <a:schemeClr val="tx1">
                    <a:lumMod val="50000"/>
                    <a:lumOff val="50000"/>
                  </a:schemeClr>
                </a:solidFill>
              </a:rPr>
              <a:t>L’ago è nascosto all'interno</a:t>
            </a:r>
          </a:p>
        </p:txBody>
      </p:sp>
      <p:cxnSp>
        <p:nvCxnSpPr>
          <p:cNvPr id="28" name="Connettore diritto a freccia 27">
            <a:extLst>
              <a:ext uri="{FF2B5EF4-FFF2-40B4-BE49-F238E27FC236}">
                <a16:creationId xmlns:a16="http://schemas.microsoft.com/office/drawing/2014/main" id="{A4538E98-B284-5C5D-EDB2-19D9403A31D2}"/>
              </a:ext>
            </a:extLst>
          </p:cNvPr>
          <p:cNvCxnSpPr/>
          <p:nvPr/>
        </p:nvCxnSpPr>
        <p:spPr>
          <a:xfrm>
            <a:off x="1228725" y="3872466"/>
            <a:ext cx="0" cy="773122"/>
          </a:xfrm>
          <a:prstGeom prst="straightConnector1">
            <a:avLst/>
          </a:prstGeom>
          <a:ln w="127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2" name="Connettore a gomito 31">
            <a:extLst>
              <a:ext uri="{FF2B5EF4-FFF2-40B4-BE49-F238E27FC236}">
                <a16:creationId xmlns:a16="http://schemas.microsoft.com/office/drawing/2014/main" id="{72E544A1-4905-D4DD-0144-64727DB862F4}"/>
              </a:ext>
            </a:extLst>
          </p:cNvPr>
          <p:cNvCxnSpPr/>
          <p:nvPr/>
        </p:nvCxnSpPr>
        <p:spPr>
          <a:xfrm rot="16200000" flipH="1">
            <a:off x="2774274" y="4200176"/>
            <a:ext cx="859488" cy="292986"/>
          </a:xfrm>
          <a:prstGeom prst="bentConnector3">
            <a:avLst/>
          </a:prstGeom>
          <a:ln w="127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3" name="Connettore a gomito 32">
            <a:extLst>
              <a:ext uri="{FF2B5EF4-FFF2-40B4-BE49-F238E27FC236}">
                <a16:creationId xmlns:a16="http://schemas.microsoft.com/office/drawing/2014/main" id="{FA868324-E656-144F-A705-092E73A74536}"/>
              </a:ext>
            </a:extLst>
          </p:cNvPr>
          <p:cNvCxnSpPr>
            <a:cxnSpLocks/>
          </p:cNvCxnSpPr>
          <p:nvPr/>
        </p:nvCxnSpPr>
        <p:spPr>
          <a:xfrm rot="16200000" flipV="1">
            <a:off x="2286902" y="4796734"/>
            <a:ext cx="687472" cy="646829"/>
          </a:xfrm>
          <a:prstGeom prst="bentConnector3">
            <a:avLst>
              <a:gd name="adj1" fmla="val 35452"/>
            </a:avLst>
          </a:prstGeom>
          <a:ln w="127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39" name="CasellaDiTesto 38">
            <a:extLst>
              <a:ext uri="{FF2B5EF4-FFF2-40B4-BE49-F238E27FC236}">
                <a16:creationId xmlns:a16="http://schemas.microsoft.com/office/drawing/2014/main" id="{47ADC34D-82B3-1FAF-E8C0-BC696744ADE3}"/>
              </a:ext>
            </a:extLst>
          </p:cNvPr>
          <p:cNvSpPr txBox="1"/>
          <p:nvPr/>
        </p:nvSpPr>
        <p:spPr>
          <a:xfrm>
            <a:off x="7306506" y="5492932"/>
            <a:ext cx="1623692" cy="407804"/>
          </a:xfrm>
          <a:prstGeom prst="rect">
            <a:avLst/>
          </a:prstGeom>
          <a:noFill/>
        </p:spPr>
        <p:txBody>
          <a:bodyPr wrap="square" lIns="0" tIns="0" rIns="0" bIns="0" rtlCol="0">
            <a:spAutoFit/>
          </a:bodyPr>
          <a:lstStyle/>
          <a:p>
            <a:r>
              <a:rPr lang="it-IT" sz="1600" b="1" dirty="0">
                <a:solidFill>
                  <a:srgbClr val="001965"/>
                </a:solidFill>
              </a:rPr>
              <a:t>Copri-ago</a:t>
            </a:r>
          </a:p>
          <a:p>
            <a:r>
              <a:rPr lang="it-IT" sz="1050" dirty="0">
                <a:solidFill>
                  <a:schemeClr val="tx1">
                    <a:lumMod val="50000"/>
                    <a:lumOff val="50000"/>
                  </a:schemeClr>
                </a:solidFill>
              </a:rPr>
              <a:t>Si blocca dopo l’uso</a:t>
            </a:r>
          </a:p>
        </p:txBody>
      </p:sp>
      <p:cxnSp>
        <p:nvCxnSpPr>
          <p:cNvPr id="40" name="Connettore a gomito 39">
            <a:extLst>
              <a:ext uri="{FF2B5EF4-FFF2-40B4-BE49-F238E27FC236}">
                <a16:creationId xmlns:a16="http://schemas.microsoft.com/office/drawing/2014/main" id="{A6FFF560-6B02-8D5C-94FD-1F05717D4E1E}"/>
              </a:ext>
            </a:extLst>
          </p:cNvPr>
          <p:cNvCxnSpPr>
            <a:cxnSpLocks/>
          </p:cNvCxnSpPr>
          <p:nvPr/>
        </p:nvCxnSpPr>
        <p:spPr>
          <a:xfrm rot="16200000" flipV="1">
            <a:off x="7347729" y="4806984"/>
            <a:ext cx="687472" cy="646829"/>
          </a:xfrm>
          <a:prstGeom prst="bentConnector3">
            <a:avLst>
              <a:gd name="adj1" fmla="val 35452"/>
            </a:avLst>
          </a:prstGeom>
          <a:ln w="12700">
            <a:solidFill>
              <a:srgbClr val="001965"/>
            </a:solidFill>
            <a:tailEnd type="oval" w="lg" len="lg"/>
          </a:ln>
        </p:spPr>
        <p:style>
          <a:lnRef idx="1">
            <a:schemeClr val="accent1"/>
          </a:lnRef>
          <a:fillRef idx="0">
            <a:schemeClr val="accent1"/>
          </a:fillRef>
          <a:effectRef idx="0">
            <a:schemeClr val="accent1"/>
          </a:effectRef>
          <a:fontRef idx="minor">
            <a:schemeClr val="tx1"/>
          </a:fontRef>
        </p:style>
      </p:cxnSp>
      <p:sp>
        <p:nvSpPr>
          <p:cNvPr id="41" name="CasellaDiTesto 40">
            <a:extLst>
              <a:ext uri="{FF2B5EF4-FFF2-40B4-BE49-F238E27FC236}">
                <a16:creationId xmlns:a16="http://schemas.microsoft.com/office/drawing/2014/main" id="{E0DD1255-A10D-C8BC-BB93-B4AAAF9BCA88}"/>
              </a:ext>
            </a:extLst>
          </p:cNvPr>
          <p:cNvSpPr txBox="1"/>
          <p:nvPr/>
        </p:nvSpPr>
        <p:spPr>
          <a:xfrm>
            <a:off x="7370617" y="3342290"/>
            <a:ext cx="3437591" cy="569387"/>
          </a:xfrm>
          <a:prstGeom prst="rect">
            <a:avLst/>
          </a:prstGeom>
          <a:noFill/>
        </p:spPr>
        <p:txBody>
          <a:bodyPr wrap="square" lIns="0" tIns="0" rIns="0" bIns="0" rtlCol="0">
            <a:spAutoFit/>
          </a:bodyPr>
          <a:lstStyle/>
          <a:p>
            <a:r>
              <a:rPr lang="it-IT" sz="1600" b="1" dirty="0">
                <a:solidFill>
                  <a:srgbClr val="001965"/>
                </a:solidFill>
              </a:rPr>
              <a:t>Finestra di ispezione </a:t>
            </a:r>
          </a:p>
          <a:p>
            <a:r>
              <a:rPr lang="it-IT" sz="1050" dirty="0">
                <a:solidFill>
                  <a:schemeClr val="tx1">
                    <a:lumMod val="50000"/>
                    <a:lumOff val="50000"/>
                  </a:schemeClr>
                </a:solidFill>
              </a:rPr>
              <a:t>Verificare che la barra gialla si sia arrestata, a </a:t>
            </a:r>
            <a:r>
              <a:rPr lang="it-IT" sz="1050" b="1" dirty="0">
                <a:solidFill>
                  <a:schemeClr val="tx1">
                    <a:lumMod val="50000"/>
                    <a:lumOff val="50000"/>
                  </a:schemeClr>
                </a:solidFill>
              </a:rPr>
              <a:t>conferma della somministrazione </a:t>
            </a:r>
            <a:r>
              <a:rPr lang="it-IT" sz="1050" dirty="0">
                <a:solidFill>
                  <a:schemeClr val="tx1">
                    <a:lumMod val="50000"/>
                    <a:lumOff val="50000"/>
                  </a:schemeClr>
                </a:solidFill>
              </a:rPr>
              <a:t>dell'intera dose</a:t>
            </a:r>
          </a:p>
        </p:txBody>
      </p:sp>
      <p:cxnSp>
        <p:nvCxnSpPr>
          <p:cNvPr id="42" name="Connettore a gomito 41">
            <a:extLst>
              <a:ext uri="{FF2B5EF4-FFF2-40B4-BE49-F238E27FC236}">
                <a16:creationId xmlns:a16="http://schemas.microsoft.com/office/drawing/2014/main" id="{33C9B011-FC5E-BBA3-FC2F-6E1B7DA2413F}"/>
              </a:ext>
            </a:extLst>
          </p:cNvPr>
          <p:cNvCxnSpPr/>
          <p:nvPr/>
        </p:nvCxnSpPr>
        <p:spPr>
          <a:xfrm rot="16200000" flipH="1">
            <a:off x="7734199" y="4181513"/>
            <a:ext cx="859488" cy="292986"/>
          </a:xfrm>
          <a:prstGeom prst="bentConnector3">
            <a:avLst/>
          </a:prstGeom>
          <a:ln w="12700">
            <a:solidFill>
              <a:srgbClr val="001965"/>
            </a:solidFill>
            <a:tailEnd type="oval" w="lg" len="lg"/>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5C8D198F-555B-B9D4-DB33-142D64B5DBEC}"/>
              </a:ext>
            </a:extLst>
          </p:cNvPr>
          <p:cNvSpPr txBox="1"/>
          <p:nvPr/>
        </p:nvSpPr>
        <p:spPr>
          <a:xfrm>
            <a:off x="289221" y="1662246"/>
            <a:ext cx="6120901" cy="261610"/>
          </a:xfrm>
          <a:prstGeom prst="rect">
            <a:avLst/>
          </a:prstGeom>
          <a:noFill/>
        </p:spPr>
        <p:txBody>
          <a:bodyPr wrap="square" lIns="0" tIns="0" rIns="0" bIns="0" rtlCol="0">
            <a:spAutoFit/>
          </a:bodyPr>
          <a:lstStyle/>
          <a:p>
            <a:pPr algn="ctr">
              <a:lnSpc>
                <a:spcPct val="100000"/>
              </a:lnSpc>
            </a:pPr>
            <a:r>
              <a:rPr lang="it-IT" sz="1700" b="1" dirty="0">
                <a:solidFill>
                  <a:srgbClr val="4590C4"/>
                </a:solidFill>
              </a:rPr>
              <a:t>MASSIMA INTENSITÀ DI TRATTAMENTO &amp; INNOVAZIONE</a:t>
            </a:r>
          </a:p>
        </p:txBody>
      </p:sp>
      <p:sp>
        <p:nvSpPr>
          <p:cNvPr id="13" name="CasellaDiTesto 12">
            <a:extLst>
              <a:ext uri="{FF2B5EF4-FFF2-40B4-BE49-F238E27FC236}">
                <a16:creationId xmlns:a16="http://schemas.microsoft.com/office/drawing/2014/main" id="{CBC0003D-F5BD-1D08-ECDF-8052CD572883}"/>
              </a:ext>
            </a:extLst>
          </p:cNvPr>
          <p:cNvSpPr txBox="1"/>
          <p:nvPr/>
        </p:nvSpPr>
        <p:spPr>
          <a:xfrm>
            <a:off x="513729" y="2023286"/>
            <a:ext cx="7905695" cy="492443"/>
          </a:xfrm>
          <a:prstGeom prst="rect">
            <a:avLst/>
          </a:prstGeom>
          <a:noFill/>
        </p:spPr>
        <p:txBody>
          <a:bodyPr wrap="square" lIns="0" tIns="0" rIns="0" bIns="0" rtlCol="0">
            <a:spAutoFit/>
          </a:bodyPr>
          <a:lstStyle/>
          <a:p>
            <a:pPr marL="285750" indent="-285750">
              <a:buFont typeface="Arial" panose="020B0604020202020204" pitchFamily="34" charset="0"/>
              <a:buChar char="•"/>
            </a:pPr>
            <a:r>
              <a:rPr lang="it-IT" sz="1600" b="1" dirty="0">
                <a:solidFill>
                  <a:srgbClr val="001965"/>
                </a:solidFill>
              </a:rPr>
              <a:t>2 STEP di somministrazione: </a:t>
            </a:r>
            <a:r>
              <a:rPr lang="it-IT" sz="1600" dirty="0">
                <a:solidFill>
                  <a:srgbClr val="001965"/>
                </a:solidFill>
              </a:rPr>
              <a:t>rimuovere il tappo e iniettare </a:t>
            </a:r>
          </a:p>
          <a:p>
            <a:pPr marL="285750" indent="-285750">
              <a:buFont typeface="Arial" panose="020B0604020202020204" pitchFamily="34" charset="0"/>
              <a:buChar char="•"/>
            </a:pPr>
            <a:r>
              <a:rPr lang="it-IT" sz="1600" b="1" dirty="0">
                <a:solidFill>
                  <a:srgbClr val="001965"/>
                </a:solidFill>
              </a:rPr>
              <a:t>Conferma visiva della somministrazione </a:t>
            </a:r>
            <a:r>
              <a:rPr lang="it-IT" sz="1600" dirty="0">
                <a:solidFill>
                  <a:srgbClr val="001965"/>
                </a:solidFill>
              </a:rPr>
              <a:t>della dose</a:t>
            </a:r>
          </a:p>
        </p:txBody>
      </p:sp>
      <p:sp>
        <p:nvSpPr>
          <p:cNvPr id="3" name="Segnaposto testo 17">
            <a:extLst>
              <a:ext uri="{FF2B5EF4-FFF2-40B4-BE49-F238E27FC236}">
                <a16:creationId xmlns:a16="http://schemas.microsoft.com/office/drawing/2014/main" id="{8F3C7E1E-A668-9748-1CC2-9C7F52AF1280}"/>
              </a:ext>
            </a:extLst>
          </p:cNvPr>
          <p:cNvSpPr txBox="1">
            <a:spLocks/>
          </p:cNvSpPr>
          <p:nvPr/>
        </p:nvSpPr>
        <p:spPr>
          <a:xfrm>
            <a:off x="505460" y="842541"/>
            <a:ext cx="5351430" cy="732559"/>
          </a:xfrm>
          <a:prstGeom prst="rect">
            <a:avLst/>
          </a:prstGeom>
        </p:spPr>
        <p:txBody>
          <a:bodyPr wrap="square"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fontAlgn="t">
              <a:lnSpc>
                <a:spcPct val="100000"/>
              </a:lnSpc>
            </a:pPr>
            <a:r>
              <a:rPr lang="it-IT" dirty="0">
                <a:solidFill>
                  <a:schemeClr val="bg1"/>
                </a:solidFill>
              </a:rPr>
              <a:t>Semaglutide 7,2 mg SDD</a:t>
            </a:r>
            <a:endParaRPr lang="it-IT" sz="2400" b="0" dirty="0">
              <a:solidFill>
                <a:schemeClr val="tx2"/>
              </a:solidFill>
            </a:endParaRPr>
          </a:p>
        </p:txBody>
      </p:sp>
    </p:spTree>
    <p:extLst>
      <p:ext uri="{BB962C8B-B14F-4D97-AF65-F5344CB8AC3E}">
        <p14:creationId xmlns:p14="http://schemas.microsoft.com/office/powerpoint/2010/main" val="24203510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5240-BAE8-A184-1A5F-86BF6A0D5BF0}"/>
            </a:ext>
          </a:extLst>
        </p:cNvPr>
        <p:cNvGrpSpPr/>
        <p:nvPr/>
      </p:nvGrpSpPr>
      <p:grpSpPr>
        <a:xfrm>
          <a:off x="0" y="0"/>
          <a:ext cx="0" cy="0"/>
          <a:chOff x="0" y="0"/>
          <a:chExt cx="0" cy="0"/>
        </a:xfrm>
      </p:grpSpPr>
      <p:sp>
        <p:nvSpPr>
          <p:cNvPr id="94" name="TextBox 10">
            <a:extLst>
              <a:ext uri="{FF2B5EF4-FFF2-40B4-BE49-F238E27FC236}">
                <a16:creationId xmlns:a16="http://schemas.microsoft.com/office/drawing/2014/main" id="{848AFF82-A846-2584-2033-86A5B9802911}"/>
              </a:ext>
            </a:extLst>
          </p:cNvPr>
          <p:cNvSpPr txBox="1">
            <a:spLocks noChangeAspect="1"/>
          </p:cNvSpPr>
          <p:nvPr/>
        </p:nvSpPr>
        <p:spPr>
          <a:xfrm rot="10800000">
            <a:off x="-22" y="641800"/>
            <a:ext cx="11494436" cy="1232424"/>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pic>
        <p:nvPicPr>
          <p:cNvPr id="58" name="Elemento grafico 57">
            <a:extLst>
              <a:ext uri="{FF2B5EF4-FFF2-40B4-BE49-F238E27FC236}">
                <a16:creationId xmlns:a16="http://schemas.microsoft.com/office/drawing/2014/main" id="{0C1DA376-9DC9-D2EB-54CC-68BBD7E17B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277957" y="264087"/>
            <a:ext cx="6559918" cy="646575"/>
          </a:xfrm>
          <a:prstGeom prst="rect">
            <a:avLst/>
          </a:prstGeom>
        </p:spPr>
      </p:pic>
      <p:sp>
        <p:nvSpPr>
          <p:cNvPr id="57" name="Rettangolo con angoli arrotondati 5">
            <a:extLst>
              <a:ext uri="{FF2B5EF4-FFF2-40B4-BE49-F238E27FC236}">
                <a16:creationId xmlns:a16="http://schemas.microsoft.com/office/drawing/2014/main" id="{F967C2D6-841E-85B2-6F02-1861D5D46FEE}"/>
              </a:ext>
            </a:extLst>
          </p:cNvPr>
          <p:cNvSpPr/>
          <p:nvPr/>
        </p:nvSpPr>
        <p:spPr>
          <a:xfrm>
            <a:off x="8335988" y="2105040"/>
            <a:ext cx="3256924" cy="3679095"/>
          </a:xfrm>
          <a:prstGeom prst="roundRect">
            <a:avLst>
              <a:gd name="adj" fmla="val 1111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r>
              <a:rPr lang="it-IT" sz="1100" b="1" dirty="0">
                <a:solidFill>
                  <a:schemeClr val="bg1"/>
                </a:solidFill>
                <a:ea typeface="Apis For Office" panose="020B0504010101010104" pitchFamily="34" charset="0"/>
                <a:cs typeface="Apis For Office" panose="020B0504010101010104" pitchFamily="34" charset="0"/>
              </a:rPr>
              <a:t>&lt;&lt;</a:t>
            </a:r>
          </a:p>
        </p:txBody>
      </p:sp>
      <p:sp>
        <p:nvSpPr>
          <p:cNvPr id="18" name="Segnaposto testo 17">
            <a:extLst>
              <a:ext uri="{FF2B5EF4-FFF2-40B4-BE49-F238E27FC236}">
                <a16:creationId xmlns:a16="http://schemas.microsoft.com/office/drawing/2014/main" id="{F9700BCB-16F5-DD05-9ADE-07D6F3F58652}"/>
              </a:ext>
            </a:extLst>
          </p:cNvPr>
          <p:cNvSpPr>
            <a:spLocks noGrp="1"/>
          </p:cNvSpPr>
          <p:nvPr>
            <p:ph type="body" sz="quarter" idx="10"/>
          </p:nvPr>
        </p:nvSpPr>
        <p:spPr>
          <a:xfrm>
            <a:off x="505459" y="410983"/>
            <a:ext cx="10785840" cy="915637"/>
          </a:xfrm>
        </p:spPr>
        <p:txBody>
          <a:bodyPr wrap="square" lIns="0" tIns="0" rIns="0" bIns="0">
            <a:noAutofit/>
          </a:bodyPr>
          <a:lstStyle/>
          <a:p>
            <a:pPr lvl="0" fontAlgn="t">
              <a:lnSpc>
                <a:spcPct val="90000"/>
              </a:lnSpc>
              <a:defRPr/>
            </a:pPr>
            <a:r>
              <a:rPr lang="it-IT" dirty="0">
                <a:solidFill>
                  <a:schemeClr val="bg1"/>
                </a:solidFill>
              </a:rPr>
              <a:t>Semaglutide compresse 25 mg</a:t>
            </a:r>
          </a:p>
          <a:p>
            <a:pPr fontAlgn="t">
              <a:defRPr/>
            </a:pPr>
            <a:r>
              <a:rPr lang="it-IT" dirty="0"/>
              <a:t>Un analogo umano del GLP-1 co-formulato con SNAC, che potenzia l’assorbimento </a:t>
            </a:r>
          </a:p>
          <a:p>
            <a:pPr fontAlgn="t">
              <a:lnSpc>
                <a:spcPct val="90000"/>
              </a:lnSpc>
              <a:defRPr/>
            </a:pPr>
            <a:endParaRPr lang="it-IT" dirty="0">
              <a:solidFill>
                <a:srgbClr val="001965"/>
              </a:solidFill>
            </a:endParaRPr>
          </a:p>
        </p:txBody>
      </p:sp>
      <p:sp>
        <p:nvSpPr>
          <p:cNvPr id="2" name="Segnaposto testo 1">
            <a:extLst>
              <a:ext uri="{FF2B5EF4-FFF2-40B4-BE49-F238E27FC236}">
                <a16:creationId xmlns:a16="http://schemas.microsoft.com/office/drawing/2014/main" id="{31377F43-9E36-8637-B2EC-940BB18EA26E}"/>
              </a:ext>
            </a:extLst>
          </p:cNvPr>
          <p:cNvSpPr>
            <a:spLocks noGrp="1"/>
          </p:cNvSpPr>
          <p:nvPr>
            <p:ph type="body" sz="quarter" idx="11"/>
          </p:nvPr>
        </p:nvSpPr>
        <p:spPr/>
        <p:txBody>
          <a:bodyPr/>
          <a:lstStyle/>
          <a:p>
            <a:r>
              <a:rPr lang="it-IT" dirty="0"/>
              <a:t>Semaglutide per via sottocutanea da 7,2 mg e semaglutide orale da 25 mg sono prodotti autorizzati in UE ma non ancora disponibili/rimborsati in Italia. </a:t>
            </a:r>
            <a:br>
              <a:rPr lang="it-IT" dirty="0"/>
            </a:br>
            <a:r>
              <a:rPr lang="it-IT" dirty="0"/>
              <a:t>DPP-4, dipeptidil peptidasi-4; GLP-1, peptide-1 simile al glucagone; SNAC, sodio N-(8-[2-idrossibenzoil] </a:t>
            </a:r>
            <a:r>
              <a:rPr lang="it-IT" dirty="0" err="1"/>
              <a:t>ammino</a:t>
            </a:r>
            <a:r>
              <a:rPr lang="it-IT" dirty="0"/>
              <a:t>) </a:t>
            </a:r>
            <a:r>
              <a:rPr lang="it-IT" dirty="0" err="1"/>
              <a:t>caprilato</a:t>
            </a:r>
            <a:r>
              <a:rPr lang="it-IT" dirty="0"/>
              <a:t>. Immagini sviluppate da Novo Nordisk.</a:t>
            </a:r>
            <a:br>
              <a:rPr lang="it-IT" dirty="0"/>
            </a:br>
            <a:r>
              <a:rPr lang="it-IT" dirty="0"/>
              <a:t>Knudsen LB, Lau </a:t>
            </a:r>
            <a:r>
              <a:rPr lang="it-IT" dirty="0" err="1"/>
              <a:t>J</a:t>
            </a:r>
            <a:r>
              <a:rPr lang="it-IT" dirty="0"/>
              <a:t>. The Discovery and Development of </a:t>
            </a:r>
            <a:r>
              <a:rPr lang="it-IT" dirty="0" err="1"/>
              <a:t>Liraglutide</a:t>
            </a:r>
            <a:r>
              <a:rPr lang="it-IT" dirty="0"/>
              <a:t> and Semaglutide. Front </a:t>
            </a:r>
            <a:r>
              <a:rPr lang="it-IT" dirty="0" err="1"/>
              <a:t>Endocrinol</a:t>
            </a:r>
            <a:r>
              <a:rPr lang="it-IT" dirty="0"/>
              <a:t> (Lausanne). 2019 </a:t>
            </a:r>
            <a:r>
              <a:rPr lang="it-IT" dirty="0" err="1"/>
              <a:t>Apr</a:t>
            </a:r>
            <a:r>
              <a:rPr lang="it-IT" dirty="0"/>
              <a:t> 12;10:155. </a:t>
            </a:r>
            <a:r>
              <a:rPr lang="it-IT" dirty="0" err="1"/>
              <a:t>doi</a:t>
            </a:r>
            <a:r>
              <a:rPr lang="it-IT" dirty="0"/>
              <a:t>: 10.3389/fendo.2019.00155</a:t>
            </a:r>
            <a:br>
              <a:rPr lang="it-IT" dirty="0"/>
            </a:br>
            <a:r>
              <a:rPr lang="it-IT" dirty="0"/>
              <a:t>Buckley ST, Bækdal TA, et al. </a:t>
            </a:r>
            <a:r>
              <a:rPr lang="it-IT" dirty="0" err="1"/>
              <a:t>Transcellular</a:t>
            </a:r>
            <a:r>
              <a:rPr lang="it-IT" dirty="0"/>
              <a:t> </a:t>
            </a:r>
            <a:r>
              <a:rPr lang="it-IT" dirty="0" err="1"/>
              <a:t>stomach</a:t>
            </a:r>
            <a:r>
              <a:rPr lang="it-IT" dirty="0"/>
              <a:t> </a:t>
            </a:r>
            <a:r>
              <a:rPr lang="it-IT" dirty="0" err="1"/>
              <a:t>absorption</a:t>
            </a:r>
            <a:r>
              <a:rPr lang="it-IT" dirty="0"/>
              <a:t> of a </a:t>
            </a:r>
            <a:r>
              <a:rPr lang="it-IT" dirty="0" err="1"/>
              <a:t>derivatized</a:t>
            </a:r>
            <a:r>
              <a:rPr lang="it-IT" dirty="0"/>
              <a:t> </a:t>
            </a:r>
            <a:r>
              <a:rPr lang="it-IT" dirty="0" err="1"/>
              <a:t>glucagon</a:t>
            </a:r>
            <a:r>
              <a:rPr lang="it-IT" dirty="0"/>
              <a:t>-like peptide-1 receptor </a:t>
            </a:r>
            <a:r>
              <a:rPr lang="it-IT" dirty="0" err="1"/>
              <a:t>agonist</a:t>
            </a:r>
            <a:r>
              <a:rPr lang="it-IT" dirty="0"/>
              <a:t>. Sci </a:t>
            </a:r>
            <a:r>
              <a:rPr lang="it-IT" dirty="0" err="1"/>
              <a:t>Transl</a:t>
            </a:r>
            <a:r>
              <a:rPr lang="it-IT" dirty="0"/>
              <a:t> </a:t>
            </a:r>
            <a:r>
              <a:rPr lang="it-IT" dirty="0" err="1"/>
              <a:t>Med</a:t>
            </a:r>
            <a:r>
              <a:rPr lang="it-IT" dirty="0"/>
              <a:t>. 2018 Nov 14;10(467):eaar7047. </a:t>
            </a:r>
            <a:r>
              <a:rPr lang="it-IT" dirty="0" err="1"/>
              <a:t>doi</a:t>
            </a:r>
            <a:r>
              <a:rPr lang="it-IT" dirty="0"/>
              <a:t>: 10.1126/scitranslmed.aar7047.</a:t>
            </a:r>
          </a:p>
        </p:txBody>
      </p:sp>
      <p:cxnSp>
        <p:nvCxnSpPr>
          <p:cNvPr id="12" name="Straight Connector 201">
            <a:extLst>
              <a:ext uri="{FF2B5EF4-FFF2-40B4-BE49-F238E27FC236}">
                <a16:creationId xmlns:a16="http://schemas.microsoft.com/office/drawing/2014/main" id="{10B4A38C-D4BB-BE50-E745-F4EF67DFD32B}"/>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3" name="Rettangolo con angoli arrotondati 5">
            <a:extLst>
              <a:ext uri="{FF2B5EF4-FFF2-40B4-BE49-F238E27FC236}">
                <a16:creationId xmlns:a16="http://schemas.microsoft.com/office/drawing/2014/main" id="{E2916D9E-E63A-C4DB-D781-C672D2D0840E}"/>
              </a:ext>
            </a:extLst>
          </p:cNvPr>
          <p:cNvSpPr/>
          <p:nvPr/>
        </p:nvSpPr>
        <p:spPr>
          <a:xfrm>
            <a:off x="505459" y="2142042"/>
            <a:ext cx="7019867" cy="3679095"/>
          </a:xfrm>
          <a:prstGeom prst="roundRect">
            <a:avLst>
              <a:gd name="adj" fmla="val 1111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r>
              <a:rPr lang="it-IT" sz="1100" b="1" dirty="0">
                <a:solidFill>
                  <a:schemeClr val="bg1"/>
                </a:solidFill>
                <a:ea typeface="Apis For Office" panose="020B0504010101010104" pitchFamily="34" charset="0"/>
                <a:cs typeface="Apis For Office" panose="020B0504010101010104" pitchFamily="34" charset="0"/>
              </a:rPr>
              <a:t>&lt;&lt;&lt;&lt;&lt;&lt;&lt;&lt;&lt;&lt;</a:t>
            </a:r>
          </a:p>
        </p:txBody>
      </p:sp>
      <p:pic>
        <p:nvPicPr>
          <p:cNvPr id="7" name="Picture 4">
            <a:extLst>
              <a:ext uri="{FF2B5EF4-FFF2-40B4-BE49-F238E27FC236}">
                <a16:creationId xmlns:a16="http://schemas.microsoft.com/office/drawing/2014/main" id="{C0257447-19F6-95C1-BBBC-8A4FBE01CF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702"/>
          <a:stretch/>
        </p:blipFill>
        <p:spPr>
          <a:xfrm>
            <a:off x="8427374" y="2856873"/>
            <a:ext cx="3067040" cy="2147432"/>
          </a:xfrm>
          <a:prstGeom prst="roundRect">
            <a:avLst/>
          </a:prstGeom>
          <a:ln w="19050">
            <a:noFill/>
            <a:miter lim="800000"/>
          </a:ln>
        </p:spPr>
      </p:pic>
      <p:sp>
        <p:nvSpPr>
          <p:cNvPr id="8" name="Segnaposto testo 2">
            <a:extLst>
              <a:ext uri="{FF2B5EF4-FFF2-40B4-BE49-F238E27FC236}">
                <a16:creationId xmlns:a16="http://schemas.microsoft.com/office/drawing/2014/main" id="{489AF3E5-F176-6C76-A64E-375349ED4ED9}"/>
              </a:ext>
            </a:extLst>
          </p:cNvPr>
          <p:cNvSpPr txBox="1">
            <a:spLocks/>
          </p:cNvSpPr>
          <p:nvPr/>
        </p:nvSpPr>
        <p:spPr>
          <a:xfrm>
            <a:off x="8427374" y="2202263"/>
            <a:ext cx="3067040" cy="535531"/>
          </a:xfrm>
          <a:prstGeom prst="rect">
            <a:avLst/>
          </a:prstGeom>
        </p:spPr>
        <p:txBody>
          <a:bodyPr vert="horz" lIns="91440" tIns="45720" rIns="91440" bIns="45720" rtlCol="0" anchor="t">
            <a:spAutoFit/>
          </a:bodyPr>
          <a:lstStyle>
            <a:lvl1pPr marL="7938" indent="-7938" algn="l" defTabSz="914400" rtl="0" eaLnBrk="1" latinLnBrk="0" hangingPunct="1">
              <a:lnSpc>
                <a:spcPct val="90000"/>
              </a:lnSpc>
              <a:spcBef>
                <a:spcPts val="1000"/>
              </a:spcBef>
              <a:buFont typeface="Arial" panose="020B0604020202020204" pitchFamily="34" charset="0"/>
              <a:buNone/>
              <a:tabLst/>
              <a:defRPr sz="1600" b="1" kern="1200">
                <a:gradFill>
                  <a:gsLst>
                    <a:gs pos="0">
                      <a:srgbClr val="D94E96"/>
                    </a:gs>
                    <a:gs pos="50000">
                      <a:srgbClr val="3C6FAB"/>
                    </a:gs>
                    <a:gs pos="100000">
                      <a:srgbClr val="57ABBE"/>
                    </a:gs>
                  </a:gsLst>
                  <a:lin ang="7200000" scaled="0"/>
                </a:gra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defRPr/>
            </a:pPr>
            <a:r>
              <a:rPr lang="it-IT">
                <a:solidFill>
                  <a:schemeClr val="bg2"/>
                </a:solidFill>
                <a:latin typeface="+mn-lt"/>
              </a:rPr>
              <a:t>Potenziatore dell’assorbimento </a:t>
            </a:r>
            <a:r>
              <a:rPr lang="it-IT" dirty="0">
                <a:solidFill>
                  <a:schemeClr val="bg2"/>
                </a:solidFill>
                <a:latin typeface="+mn-lt"/>
              </a:rPr>
              <a:t>(SNAC)</a:t>
            </a:r>
            <a:endParaRPr kumimoji="0" lang="it-IT" sz="1600" b="1" i="0" u="none" strike="noStrike" kern="1200" cap="none" spc="0" normalizeH="0" baseline="0" noProof="0" dirty="0">
              <a:ln>
                <a:noFill/>
              </a:ln>
              <a:solidFill>
                <a:schemeClr val="bg2"/>
              </a:solidFill>
              <a:effectLst/>
              <a:uLnTx/>
              <a:uFillTx/>
              <a:latin typeface="+mn-lt"/>
              <a:ea typeface="+mn-ea"/>
              <a:cs typeface="Arial" panose="020B0604020202020204" pitchFamily="34" charset="0"/>
            </a:endParaRPr>
          </a:p>
        </p:txBody>
      </p:sp>
      <p:sp>
        <p:nvSpPr>
          <p:cNvPr id="9" name="CasellaDiTesto 9">
            <a:extLst>
              <a:ext uri="{FF2B5EF4-FFF2-40B4-BE49-F238E27FC236}">
                <a16:creationId xmlns:a16="http://schemas.microsoft.com/office/drawing/2014/main" id="{38FDB907-B4C4-C156-0A2F-950E6860353D}"/>
              </a:ext>
            </a:extLst>
          </p:cNvPr>
          <p:cNvSpPr txBox="1"/>
          <p:nvPr/>
        </p:nvSpPr>
        <p:spPr>
          <a:xfrm>
            <a:off x="8416600" y="5123384"/>
            <a:ext cx="3176312" cy="461665"/>
          </a:xfrm>
          <a:prstGeom prst="rect">
            <a:avLst/>
          </a:prstGeom>
          <a:noFill/>
        </p:spPr>
        <p:txBody>
          <a:bodyPr wrap="square">
            <a:spAutoFit/>
          </a:bodyPr>
          <a:lstStyle/>
          <a:p>
            <a:pPr algn="ctr">
              <a:defRPr/>
            </a:pPr>
            <a:r>
              <a:rPr lang="it-IT" sz="1200" b="1" dirty="0">
                <a:solidFill>
                  <a:srgbClr val="001965"/>
                </a:solidFill>
                <a:cs typeface="Arial" panose="020B0604020202020204" pitchFamily="34" charset="0"/>
              </a:rPr>
              <a:t>Il SNAC aumenta la biodisponibilità della semaglutide orale</a:t>
            </a:r>
            <a:r>
              <a:rPr lang="it-IT" sz="1200" b="1" baseline="30000" dirty="0">
                <a:solidFill>
                  <a:srgbClr val="001965"/>
                </a:solidFill>
                <a:cs typeface="Arial" panose="020B0604020202020204" pitchFamily="34" charset="0"/>
              </a:rPr>
              <a:t>3</a:t>
            </a:r>
          </a:p>
        </p:txBody>
      </p:sp>
      <p:sp>
        <p:nvSpPr>
          <p:cNvPr id="10" name="TextBox 33">
            <a:extLst>
              <a:ext uri="{FF2B5EF4-FFF2-40B4-BE49-F238E27FC236}">
                <a16:creationId xmlns:a16="http://schemas.microsoft.com/office/drawing/2014/main" id="{6C091C50-230E-5806-2CA5-AB8BD5DFAB97}"/>
              </a:ext>
            </a:extLst>
          </p:cNvPr>
          <p:cNvSpPr txBox="1"/>
          <p:nvPr/>
        </p:nvSpPr>
        <p:spPr>
          <a:xfrm>
            <a:off x="7648017" y="3043423"/>
            <a:ext cx="565281" cy="1372812"/>
          </a:xfrm>
          <a:prstGeom prst="rect">
            <a:avLst/>
          </a:prstGeom>
          <a:noFill/>
        </p:spPr>
        <p:txBody>
          <a:bodyPr wrap="square" lIns="0" tIns="0" rIns="0" bIns="0" rtlCol="0">
            <a:spAutoFit/>
          </a:bodyPr>
          <a:lstStyle/>
          <a:p>
            <a:pPr defTabSz="609585">
              <a:lnSpc>
                <a:spcPct val="120000"/>
              </a:lnSpc>
              <a:defRPr/>
            </a:pPr>
            <a:r>
              <a:rPr lang="en-GB" sz="8000" b="1">
                <a:solidFill>
                  <a:srgbClr val="001965"/>
                </a:solidFill>
                <a:cs typeface="Arial" panose="020B0604020202020204" pitchFamily="34" charset="0"/>
              </a:rPr>
              <a:t>+</a:t>
            </a:r>
          </a:p>
        </p:txBody>
      </p:sp>
      <p:sp>
        <p:nvSpPr>
          <p:cNvPr id="11" name="Freeform 81">
            <a:extLst>
              <a:ext uri="{FF2B5EF4-FFF2-40B4-BE49-F238E27FC236}">
                <a16:creationId xmlns:a16="http://schemas.microsoft.com/office/drawing/2014/main" id="{CAD2E7CB-B552-8C3A-FCFD-7B8BE0B3D0B3}"/>
              </a:ext>
            </a:extLst>
          </p:cNvPr>
          <p:cNvSpPr>
            <a:spLocks/>
          </p:cNvSpPr>
          <p:nvPr/>
        </p:nvSpPr>
        <p:spPr bwMode="auto">
          <a:xfrm flipV="1">
            <a:off x="1738965" y="3738561"/>
            <a:ext cx="1019395" cy="107401"/>
          </a:xfrm>
          <a:custGeom>
            <a:avLst/>
            <a:gdLst>
              <a:gd name="T0" fmla="*/ 0 w 2499360"/>
              <a:gd name="T1" fmla="*/ 0 h 286702"/>
              <a:gd name="T2" fmla="*/ 0 w 2499360"/>
              <a:gd name="T3" fmla="*/ 0 h 286702"/>
              <a:gd name="T4" fmla="*/ 0 w 2499360"/>
              <a:gd name="T5" fmla="*/ 0 h 286702"/>
              <a:gd name="T6" fmla="*/ 0 w 2499360"/>
              <a:gd name="T7" fmla="*/ 0 h 286702"/>
              <a:gd name="T8" fmla="*/ 0 w 2499360"/>
              <a:gd name="T9" fmla="*/ 0 h 286702"/>
              <a:gd name="T10" fmla="*/ 0 w 2499360"/>
              <a:gd name="T11" fmla="*/ 0 h 286702"/>
              <a:gd name="T12" fmla="*/ 0 w 2499360"/>
              <a:gd name="T13" fmla="*/ 0 h 286702"/>
              <a:gd name="T14" fmla="*/ 0 w 2499360"/>
              <a:gd name="T15" fmla="*/ 0 h 286702"/>
              <a:gd name="T16" fmla="*/ 0 w 2499360"/>
              <a:gd name="T17" fmla="*/ 0 h 286702"/>
              <a:gd name="T18" fmla="*/ 0 w 2499360"/>
              <a:gd name="T19" fmla="*/ 0 h 286702"/>
              <a:gd name="T20" fmla="*/ 0 w 2499360"/>
              <a:gd name="T21" fmla="*/ 0 h 286702"/>
              <a:gd name="T22" fmla="*/ 0 w 2499360"/>
              <a:gd name="T23" fmla="*/ 0 h 286702"/>
              <a:gd name="T24" fmla="*/ 0 w 2499360"/>
              <a:gd name="T25" fmla="*/ 0 h 286702"/>
              <a:gd name="T26" fmla="*/ 0 w 2499360"/>
              <a:gd name="T27" fmla="*/ 0 h 286702"/>
              <a:gd name="T28" fmla="*/ 0 w 2499360"/>
              <a:gd name="T29" fmla="*/ 0 h 286702"/>
              <a:gd name="T30" fmla="*/ 0 w 2499360"/>
              <a:gd name="T31" fmla="*/ 0 h 286702"/>
              <a:gd name="T32" fmla="*/ 0 w 2499360"/>
              <a:gd name="T33" fmla="*/ 0 h 286702"/>
              <a:gd name="T34" fmla="*/ 0 w 2499360"/>
              <a:gd name="T35" fmla="*/ 0 h 286702"/>
              <a:gd name="T36" fmla="*/ 0 w 2499360"/>
              <a:gd name="T37" fmla="*/ 0 h 28670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99360"/>
              <a:gd name="T58" fmla="*/ 0 h 286702"/>
              <a:gd name="T59" fmla="*/ 2499360 w 2499360"/>
              <a:gd name="T60" fmla="*/ 286702 h 28670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99360" h="286702">
                <a:moveTo>
                  <a:pt x="0" y="286702"/>
                </a:moveTo>
                <a:lnTo>
                  <a:pt x="91440" y="0"/>
                </a:lnTo>
                <a:lnTo>
                  <a:pt x="233680" y="285750"/>
                </a:lnTo>
                <a:lnTo>
                  <a:pt x="355600" y="0"/>
                </a:lnTo>
                <a:lnTo>
                  <a:pt x="518160" y="285750"/>
                </a:lnTo>
                <a:lnTo>
                  <a:pt x="650240" y="0"/>
                </a:lnTo>
                <a:lnTo>
                  <a:pt x="802640" y="285750"/>
                </a:lnTo>
                <a:lnTo>
                  <a:pt x="934720" y="0"/>
                </a:lnTo>
                <a:lnTo>
                  <a:pt x="1087120" y="285750"/>
                </a:lnTo>
                <a:lnTo>
                  <a:pt x="1239520" y="0"/>
                </a:lnTo>
                <a:lnTo>
                  <a:pt x="1361440" y="285750"/>
                </a:lnTo>
                <a:lnTo>
                  <a:pt x="1513840" y="0"/>
                </a:lnTo>
                <a:lnTo>
                  <a:pt x="1645920" y="285750"/>
                </a:lnTo>
                <a:lnTo>
                  <a:pt x="1808480" y="0"/>
                </a:lnTo>
                <a:lnTo>
                  <a:pt x="1930400" y="285750"/>
                </a:lnTo>
                <a:lnTo>
                  <a:pt x="2062480" y="0"/>
                </a:lnTo>
                <a:lnTo>
                  <a:pt x="2214880" y="285750"/>
                </a:lnTo>
                <a:lnTo>
                  <a:pt x="2377440" y="0"/>
                </a:lnTo>
                <a:lnTo>
                  <a:pt x="2499360" y="285750"/>
                </a:lnTo>
              </a:path>
            </a:pathLst>
          </a:custGeom>
          <a:noFill/>
          <a:ln w="25400" cap="flat" cmpd="sng" algn="ctr">
            <a:solidFill>
              <a:sysClr val="window" lastClr="FFFFFF">
                <a:lumMod val="65000"/>
              </a:sysClr>
            </a:solidFill>
            <a:prstDash val="solid"/>
            <a:round/>
            <a:headEnd type="none" w="med" len="med"/>
            <a:tailEnd type="none" w="med" len="me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ea typeface="+mn-ea"/>
              <a:cs typeface="Arial" panose="020B0604020202020204" pitchFamily="34" charset="0"/>
            </a:endParaRPr>
          </a:p>
        </p:txBody>
      </p:sp>
      <p:sp>
        <p:nvSpPr>
          <p:cNvPr id="13" name="TextBox 286">
            <a:extLst>
              <a:ext uri="{FF2B5EF4-FFF2-40B4-BE49-F238E27FC236}">
                <a16:creationId xmlns:a16="http://schemas.microsoft.com/office/drawing/2014/main" id="{D9DE312D-1E6A-C19D-31CC-11421448C38C}"/>
              </a:ext>
            </a:extLst>
          </p:cNvPr>
          <p:cNvSpPr txBox="1">
            <a:spLocks noChangeArrowheads="1"/>
          </p:cNvSpPr>
          <p:nvPr/>
        </p:nvSpPr>
        <p:spPr bwMode="auto">
          <a:xfrm rot="16200000">
            <a:off x="1158602" y="3623848"/>
            <a:ext cx="723275"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marL="0" algn="l" defTabSz="914400" rtl="0" eaLnBrk="0" latinLnBrk="0" hangingPunct="0">
              <a:defRPr sz="1800" kern="1200">
                <a:solidFill>
                  <a:schemeClr val="tx1"/>
                </a:solidFill>
                <a:latin typeface="Verdana" panose="020B0604030504040204" pitchFamily="34" charset="0"/>
                <a:ea typeface="+mn-ea"/>
                <a:cs typeface="Arial" panose="020B0604020202020204" pitchFamily="34" charset="0"/>
              </a:defRPr>
            </a:lvl1pPr>
            <a:lvl2pPr marL="742950" indent="-285750" algn="l" defTabSz="914400" rtl="0" eaLnBrk="0" latinLnBrk="0" hangingPunct="0">
              <a:defRPr sz="1800" kern="1200">
                <a:solidFill>
                  <a:schemeClr val="tx1"/>
                </a:solidFill>
                <a:latin typeface="Verdana" panose="020B0604030504040204" pitchFamily="34" charset="0"/>
                <a:ea typeface="+mn-ea"/>
                <a:cs typeface="Arial" panose="020B0604020202020204" pitchFamily="34" charset="0"/>
              </a:defRPr>
            </a:lvl2pPr>
            <a:lvl3pPr marL="1143000" indent="-228600" algn="l" defTabSz="914400" rtl="0" eaLnBrk="0" latinLnBrk="0" hangingPunct="0">
              <a:defRPr sz="1800" kern="1200">
                <a:solidFill>
                  <a:schemeClr val="tx1"/>
                </a:solidFill>
                <a:latin typeface="Verdana" panose="020B0604030504040204" pitchFamily="34" charset="0"/>
                <a:ea typeface="+mn-ea"/>
                <a:cs typeface="Arial" panose="020B0604020202020204" pitchFamily="34" charset="0"/>
              </a:defRPr>
            </a:lvl3pPr>
            <a:lvl4pPr marL="1600200" indent="-228600" algn="l" defTabSz="914400" rtl="0" eaLnBrk="0" latinLnBrk="0" hangingPunct="0">
              <a:defRPr sz="1800" kern="1200">
                <a:solidFill>
                  <a:schemeClr val="tx1"/>
                </a:solidFill>
                <a:latin typeface="Verdana" panose="020B0604030504040204" pitchFamily="34" charset="0"/>
                <a:ea typeface="+mn-ea"/>
                <a:cs typeface="Arial" panose="020B0604020202020204" pitchFamily="34" charset="0"/>
              </a:defRPr>
            </a:lvl4pPr>
            <a:lvl5pPr marL="2057400" indent="-228600" algn="l" defTabSz="914400" rtl="0" eaLnBrk="0" latinLnBrk="0" hangingPunct="0">
              <a:defRPr sz="1800" kern="1200">
                <a:solidFill>
                  <a:schemeClr val="tx1"/>
                </a:solidFill>
                <a:latin typeface="Verdana" panose="020B060403050404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sz="1800" kern="1200">
                <a:solidFill>
                  <a:schemeClr val="tx1"/>
                </a:solidFill>
                <a:latin typeface="Verdana" panose="020B060403050404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sz="1800" kern="1200">
                <a:solidFill>
                  <a:schemeClr val="tx1"/>
                </a:solidFill>
                <a:latin typeface="Verdana" panose="020B060403050404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sz="1800" kern="1200">
                <a:solidFill>
                  <a:schemeClr val="tx1"/>
                </a:solidFill>
                <a:latin typeface="Verdana" panose="020B060403050404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sz="1800" kern="1200">
                <a:solidFill>
                  <a:schemeClr val="tx1"/>
                </a:solidFill>
                <a:latin typeface="Verdana" panose="020B0604030504040204" pitchFamily="34" charset="0"/>
                <a:ea typeface="+mn-ea"/>
                <a:cs typeface="Arial" panose="020B0604020202020204" pitchFamily="34" charset="0"/>
              </a:defRPr>
            </a:lvl9pPr>
          </a:lstStyle>
          <a:p>
            <a:pPr algn="ctr" defTabSz="914377" eaLnBrk="1" hangingPunct="1">
              <a:defRPr/>
            </a:pPr>
            <a:r>
              <a:rPr lang="en-GB" sz="1333" b="1" kern="0">
                <a:solidFill>
                  <a:srgbClr val="001965"/>
                </a:solidFill>
                <a:latin typeface="+mn-lt"/>
              </a:rPr>
              <a:t>COOH</a:t>
            </a:r>
            <a:endParaRPr lang="en-GB" sz="1400" b="1" kern="0">
              <a:solidFill>
                <a:srgbClr val="001965"/>
              </a:solidFill>
              <a:latin typeface="+mn-lt"/>
            </a:endParaRPr>
          </a:p>
        </p:txBody>
      </p:sp>
      <p:grpSp>
        <p:nvGrpSpPr>
          <p:cNvPr id="14" name="Group 34">
            <a:extLst>
              <a:ext uri="{FF2B5EF4-FFF2-40B4-BE49-F238E27FC236}">
                <a16:creationId xmlns:a16="http://schemas.microsoft.com/office/drawing/2014/main" id="{BFCA5E77-FB36-C618-8085-D5376CC01BBB}"/>
              </a:ext>
            </a:extLst>
          </p:cNvPr>
          <p:cNvGrpSpPr/>
          <p:nvPr/>
        </p:nvGrpSpPr>
        <p:grpSpPr>
          <a:xfrm>
            <a:off x="3539114" y="3085672"/>
            <a:ext cx="3703269" cy="1712788"/>
            <a:chOff x="2326147" y="5578942"/>
            <a:chExt cx="2181637" cy="1018233"/>
          </a:xfrm>
        </p:grpSpPr>
        <p:sp>
          <p:nvSpPr>
            <p:cNvPr id="15" name="Oval 37">
              <a:extLst>
                <a:ext uri="{FF2B5EF4-FFF2-40B4-BE49-F238E27FC236}">
                  <a16:creationId xmlns:a16="http://schemas.microsoft.com/office/drawing/2014/main" id="{581776BA-9502-1814-9928-B3791443DEFC}"/>
                </a:ext>
              </a:extLst>
            </p:cNvPr>
            <p:cNvSpPr>
              <a:spLocks noChangeAspect="1" noChangeArrowheads="1"/>
            </p:cNvSpPr>
            <p:nvPr/>
          </p:nvSpPr>
          <p:spPr bwMode="auto">
            <a:xfrm>
              <a:off x="2433361" y="5578942"/>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His</a:t>
              </a:r>
              <a:endParaRPr lang="en-GB" sz="1467" kern="0">
                <a:solidFill>
                  <a:srgbClr val="001965"/>
                </a:solidFill>
                <a:cs typeface="Arial" panose="020B0604020202020204" pitchFamily="34" charset="0"/>
              </a:endParaRPr>
            </a:p>
          </p:txBody>
        </p:sp>
        <p:sp>
          <p:nvSpPr>
            <p:cNvPr id="16" name="Oval 38">
              <a:extLst>
                <a:ext uri="{FF2B5EF4-FFF2-40B4-BE49-F238E27FC236}">
                  <a16:creationId xmlns:a16="http://schemas.microsoft.com/office/drawing/2014/main" id="{DFEAE7C4-9012-22D2-6ACA-7374AA052103}"/>
                </a:ext>
              </a:extLst>
            </p:cNvPr>
            <p:cNvSpPr>
              <a:spLocks noChangeAspect="1" noChangeArrowheads="1"/>
            </p:cNvSpPr>
            <p:nvPr/>
          </p:nvSpPr>
          <p:spPr bwMode="auto">
            <a:xfrm>
              <a:off x="2641752" y="5578942"/>
              <a:ext cx="222904" cy="188814"/>
            </a:xfrm>
            <a:prstGeom prst="ellipse">
              <a:avLst/>
            </a:prstGeom>
            <a:solidFill>
              <a:srgbClr val="D94E96"/>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err="1">
                  <a:solidFill>
                    <a:srgbClr val="FFFFFF"/>
                  </a:solidFill>
                  <a:cs typeface="Arial" panose="020B0604020202020204" pitchFamily="34" charset="0"/>
                </a:rPr>
                <a:t>Aib</a:t>
              </a:r>
              <a:endParaRPr lang="en-GB" sz="1467" kern="0">
                <a:solidFill>
                  <a:srgbClr val="FFFFFF"/>
                </a:solidFill>
                <a:cs typeface="Arial" panose="020B0604020202020204" pitchFamily="34" charset="0"/>
              </a:endParaRPr>
            </a:p>
          </p:txBody>
        </p:sp>
        <p:sp>
          <p:nvSpPr>
            <p:cNvPr id="17" name="Oval 39">
              <a:extLst>
                <a:ext uri="{FF2B5EF4-FFF2-40B4-BE49-F238E27FC236}">
                  <a16:creationId xmlns:a16="http://schemas.microsoft.com/office/drawing/2014/main" id="{3C403F40-D08B-2D0D-2CDB-3D3C4B120932}"/>
                </a:ext>
              </a:extLst>
            </p:cNvPr>
            <p:cNvSpPr>
              <a:spLocks noChangeAspect="1" noChangeArrowheads="1"/>
            </p:cNvSpPr>
            <p:nvPr/>
          </p:nvSpPr>
          <p:spPr bwMode="auto">
            <a:xfrm>
              <a:off x="3260638" y="5578942"/>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err="1">
                  <a:solidFill>
                    <a:srgbClr val="001965"/>
                  </a:solidFill>
                  <a:cs typeface="Arial" panose="020B0604020202020204" pitchFamily="34" charset="0"/>
                </a:rPr>
                <a:t>Thr</a:t>
              </a:r>
              <a:endParaRPr lang="en-GB" sz="1467" kern="0">
                <a:solidFill>
                  <a:srgbClr val="001965"/>
                </a:solidFill>
                <a:cs typeface="Arial" panose="020B0604020202020204" pitchFamily="34" charset="0"/>
              </a:endParaRPr>
            </a:p>
          </p:txBody>
        </p:sp>
        <p:sp>
          <p:nvSpPr>
            <p:cNvPr id="19" name="Oval 40">
              <a:extLst>
                <a:ext uri="{FF2B5EF4-FFF2-40B4-BE49-F238E27FC236}">
                  <a16:creationId xmlns:a16="http://schemas.microsoft.com/office/drawing/2014/main" id="{1D5D8B32-2E39-B6A3-8FF0-7A5FAAFBEFE0}"/>
                </a:ext>
              </a:extLst>
            </p:cNvPr>
            <p:cNvSpPr>
              <a:spLocks noChangeAspect="1" noChangeArrowheads="1"/>
            </p:cNvSpPr>
            <p:nvPr/>
          </p:nvSpPr>
          <p:spPr bwMode="auto">
            <a:xfrm>
              <a:off x="3662943" y="5578943"/>
              <a:ext cx="222904" cy="188814"/>
            </a:xfrm>
            <a:prstGeom prst="ellipse">
              <a:avLst/>
            </a:prstGeom>
            <a:solidFill>
              <a:srgbClr val="B1D5F2"/>
            </a:solidFill>
            <a:ln w="12700">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err="1">
                  <a:solidFill>
                    <a:srgbClr val="001965"/>
                  </a:solidFill>
                  <a:cs typeface="Arial" panose="020B0604020202020204" pitchFamily="34" charset="0"/>
                </a:rPr>
                <a:t>Thr</a:t>
              </a:r>
              <a:endParaRPr lang="en-GB" sz="1467" kern="0">
                <a:solidFill>
                  <a:srgbClr val="001965"/>
                </a:solidFill>
                <a:cs typeface="Arial" panose="020B0604020202020204" pitchFamily="34" charset="0"/>
              </a:endParaRPr>
            </a:p>
          </p:txBody>
        </p:sp>
        <p:sp>
          <p:nvSpPr>
            <p:cNvPr id="20" name="Oval 41">
              <a:extLst>
                <a:ext uri="{FF2B5EF4-FFF2-40B4-BE49-F238E27FC236}">
                  <a16:creationId xmlns:a16="http://schemas.microsoft.com/office/drawing/2014/main" id="{0D9D1DEE-1DF0-312C-9E60-E9385EFDA2B5}"/>
                </a:ext>
              </a:extLst>
            </p:cNvPr>
            <p:cNvSpPr>
              <a:spLocks noChangeAspect="1" noChangeArrowheads="1"/>
            </p:cNvSpPr>
            <p:nvPr/>
          </p:nvSpPr>
          <p:spPr bwMode="auto">
            <a:xfrm>
              <a:off x="3873818" y="5578943"/>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Ser</a:t>
              </a:r>
              <a:endParaRPr lang="en-GB" sz="1467" kern="0">
                <a:solidFill>
                  <a:srgbClr val="001965"/>
                </a:solidFill>
                <a:cs typeface="Arial" panose="020B0604020202020204" pitchFamily="34" charset="0"/>
              </a:endParaRPr>
            </a:p>
          </p:txBody>
        </p:sp>
        <p:sp>
          <p:nvSpPr>
            <p:cNvPr id="21" name="Oval 42">
              <a:extLst>
                <a:ext uri="{FF2B5EF4-FFF2-40B4-BE49-F238E27FC236}">
                  <a16:creationId xmlns:a16="http://schemas.microsoft.com/office/drawing/2014/main" id="{48A0D580-067D-1F9E-49A2-5B9AA48C4764}"/>
                </a:ext>
              </a:extLst>
            </p:cNvPr>
            <p:cNvSpPr>
              <a:spLocks noChangeAspect="1" noChangeArrowheads="1"/>
            </p:cNvSpPr>
            <p:nvPr/>
          </p:nvSpPr>
          <p:spPr bwMode="auto">
            <a:xfrm>
              <a:off x="3460839" y="5578942"/>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err="1">
                  <a:solidFill>
                    <a:srgbClr val="001965"/>
                  </a:solidFill>
                  <a:cs typeface="Arial" panose="020B0604020202020204" pitchFamily="34" charset="0"/>
                </a:rPr>
                <a:t>Phe</a:t>
              </a:r>
              <a:endParaRPr lang="en-GB" sz="1467" kern="0">
                <a:solidFill>
                  <a:srgbClr val="001965"/>
                </a:solidFill>
                <a:cs typeface="Arial" panose="020B0604020202020204" pitchFamily="34" charset="0"/>
              </a:endParaRPr>
            </a:p>
          </p:txBody>
        </p:sp>
        <p:sp>
          <p:nvSpPr>
            <p:cNvPr id="22" name="Oval 43">
              <a:extLst>
                <a:ext uri="{FF2B5EF4-FFF2-40B4-BE49-F238E27FC236}">
                  <a16:creationId xmlns:a16="http://schemas.microsoft.com/office/drawing/2014/main" id="{BF56BA64-B6E5-8F35-2696-29C43DBCF1C1}"/>
                </a:ext>
              </a:extLst>
            </p:cNvPr>
            <p:cNvSpPr>
              <a:spLocks noChangeAspect="1" noChangeArrowheads="1"/>
            </p:cNvSpPr>
            <p:nvPr/>
          </p:nvSpPr>
          <p:spPr bwMode="auto">
            <a:xfrm>
              <a:off x="2848241" y="5578942"/>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Glu</a:t>
              </a:r>
            </a:p>
          </p:txBody>
        </p:sp>
        <p:sp>
          <p:nvSpPr>
            <p:cNvPr id="23" name="Oval 44">
              <a:extLst>
                <a:ext uri="{FF2B5EF4-FFF2-40B4-BE49-F238E27FC236}">
                  <a16:creationId xmlns:a16="http://schemas.microsoft.com/office/drawing/2014/main" id="{4A64C8D8-D741-EFFC-3856-B18C75C30FA4}"/>
                </a:ext>
              </a:extLst>
            </p:cNvPr>
            <p:cNvSpPr>
              <a:spLocks noChangeAspect="1" noChangeArrowheads="1"/>
            </p:cNvSpPr>
            <p:nvPr/>
          </p:nvSpPr>
          <p:spPr bwMode="auto">
            <a:xfrm>
              <a:off x="3052246" y="5578942"/>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Gly</a:t>
              </a:r>
            </a:p>
          </p:txBody>
        </p:sp>
        <p:sp>
          <p:nvSpPr>
            <p:cNvPr id="24" name="Oval 47">
              <a:extLst>
                <a:ext uri="{FF2B5EF4-FFF2-40B4-BE49-F238E27FC236}">
                  <a16:creationId xmlns:a16="http://schemas.microsoft.com/office/drawing/2014/main" id="{40483816-5729-0502-0CB1-ECFE5CD24B75}"/>
                </a:ext>
              </a:extLst>
            </p:cNvPr>
            <p:cNvSpPr>
              <a:spLocks noChangeAspect="1" noChangeArrowheads="1"/>
            </p:cNvSpPr>
            <p:nvPr/>
          </p:nvSpPr>
          <p:spPr bwMode="auto">
            <a:xfrm>
              <a:off x="4068313" y="5601502"/>
              <a:ext cx="222904" cy="188814"/>
            </a:xfrm>
            <a:prstGeom prst="ellipse">
              <a:avLst/>
            </a:prstGeom>
            <a:solidFill>
              <a:srgbClr val="B1D5F2"/>
            </a:solidFill>
            <a:ln w="12700">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Asp</a:t>
              </a:r>
              <a:endParaRPr lang="en-GB" sz="1467" kern="0">
                <a:solidFill>
                  <a:srgbClr val="001965"/>
                </a:solidFill>
                <a:cs typeface="Arial" panose="020B0604020202020204" pitchFamily="34" charset="0"/>
              </a:endParaRPr>
            </a:p>
          </p:txBody>
        </p:sp>
        <p:sp>
          <p:nvSpPr>
            <p:cNvPr id="25" name="Oval 48">
              <a:extLst>
                <a:ext uri="{FF2B5EF4-FFF2-40B4-BE49-F238E27FC236}">
                  <a16:creationId xmlns:a16="http://schemas.microsoft.com/office/drawing/2014/main" id="{8A01BC80-A71D-DF97-4B5C-F8558D085112}"/>
                </a:ext>
              </a:extLst>
            </p:cNvPr>
            <p:cNvSpPr>
              <a:spLocks noChangeAspect="1" noChangeArrowheads="1"/>
            </p:cNvSpPr>
            <p:nvPr/>
          </p:nvSpPr>
          <p:spPr bwMode="auto">
            <a:xfrm>
              <a:off x="4269484" y="5683359"/>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Val</a:t>
              </a:r>
              <a:endParaRPr lang="en-GB" sz="1467" kern="0">
                <a:solidFill>
                  <a:srgbClr val="001965"/>
                </a:solidFill>
                <a:cs typeface="Arial" panose="020B0604020202020204" pitchFamily="34" charset="0"/>
              </a:endParaRPr>
            </a:p>
          </p:txBody>
        </p:sp>
        <p:sp>
          <p:nvSpPr>
            <p:cNvPr id="26" name="Oval 49">
              <a:extLst>
                <a:ext uri="{FF2B5EF4-FFF2-40B4-BE49-F238E27FC236}">
                  <a16:creationId xmlns:a16="http://schemas.microsoft.com/office/drawing/2014/main" id="{DB9AC9FA-9E59-1F3E-4224-77582FC8A29C}"/>
                </a:ext>
              </a:extLst>
            </p:cNvPr>
            <p:cNvSpPr>
              <a:spLocks noChangeAspect="1" noChangeArrowheads="1"/>
            </p:cNvSpPr>
            <p:nvPr/>
          </p:nvSpPr>
          <p:spPr bwMode="auto">
            <a:xfrm>
              <a:off x="4284880" y="587042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Ser</a:t>
              </a:r>
              <a:endParaRPr lang="en-GB" sz="1467" kern="0">
                <a:solidFill>
                  <a:srgbClr val="001965"/>
                </a:solidFill>
                <a:cs typeface="Arial" panose="020B0604020202020204" pitchFamily="34" charset="0"/>
              </a:endParaRPr>
            </a:p>
          </p:txBody>
        </p:sp>
        <p:sp>
          <p:nvSpPr>
            <p:cNvPr id="27" name="Oval 50">
              <a:extLst>
                <a:ext uri="{FF2B5EF4-FFF2-40B4-BE49-F238E27FC236}">
                  <a16:creationId xmlns:a16="http://schemas.microsoft.com/office/drawing/2014/main" id="{A9CBBF6B-FA8A-0D09-6289-E690DC0D3AC3}"/>
                </a:ext>
              </a:extLst>
            </p:cNvPr>
            <p:cNvSpPr>
              <a:spLocks noChangeAspect="1" noChangeArrowheads="1"/>
            </p:cNvSpPr>
            <p:nvPr/>
          </p:nvSpPr>
          <p:spPr bwMode="auto">
            <a:xfrm>
              <a:off x="4153913" y="601788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Ser</a:t>
              </a:r>
              <a:endParaRPr lang="en-GB" sz="1467" kern="0">
                <a:solidFill>
                  <a:srgbClr val="001965"/>
                </a:solidFill>
                <a:cs typeface="Arial" panose="020B0604020202020204" pitchFamily="34" charset="0"/>
              </a:endParaRPr>
            </a:p>
          </p:txBody>
        </p:sp>
        <p:sp>
          <p:nvSpPr>
            <p:cNvPr id="28" name="Oval 51">
              <a:extLst>
                <a:ext uri="{FF2B5EF4-FFF2-40B4-BE49-F238E27FC236}">
                  <a16:creationId xmlns:a16="http://schemas.microsoft.com/office/drawing/2014/main" id="{C5501FE7-4588-7C2E-5947-5B4B1C2CE42E}"/>
                </a:ext>
              </a:extLst>
            </p:cNvPr>
            <p:cNvSpPr>
              <a:spLocks noChangeAspect="1" noChangeArrowheads="1"/>
            </p:cNvSpPr>
            <p:nvPr/>
          </p:nvSpPr>
          <p:spPr bwMode="auto">
            <a:xfrm>
              <a:off x="3959419" y="601788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Tyr</a:t>
              </a:r>
              <a:endParaRPr lang="en-GB" sz="1467" kern="0">
                <a:solidFill>
                  <a:srgbClr val="001965"/>
                </a:solidFill>
                <a:cs typeface="Arial" panose="020B0604020202020204" pitchFamily="34" charset="0"/>
              </a:endParaRPr>
            </a:p>
          </p:txBody>
        </p:sp>
        <p:sp>
          <p:nvSpPr>
            <p:cNvPr id="29" name="Oval 52">
              <a:extLst>
                <a:ext uri="{FF2B5EF4-FFF2-40B4-BE49-F238E27FC236}">
                  <a16:creationId xmlns:a16="http://schemas.microsoft.com/office/drawing/2014/main" id="{DE9AC484-87CB-2F48-6B78-A4064E03C99A}"/>
                </a:ext>
              </a:extLst>
            </p:cNvPr>
            <p:cNvSpPr>
              <a:spLocks noChangeAspect="1" noChangeArrowheads="1"/>
            </p:cNvSpPr>
            <p:nvPr/>
          </p:nvSpPr>
          <p:spPr bwMode="auto">
            <a:xfrm>
              <a:off x="3744738" y="601788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Leu</a:t>
              </a:r>
              <a:endParaRPr lang="en-GB" sz="1467" kern="0">
                <a:solidFill>
                  <a:srgbClr val="001965"/>
                </a:solidFill>
                <a:cs typeface="Arial" panose="020B0604020202020204" pitchFamily="34" charset="0"/>
              </a:endParaRPr>
            </a:p>
          </p:txBody>
        </p:sp>
        <p:sp>
          <p:nvSpPr>
            <p:cNvPr id="30" name="Oval 53">
              <a:extLst>
                <a:ext uri="{FF2B5EF4-FFF2-40B4-BE49-F238E27FC236}">
                  <a16:creationId xmlns:a16="http://schemas.microsoft.com/office/drawing/2014/main" id="{8930ACE5-591A-94FC-F5EB-EB34AB0830E9}"/>
                </a:ext>
              </a:extLst>
            </p:cNvPr>
            <p:cNvSpPr>
              <a:spLocks noChangeAspect="1" noChangeArrowheads="1"/>
            </p:cNvSpPr>
            <p:nvPr/>
          </p:nvSpPr>
          <p:spPr bwMode="auto">
            <a:xfrm>
              <a:off x="3552146" y="601788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Glu</a:t>
              </a:r>
            </a:p>
          </p:txBody>
        </p:sp>
        <p:sp>
          <p:nvSpPr>
            <p:cNvPr id="31" name="Oval 54">
              <a:extLst>
                <a:ext uri="{FF2B5EF4-FFF2-40B4-BE49-F238E27FC236}">
                  <a16:creationId xmlns:a16="http://schemas.microsoft.com/office/drawing/2014/main" id="{E86F315D-D1B2-68E1-791F-AC9DEB03011C}"/>
                </a:ext>
              </a:extLst>
            </p:cNvPr>
            <p:cNvSpPr>
              <a:spLocks noChangeAspect="1" noChangeArrowheads="1"/>
            </p:cNvSpPr>
            <p:nvPr/>
          </p:nvSpPr>
          <p:spPr bwMode="auto">
            <a:xfrm>
              <a:off x="3357653" y="601788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Gly</a:t>
              </a:r>
              <a:endParaRPr lang="en-GB" sz="1467" kern="0">
                <a:solidFill>
                  <a:srgbClr val="001965"/>
                </a:solidFill>
                <a:cs typeface="Arial" panose="020B0604020202020204" pitchFamily="34" charset="0"/>
              </a:endParaRPr>
            </a:p>
          </p:txBody>
        </p:sp>
        <p:sp>
          <p:nvSpPr>
            <p:cNvPr id="32" name="Oval 55">
              <a:extLst>
                <a:ext uri="{FF2B5EF4-FFF2-40B4-BE49-F238E27FC236}">
                  <a16:creationId xmlns:a16="http://schemas.microsoft.com/office/drawing/2014/main" id="{C9F398D9-89C5-979F-7D4E-404018E6AC82}"/>
                </a:ext>
              </a:extLst>
            </p:cNvPr>
            <p:cNvSpPr>
              <a:spLocks noChangeAspect="1" noChangeArrowheads="1"/>
            </p:cNvSpPr>
            <p:nvPr/>
          </p:nvSpPr>
          <p:spPr bwMode="auto">
            <a:xfrm>
              <a:off x="2954766" y="601788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Ala</a:t>
              </a:r>
              <a:endParaRPr lang="en-GB" sz="1467" kern="0">
                <a:solidFill>
                  <a:srgbClr val="001965"/>
                </a:solidFill>
                <a:cs typeface="Arial" panose="020B0604020202020204" pitchFamily="34" charset="0"/>
              </a:endParaRPr>
            </a:p>
          </p:txBody>
        </p:sp>
        <p:sp>
          <p:nvSpPr>
            <p:cNvPr id="33" name="Oval 56">
              <a:extLst>
                <a:ext uri="{FF2B5EF4-FFF2-40B4-BE49-F238E27FC236}">
                  <a16:creationId xmlns:a16="http://schemas.microsoft.com/office/drawing/2014/main" id="{2E0322AF-DC8D-DFB7-533C-6DD310B708CC}"/>
                </a:ext>
              </a:extLst>
            </p:cNvPr>
            <p:cNvSpPr>
              <a:spLocks noChangeAspect="1" noChangeArrowheads="1"/>
            </p:cNvSpPr>
            <p:nvPr/>
          </p:nvSpPr>
          <p:spPr bwMode="auto">
            <a:xfrm>
              <a:off x="2752082" y="601788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Ala</a:t>
              </a:r>
              <a:endParaRPr lang="en-GB" sz="1467" kern="0">
                <a:solidFill>
                  <a:srgbClr val="001965"/>
                </a:solidFill>
                <a:cs typeface="Arial" panose="020B0604020202020204" pitchFamily="34" charset="0"/>
              </a:endParaRPr>
            </a:p>
          </p:txBody>
        </p:sp>
        <p:sp>
          <p:nvSpPr>
            <p:cNvPr id="34" name="Oval 57">
              <a:extLst>
                <a:ext uri="{FF2B5EF4-FFF2-40B4-BE49-F238E27FC236}">
                  <a16:creationId xmlns:a16="http://schemas.microsoft.com/office/drawing/2014/main" id="{766B8C6F-E36D-5DCC-7095-EB97A17D8C5E}"/>
                </a:ext>
              </a:extLst>
            </p:cNvPr>
            <p:cNvSpPr>
              <a:spLocks noChangeAspect="1" noChangeArrowheads="1"/>
            </p:cNvSpPr>
            <p:nvPr/>
          </p:nvSpPr>
          <p:spPr bwMode="auto">
            <a:xfrm>
              <a:off x="3153065" y="601788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Gln</a:t>
              </a:r>
              <a:endParaRPr lang="en-GB" sz="1467" kern="0">
                <a:solidFill>
                  <a:srgbClr val="001965"/>
                </a:solidFill>
                <a:cs typeface="Arial" panose="020B0604020202020204" pitchFamily="34" charset="0"/>
              </a:endParaRPr>
            </a:p>
          </p:txBody>
        </p:sp>
        <p:sp>
          <p:nvSpPr>
            <p:cNvPr id="35" name="Oval 58">
              <a:extLst>
                <a:ext uri="{FF2B5EF4-FFF2-40B4-BE49-F238E27FC236}">
                  <a16:creationId xmlns:a16="http://schemas.microsoft.com/office/drawing/2014/main" id="{2CB7931C-41A0-BD21-C812-02B208B0F75F}"/>
                </a:ext>
              </a:extLst>
            </p:cNvPr>
            <p:cNvSpPr>
              <a:spLocks noChangeAspect="1" noChangeArrowheads="1"/>
            </p:cNvSpPr>
            <p:nvPr/>
          </p:nvSpPr>
          <p:spPr bwMode="auto">
            <a:xfrm>
              <a:off x="2326147" y="6266215"/>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err="1">
                  <a:solidFill>
                    <a:srgbClr val="001965"/>
                  </a:solidFill>
                  <a:cs typeface="Arial" panose="020B0604020202020204" pitchFamily="34" charset="0"/>
                </a:rPr>
                <a:t>Phe</a:t>
              </a:r>
              <a:endParaRPr lang="en-GB" sz="1200" kern="0">
                <a:solidFill>
                  <a:srgbClr val="001965"/>
                </a:solidFill>
                <a:cs typeface="Arial" panose="020B0604020202020204" pitchFamily="34" charset="0"/>
              </a:endParaRPr>
            </a:p>
          </p:txBody>
        </p:sp>
        <p:sp>
          <p:nvSpPr>
            <p:cNvPr id="36" name="Oval 59">
              <a:extLst>
                <a:ext uri="{FF2B5EF4-FFF2-40B4-BE49-F238E27FC236}">
                  <a16:creationId xmlns:a16="http://schemas.microsoft.com/office/drawing/2014/main" id="{D45D914E-4868-8FD5-4CC8-992E9D4B12C7}"/>
                </a:ext>
              </a:extLst>
            </p:cNvPr>
            <p:cNvSpPr>
              <a:spLocks noChangeAspect="1" noChangeArrowheads="1"/>
            </p:cNvSpPr>
            <p:nvPr/>
          </p:nvSpPr>
          <p:spPr bwMode="auto">
            <a:xfrm>
              <a:off x="2543690" y="6017885"/>
              <a:ext cx="222904" cy="188814"/>
            </a:xfrm>
            <a:prstGeom prst="ellipse">
              <a:avLst/>
            </a:prstGeom>
            <a:solidFill>
              <a:srgbClr val="D94E96"/>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FFFFFF"/>
                  </a:solidFill>
                  <a:cs typeface="Arial" panose="020B0604020202020204" pitchFamily="34" charset="0"/>
                </a:rPr>
                <a:t>Lys</a:t>
              </a:r>
              <a:endParaRPr lang="en-GB" sz="1467" kern="0">
                <a:solidFill>
                  <a:srgbClr val="FFFFFF"/>
                </a:solidFill>
                <a:cs typeface="Arial" panose="020B0604020202020204" pitchFamily="34" charset="0"/>
              </a:endParaRPr>
            </a:p>
          </p:txBody>
        </p:sp>
        <p:sp>
          <p:nvSpPr>
            <p:cNvPr id="37" name="Oval 60">
              <a:extLst>
                <a:ext uri="{FF2B5EF4-FFF2-40B4-BE49-F238E27FC236}">
                  <a16:creationId xmlns:a16="http://schemas.microsoft.com/office/drawing/2014/main" id="{63BE56E6-EEF5-7AFD-D8ED-C8847002A7D7}"/>
                </a:ext>
              </a:extLst>
            </p:cNvPr>
            <p:cNvSpPr>
              <a:spLocks noChangeAspect="1" noChangeArrowheads="1"/>
            </p:cNvSpPr>
            <p:nvPr/>
          </p:nvSpPr>
          <p:spPr bwMode="auto">
            <a:xfrm>
              <a:off x="2350720" y="6093300"/>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Glu</a:t>
              </a:r>
              <a:endParaRPr lang="en-GB" sz="1467" kern="0">
                <a:solidFill>
                  <a:srgbClr val="001965"/>
                </a:solidFill>
                <a:cs typeface="Arial" panose="020B0604020202020204" pitchFamily="34" charset="0"/>
              </a:endParaRPr>
            </a:p>
          </p:txBody>
        </p:sp>
        <p:sp>
          <p:nvSpPr>
            <p:cNvPr id="38" name="Oval 61">
              <a:extLst>
                <a:ext uri="{FF2B5EF4-FFF2-40B4-BE49-F238E27FC236}">
                  <a16:creationId xmlns:a16="http://schemas.microsoft.com/office/drawing/2014/main" id="{0A7CCF44-109E-CC9F-B8CE-F0990393991A}"/>
                </a:ext>
              </a:extLst>
            </p:cNvPr>
            <p:cNvSpPr>
              <a:spLocks noChangeAspect="1" noChangeArrowheads="1"/>
            </p:cNvSpPr>
            <p:nvPr/>
          </p:nvSpPr>
          <p:spPr bwMode="auto">
            <a:xfrm>
              <a:off x="2452538" y="6406748"/>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Ile</a:t>
              </a:r>
              <a:endParaRPr lang="en-GB" sz="1467" kern="0">
                <a:solidFill>
                  <a:srgbClr val="001965"/>
                </a:solidFill>
                <a:cs typeface="Arial" panose="020B0604020202020204" pitchFamily="34" charset="0"/>
              </a:endParaRPr>
            </a:p>
          </p:txBody>
        </p:sp>
        <p:sp>
          <p:nvSpPr>
            <p:cNvPr id="39" name="Oval 62">
              <a:extLst>
                <a:ext uri="{FF2B5EF4-FFF2-40B4-BE49-F238E27FC236}">
                  <a16:creationId xmlns:a16="http://schemas.microsoft.com/office/drawing/2014/main" id="{F6DD27BB-7F34-F28C-E094-F8C995D108E1}"/>
                </a:ext>
              </a:extLst>
            </p:cNvPr>
            <p:cNvSpPr>
              <a:spLocks noChangeAspect="1" noChangeArrowheads="1"/>
            </p:cNvSpPr>
            <p:nvPr/>
          </p:nvSpPr>
          <p:spPr bwMode="auto">
            <a:xfrm>
              <a:off x="2640743" y="6406748"/>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Ala</a:t>
              </a:r>
              <a:endParaRPr lang="en-GB" sz="1467" kern="0">
                <a:solidFill>
                  <a:srgbClr val="001965"/>
                </a:solidFill>
                <a:cs typeface="Arial" panose="020B0604020202020204" pitchFamily="34" charset="0"/>
              </a:endParaRPr>
            </a:p>
          </p:txBody>
        </p:sp>
        <p:sp>
          <p:nvSpPr>
            <p:cNvPr id="40" name="Oval 63">
              <a:extLst>
                <a:ext uri="{FF2B5EF4-FFF2-40B4-BE49-F238E27FC236}">
                  <a16:creationId xmlns:a16="http://schemas.microsoft.com/office/drawing/2014/main" id="{6CC5E37E-E5C8-848C-ADB9-D017CA3A4468}"/>
                </a:ext>
              </a:extLst>
            </p:cNvPr>
            <p:cNvSpPr>
              <a:spLocks noChangeAspect="1" noChangeArrowheads="1"/>
            </p:cNvSpPr>
            <p:nvPr/>
          </p:nvSpPr>
          <p:spPr bwMode="auto">
            <a:xfrm>
              <a:off x="2828948" y="6406748"/>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Trp</a:t>
              </a:r>
            </a:p>
          </p:txBody>
        </p:sp>
        <p:sp>
          <p:nvSpPr>
            <p:cNvPr id="41" name="Oval 64">
              <a:extLst>
                <a:ext uri="{FF2B5EF4-FFF2-40B4-BE49-F238E27FC236}">
                  <a16:creationId xmlns:a16="http://schemas.microsoft.com/office/drawing/2014/main" id="{BEFFB4E0-ADF0-DE5D-358E-116B16DC1443}"/>
                </a:ext>
              </a:extLst>
            </p:cNvPr>
            <p:cNvSpPr>
              <a:spLocks noChangeAspect="1" noChangeArrowheads="1"/>
            </p:cNvSpPr>
            <p:nvPr/>
          </p:nvSpPr>
          <p:spPr bwMode="auto">
            <a:xfrm>
              <a:off x="3029148" y="6408361"/>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Leu</a:t>
              </a:r>
              <a:endParaRPr lang="en-GB" sz="1467" kern="0">
                <a:solidFill>
                  <a:srgbClr val="001965"/>
                </a:solidFill>
                <a:cs typeface="Arial" panose="020B0604020202020204" pitchFamily="34" charset="0"/>
              </a:endParaRPr>
            </a:p>
          </p:txBody>
        </p:sp>
        <p:sp>
          <p:nvSpPr>
            <p:cNvPr id="42" name="Oval 65">
              <a:extLst>
                <a:ext uri="{FF2B5EF4-FFF2-40B4-BE49-F238E27FC236}">
                  <a16:creationId xmlns:a16="http://schemas.microsoft.com/office/drawing/2014/main" id="{6988F457-6B61-8BDD-1AE3-B1F640BA8DD4}"/>
                </a:ext>
              </a:extLst>
            </p:cNvPr>
            <p:cNvSpPr>
              <a:spLocks noChangeAspect="1" noChangeArrowheads="1"/>
            </p:cNvSpPr>
            <p:nvPr/>
          </p:nvSpPr>
          <p:spPr bwMode="auto">
            <a:xfrm>
              <a:off x="4049020" y="6408361"/>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Gly</a:t>
              </a:r>
              <a:endParaRPr lang="en-GB" sz="1467" kern="0">
                <a:solidFill>
                  <a:srgbClr val="001965"/>
                </a:solidFill>
                <a:cs typeface="Arial" panose="020B0604020202020204" pitchFamily="34" charset="0"/>
              </a:endParaRPr>
            </a:p>
          </p:txBody>
        </p:sp>
        <p:sp>
          <p:nvSpPr>
            <p:cNvPr id="43" name="Oval 66">
              <a:extLst>
                <a:ext uri="{FF2B5EF4-FFF2-40B4-BE49-F238E27FC236}">
                  <a16:creationId xmlns:a16="http://schemas.microsoft.com/office/drawing/2014/main" id="{58328745-48BB-92AE-B826-5F9005A1E29E}"/>
                </a:ext>
              </a:extLst>
            </p:cNvPr>
            <p:cNvSpPr>
              <a:spLocks noChangeAspect="1" noChangeArrowheads="1"/>
            </p:cNvSpPr>
            <p:nvPr/>
          </p:nvSpPr>
          <p:spPr bwMode="auto">
            <a:xfrm>
              <a:off x="3235639" y="6406748"/>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Val</a:t>
              </a:r>
              <a:endParaRPr lang="en-GB" sz="1467" kern="0">
                <a:solidFill>
                  <a:srgbClr val="001965"/>
                </a:solidFill>
                <a:cs typeface="Arial" panose="020B0604020202020204" pitchFamily="34" charset="0"/>
              </a:endParaRPr>
            </a:p>
          </p:txBody>
        </p:sp>
        <p:sp>
          <p:nvSpPr>
            <p:cNvPr id="44" name="Oval 67">
              <a:extLst>
                <a:ext uri="{FF2B5EF4-FFF2-40B4-BE49-F238E27FC236}">
                  <a16:creationId xmlns:a16="http://schemas.microsoft.com/office/drawing/2014/main" id="{DF3F218A-D4F9-AB4A-5C57-9F4FEAC73C1E}"/>
                </a:ext>
              </a:extLst>
            </p:cNvPr>
            <p:cNvSpPr>
              <a:spLocks noChangeAspect="1" noChangeArrowheads="1"/>
            </p:cNvSpPr>
            <p:nvPr/>
          </p:nvSpPr>
          <p:spPr bwMode="auto">
            <a:xfrm>
              <a:off x="3654906" y="6406748"/>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Gly</a:t>
              </a:r>
              <a:endParaRPr lang="en-GB" sz="1467" kern="0">
                <a:solidFill>
                  <a:srgbClr val="001965"/>
                </a:solidFill>
                <a:cs typeface="Arial" panose="020B0604020202020204" pitchFamily="34" charset="0"/>
              </a:endParaRPr>
            </a:p>
          </p:txBody>
        </p:sp>
        <p:sp>
          <p:nvSpPr>
            <p:cNvPr id="45" name="Oval 68">
              <a:extLst>
                <a:ext uri="{FF2B5EF4-FFF2-40B4-BE49-F238E27FC236}">
                  <a16:creationId xmlns:a16="http://schemas.microsoft.com/office/drawing/2014/main" id="{44BCCD29-705A-DBB7-1051-44316C9C8704}"/>
                </a:ext>
              </a:extLst>
            </p:cNvPr>
            <p:cNvSpPr>
              <a:spLocks noChangeAspect="1" noChangeArrowheads="1"/>
            </p:cNvSpPr>
            <p:nvPr/>
          </p:nvSpPr>
          <p:spPr bwMode="auto">
            <a:xfrm>
              <a:off x="3855107" y="6406748"/>
              <a:ext cx="222904" cy="188814"/>
            </a:xfrm>
            <a:prstGeom prst="ellipse">
              <a:avLst/>
            </a:prstGeom>
            <a:solidFill>
              <a:srgbClr val="B1D5F2"/>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001965"/>
                  </a:solidFill>
                  <a:cs typeface="Arial" panose="020B0604020202020204" pitchFamily="34" charset="0"/>
                </a:rPr>
                <a:t>Arg</a:t>
              </a:r>
              <a:endParaRPr lang="en-GB" sz="1467" kern="0">
                <a:solidFill>
                  <a:srgbClr val="001965"/>
                </a:solidFill>
                <a:cs typeface="Arial" panose="020B0604020202020204" pitchFamily="34" charset="0"/>
              </a:endParaRPr>
            </a:p>
          </p:txBody>
        </p:sp>
        <p:sp>
          <p:nvSpPr>
            <p:cNvPr id="46" name="Oval 69">
              <a:extLst>
                <a:ext uri="{FF2B5EF4-FFF2-40B4-BE49-F238E27FC236}">
                  <a16:creationId xmlns:a16="http://schemas.microsoft.com/office/drawing/2014/main" id="{E26A8D52-54EE-4233-B17A-D75DB8344EFC}"/>
                </a:ext>
              </a:extLst>
            </p:cNvPr>
            <p:cNvSpPr>
              <a:spLocks noChangeAspect="1" noChangeArrowheads="1"/>
            </p:cNvSpPr>
            <p:nvPr/>
          </p:nvSpPr>
          <p:spPr bwMode="auto">
            <a:xfrm>
              <a:off x="3442127" y="6405137"/>
              <a:ext cx="222904" cy="188814"/>
            </a:xfrm>
            <a:prstGeom prst="ellipse">
              <a:avLst/>
            </a:prstGeom>
            <a:solidFill>
              <a:srgbClr val="D94E96"/>
            </a:solidFill>
            <a:ln w="12700" algn="ctr">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GB" sz="1200" kern="0">
                  <a:solidFill>
                    <a:srgbClr val="FFFFFF"/>
                  </a:solidFill>
                  <a:cs typeface="Arial" panose="020B0604020202020204" pitchFamily="34" charset="0"/>
                </a:rPr>
                <a:t>Arg</a:t>
              </a:r>
              <a:endParaRPr lang="en-GB" sz="1467" kern="0">
                <a:solidFill>
                  <a:srgbClr val="FFFFFF"/>
                </a:solidFill>
                <a:cs typeface="Arial" panose="020B0604020202020204" pitchFamily="34" charset="0"/>
              </a:endParaRPr>
            </a:p>
          </p:txBody>
        </p:sp>
      </p:grpSp>
      <p:sp>
        <p:nvSpPr>
          <p:cNvPr id="47" name="Oval 36">
            <a:extLst>
              <a:ext uri="{FF2B5EF4-FFF2-40B4-BE49-F238E27FC236}">
                <a16:creationId xmlns:a16="http://schemas.microsoft.com/office/drawing/2014/main" id="{73591554-741F-E30D-8763-F7C1A4669700}"/>
              </a:ext>
            </a:extLst>
          </p:cNvPr>
          <p:cNvSpPr>
            <a:spLocks noChangeArrowheads="1"/>
          </p:cNvSpPr>
          <p:nvPr/>
        </p:nvSpPr>
        <p:spPr bwMode="auto">
          <a:xfrm>
            <a:off x="2718311" y="3665552"/>
            <a:ext cx="1065809" cy="265239"/>
          </a:xfrm>
          <a:prstGeom prst="ellipse">
            <a:avLst/>
          </a:prstGeom>
          <a:solidFill>
            <a:sysClr val="window" lastClr="FFFFFF">
              <a:lumMod val="65000"/>
            </a:sysClr>
          </a:solidFill>
          <a:ln w="12700">
            <a:noFill/>
            <a:round/>
            <a:headEnd type="none" w="sm" len="sm"/>
            <a:tailEnd type="none" w="sm" len="sm"/>
          </a:ln>
          <a:effectLst/>
        </p:spPr>
        <p:txBody>
          <a:bodyPr wrap="none" lIns="48000" tIns="48000" rIns="48000" bIns="480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prstClr val="white"/>
                </a:solidFill>
                <a:effectLst/>
                <a:uLnTx/>
                <a:uFillTx/>
                <a:ea typeface="+mn-ea"/>
                <a:cs typeface="Arial" panose="020B0604020202020204" pitchFamily="34" charset="0"/>
              </a:rPr>
              <a:t>Spacer</a:t>
            </a:r>
          </a:p>
        </p:txBody>
      </p:sp>
      <p:grpSp>
        <p:nvGrpSpPr>
          <p:cNvPr id="48" name="Group 73">
            <a:extLst>
              <a:ext uri="{FF2B5EF4-FFF2-40B4-BE49-F238E27FC236}">
                <a16:creationId xmlns:a16="http://schemas.microsoft.com/office/drawing/2014/main" id="{FA95C99A-A12C-58C1-D2DF-E89B2B6DE948}"/>
              </a:ext>
            </a:extLst>
          </p:cNvPr>
          <p:cNvGrpSpPr/>
          <p:nvPr/>
        </p:nvGrpSpPr>
        <p:grpSpPr>
          <a:xfrm>
            <a:off x="2958889" y="2347365"/>
            <a:ext cx="3311302" cy="673947"/>
            <a:chOff x="2197100" y="2186940"/>
            <a:chExt cx="1879600" cy="505460"/>
          </a:xfrm>
        </p:grpSpPr>
        <p:sp>
          <p:nvSpPr>
            <p:cNvPr id="49" name="TextBox 70">
              <a:extLst>
                <a:ext uri="{FF2B5EF4-FFF2-40B4-BE49-F238E27FC236}">
                  <a16:creationId xmlns:a16="http://schemas.microsoft.com/office/drawing/2014/main" id="{443850E1-8B13-27AB-74A2-4A102B809C41}"/>
                </a:ext>
              </a:extLst>
            </p:cNvPr>
            <p:cNvSpPr txBox="1"/>
            <p:nvPr/>
          </p:nvSpPr>
          <p:spPr>
            <a:xfrm>
              <a:off x="2197100" y="2186940"/>
              <a:ext cx="1879600" cy="276999"/>
            </a:xfrm>
            <a:prstGeom prst="rect">
              <a:avLst/>
            </a:prstGeom>
            <a:noFill/>
          </p:spPr>
          <p:txBody>
            <a:bodyPr wrap="square" lIns="0" tIns="0" rIns="0" bIns="0" rtlCol="0">
              <a:spAutoFit/>
            </a:bodyPr>
            <a:lstStyle/>
            <a:p>
              <a:pPr lvl="0" algn="ctr" defTabSz="609585">
                <a:defRPr/>
              </a:pPr>
              <a:r>
                <a:rPr lang="it-IT" sz="1200" b="1" kern="0" dirty="0">
                  <a:solidFill>
                    <a:srgbClr val="001965"/>
                  </a:solidFill>
                  <a:cs typeface="Arial" panose="020B0604020202020204" pitchFamily="34" charset="0"/>
                </a:rPr>
                <a:t>La sostituzione aminoacidica </a:t>
              </a:r>
              <a:r>
                <a:rPr lang="it-IT" sz="1200" kern="0" dirty="0">
                  <a:solidFill>
                    <a:srgbClr val="001965"/>
                  </a:solidFill>
                  <a:cs typeface="Arial" panose="020B0604020202020204" pitchFamily="34" charset="0"/>
                </a:rPr>
                <a:t>protegge </a:t>
              </a:r>
              <a:br>
                <a:rPr lang="it-IT" sz="1200" kern="0" dirty="0">
                  <a:solidFill>
                    <a:srgbClr val="001965"/>
                  </a:solidFill>
                  <a:cs typeface="Arial" panose="020B0604020202020204" pitchFamily="34" charset="0"/>
                </a:rPr>
              </a:br>
              <a:r>
                <a:rPr lang="it-IT" sz="1200" kern="0" dirty="0">
                  <a:solidFill>
                    <a:srgbClr val="001965"/>
                  </a:solidFill>
                  <a:cs typeface="Arial" panose="020B0604020202020204" pitchFamily="34" charset="0"/>
                </a:rPr>
                <a:t>dalla degradazione da parte della DPP-4</a:t>
              </a:r>
              <a:endParaRPr kumimoji="0" lang="en-GB" sz="1200" i="0" u="none" strike="noStrike" kern="0" cap="none" spc="0" normalizeH="0" baseline="0" noProof="0" dirty="0">
                <a:ln>
                  <a:noFill/>
                </a:ln>
                <a:solidFill>
                  <a:srgbClr val="001965"/>
                </a:solidFill>
                <a:effectLst/>
                <a:uLnTx/>
                <a:uFillTx/>
                <a:cs typeface="Arial" panose="020B0604020202020204" pitchFamily="34" charset="0"/>
              </a:endParaRPr>
            </a:p>
          </p:txBody>
        </p:sp>
        <p:cxnSp>
          <p:nvCxnSpPr>
            <p:cNvPr id="50" name="Straight Arrow Connector 72">
              <a:extLst>
                <a:ext uri="{FF2B5EF4-FFF2-40B4-BE49-F238E27FC236}">
                  <a16:creationId xmlns:a16="http://schemas.microsoft.com/office/drawing/2014/main" id="{FE1434CD-06FE-C2ED-B33B-DC5B5088C268}"/>
                </a:ext>
              </a:extLst>
            </p:cNvPr>
            <p:cNvCxnSpPr>
              <a:cxnSpLocks/>
            </p:cNvCxnSpPr>
            <p:nvPr/>
          </p:nvCxnSpPr>
          <p:spPr>
            <a:xfrm>
              <a:off x="3136900" y="2463800"/>
              <a:ext cx="0" cy="228600"/>
            </a:xfrm>
            <a:prstGeom prst="straightConnector1">
              <a:avLst/>
            </a:prstGeom>
            <a:noFill/>
            <a:ln w="38100" cap="flat" cmpd="sng" algn="ctr">
              <a:solidFill>
                <a:srgbClr val="D94E96"/>
              </a:solidFill>
              <a:prstDash val="solid"/>
              <a:miter lim="800000"/>
              <a:tailEnd type="triangle"/>
            </a:ln>
            <a:effectLst/>
          </p:spPr>
        </p:cxnSp>
      </p:grpSp>
      <p:sp>
        <p:nvSpPr>
          <p:cNvPr id="51" name="TextBox 75">
            <a:extLst>
              <a:ext uri="{FF2B5EF4-FFF2-40B4-BE49-F238E27FC236}">
                <a16:creationId xmlns:a16="http://schemas.microsoft.com/office/drawing/2014/main" id="{1AB03CD1-C678-A61C-B3C9-4017BF44DBDF}"/>
              </a:ext>
            </a:extLst>
          </p:cNvPr>
          <p:cNvSpPr txBox="1"/>
          <p:nvPr/>
        </p:nvSpPr>
        <p:spPr>
          <a:xfrm>
            <a:off x="3926909" y="5171844"/>
            <a:ext cx="3390054" cy="553998"/>
          </a:xfrm>
          <a:prstGeom prst="rect">
            <a:avLst/>
          </a:prstGeom>
          <a:noFill/>
        </p:spPr>
        <p:txBody>
          <a:bodyPr wrap="square" lIns="0" tIns="0" rIns="0" bIns="0" rtlCol="0">
            <a:spAutoFit/>
          </a:bodyPr>
          <a:lstStyle/>
          <a:p>
            <a:pPr algn="ctr" defTabSz="609585">
              <a:defRPr/>
            </a:pPr>
            <a:r>
              <a:rPr lang="it-IT" sz="1200" b="1" dirty="0">
                <a:solidFill>
                  <a:srgbClr val="001965"/>
                </a:solidFill>
                <a:cs typeface="Arial" panose="020B0604020202020204" pitchFamily="34" charset="0"/>
              </a:rPr>
              <a:t>La sostituzione aminoacidica </a:t>
            </a:r>
            <a:br>
              <a:rPr lang="it-IT" sz="1200" b="1" dirty="0">
                <a:solidFill>
                  <a:srgbClr val="001965"/>
                </a:solidFill>
                <a:cs typeface="Arial" panose="020B0604020202020204" pitchFamily="34" charset="0"/>
              </a:rPr>
            </a:br>
            <a:r>
              <a:rPr lang="it-IT" sz="1200" dirty="0">
                <a:solidFill>
                  <a:srgbClr val="001965"/>
                </a:solidFill>
                <a:cs typeface="Arial" panose="020B0604020202020204" pitchFamily="34" charset="0"/>
              </a:rPr>
              <a:t>impedisce il legame del di-acido grasso C-18 in sede errata</a:t>
            </a:r>
            <a:endParaRPr lang="en-GB" sz="1200" dirty="0">
              <a:solidFill>
                <a:srgbClr val="001965"/>
              </a:solidFill>
              <a:cs typeface="Arial" panose="020B0604020202020204" pitchFamily="34" charset="0"/>
            </a:endParaRPr>
          </a:p>
        </p:txBody>
      </p:sp>
      <p:cxnSp>
        <p:nvCxnSpPr>
          <p:cNvPr id="52" name="Straight Arrow Connector 76">
            <a:extLst>
              <a:ext uri="{FF2B5EF4-FFF2-40B4-BE49-F238E27FC236}">
                <a16:creationId xmlns:a16="http://schemas.microsoft.com/office/drawing/2014/main" id="{AEA5B892-0667-65B2-ADCC-F5BACF6A16F1}"/>
              </a:ext>
            </a:extLst>
          </p:cNvPr>
          <p:cNvCxnSpPr>
            <a:cxnSpLocks/>
          </p:cNvCxnSpPr>
          <p:nvPr/>
        </p:nvCxnSpPr>
        <p:spPr>
          <a:xfrm flipV="1">
            <a:off x="5621937" y="4839950"/>
            <a:ext cx="0" cy="304800"/>
          </a:xfrm>
          <a:prstGeom prst="straightConnector1">
            <a:avLst/>
          </a:prstGeom>
          <a:noFill/>
          <a:ln w="38100" cap="flat" cmpd="sng" algn="ctr">
            <a:solidFill>
              <a:srgbClr val="D94E96"/>
            </a:solidFill>
            <a:prstDash val="solid"/>
            <a:miter lim="800000"/>
            <a:tailEnd type="triangle"/>
          </a:ln>
          <a:effectLst/>
        </p:spPr>
      </p:cxnSp>
      <p:sp>
        <p:nvSpPr>
          <p:cNvPr id="53" name="TextBox 78">
            <a:extLst>
              <a:ext uri="{FF2B5EF4-FFF2-40B4-BE49-F238E27FC236}">
                <a16:creationId xmlns:a16="http://schemas.microsoft.com/office/drawing/2014/main" id="{4719C375-8FA0-2591-EAEF-FDF8F6E13A06}"/>
              </a:ext>
            </a:extLst>
          </p:cNvPr>
          <p:cNvSpPr txBox="1"/>
          <p:nvPr/>
        </p:nvSpPr>
        <p:spPr>
          <a:xfrm>
            <a:off x="1338251" y="4316713"/>
            <a:ext cx="1960456" cy="1107996"/>
          </a:xfrm>
          <a:prstGeom prst="rect">
            <a:avLst/>
          </a:prstGeom>
          <a:noFill/>
        </p:spPr>
        <p:txBody>
          <a:bodyPr wrap="square" lIns="0" tIns="0" rIns="0" bIns="0" rtlCol="0">
            <a:spAutoFit/>
          </a:bodyPr>
          <a:lstStyle/>
          <a:p>
            <a:pPr algn="ctr" defTabSz="609585">
              <a:defRPr/>
            </a:pPr>
            <a:r>
              <a:rPr lang="it-IT" sz="1200" b="1" dirty="0">
                <a:solidFill>
                  <a:srgbClr val="001965"/>
                </a:solidFill>
                <a:cs typeface="Arial" panose="020B0604020202020204" pitchFamily="34" charset="0"/>
              </a:rPr>
              <a:t>Lo </a:t>
            </a:r>
            <a:r>
              <a:rPr lang="it-IT" sz="1200" b="1" dirty="0" err="1">
                <a:solidFill>
                  <a:srgbClr val="001965"/>
                </a:solidFill>
                <a:cs typeface="Arial" panose="020B0604020202020204" pitchFamily="34" charset="0"/>
              </a:rPr>
              <a:t>spacer</a:t>
            </a:r>
            <a:r>
              <a:rPr lang="it-IT" sz="1200" b="1" dirty="0">
                <a:solidFill>
                  <a:srgbClr val="001965"/>
                </a:solidFill>
                <a:cs typeface="Arial" panose="020B0604020202020204" pitchFamily="34" charset="0"/>
              </a:rPr>
              <a:t>, </a:t>
            </a:r>
            <a:br>
              <a:rPr lang="it-IT" sz="1200" b="1" dirty="0">
                <a:solidFill>
                  <a:srgbClr val="001965"/>
                </a:solidFill>
                <a:cs typeface="Arial" panose="020B0604020202020204" pitchFamily="34" charset="0"/>
              </a:rPr>
            </a:br>
            <a:r>
              <a:rPr lang="it-IT" sz="1200" b="1" dirty="0">
                <a:solidFill>
                  <a:srgbClr val="001965"/>
                </a:solidFill>
                <a:cs typeface="Arial" panose="020B0604020202020204" pitchFamily="34" charset="0"/>
              </a:rPr>
              <a:t>la catena di-acido grasso C-18 e la sostituzione aminoacidica </a:t>
            </a:r>
            <a:r>
              <a:rPr lang="it-IT" sz="1200" dirty="0">
                <a:solidFill>
                  <a:srgbClr val="001965"/>
                </a:solidFill>
                <a:cs typeface="Arial" panose="020B0604020202020204" pitchFamily="34" charset="0"/>
              </a:rPr>
              <a:t>conferiscono un forte legame all'albumina</a:t>
            </a:r>
            <a:endParaRPr lang="en-GB" sz="1200" dirty="0">
              <a:solidFill>
                <a:srgbClr val="001965"/>
              </a:solidFill>
              <a:cs typeface="Arial" panose="020B0604020202020204" pitchFamily="34" charset="0"/>
            </a:endParaRPr>
          </a:p>
        </p:txBody>
      </p:sp>
      <p:cxnSp>
        <p:nvCxnSpPr>
          <p:cNvPr id="54" name="Straight Arrow Connector 79">
            <a:extLst>
              <a:ext uri="{FF2B5EF4-FFF2-40B4-BE49-F238E27FC236}">
                <a16:creationId xmlns:a16="http://schemas.microsoft.com/office/drawing/2014/main" id="{AB8D4495-5C21-716A-4E3E-7904DDE32B49}"/>
              </a:ext>
            </a:extLst>
          </p:cNvPr>
          <p:cNvCxnSpPr>
            <a:cxnSpLocks/>
          </p:cNvCxnSpPr>
          <p:nvPr/>
        </p:nvCxnSpPr>
        <p:spPr>
          <a:xfrm flipV="1">
            <a:off x="2312867" y="3925552"/>
            <a:ext cx="0" cy="304800"/>
          </a:xfrm>
          <a:prstGeom prst="straightConnector1">
            <a:avLst/>
          </a:prstGeom>
          <a:noFill/>
          <a:ln w="38100" cap="flat" cmpd="sng" algn="ctr">
            <a:solidFill>
              <a:srgbClr val="1E2D5D"/>
            </a:solidFill>
            <a:prstDash val="solid"/>
            <a:miter lim="800000"/>
            <a:tailEnd type="triangle"/>
          </a:ln>
          <a:effectLst/>
        </p:spPr>
      </p:cxnSp>
      <p:sp>
        <p:nvSpPr>
          <p:cNvPr id="55" name="Rettangolo con angoli arrotondati 60">
            <a:extLst>
              <a:ext uri="{FF2B5EF4-FFF2-40B4-BE49-F238E27FC236}">
                <a16:creationId xmlns:a16="http://schemas.microsoft.com/office/drawing/2014/main" id="{9BE22F8F-3BAF-FC25-A604-E48CEFF5CF4B}"/>
              </a:ext>
            </a:extLst>
          </p:cNvPr>
          <p:cNvSpPr/>
          <p:nvPr/>
        </p:nvSpPr>
        <p:spPr>
          <a:xfrm>
            <a:off x="708360" y="2328726"/>
            <a:ext cx="501784" cy="3193811"/>
          </a:xfrm>
          <a:prstGeom prst="roundRect">
            <a:avLst>
              <a:gd name="adj" fmla="val 50000"/>
            </a:avLst>
          </a:prstGeom>
          <a:solidFill>
            <a:schemeClr val="bg2"/>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ea typeface="+mn-ea"/>
              <a:cs typeface="+mn-cs"/>
            </a:endParaRPr>
          </a:p>
        </p:txBody>
      </p:sp>
      <p:sp>
        <p:nvSpPr>
          <p:cNvPr id="56" name="TextBox 70">
            <a:extLst>
              <a:ext uri="{FF2B5EF4-FFF2-40B4-BE49-F238E27FC236}">
                <a16:creationId xmlns:a16="http://schemas.microsoft.com/office/drawing/2014/main" id="{E85A83D6-7F51-0581-6560-5F2DAB20DA0D}"/>
              </a:ext>
            </a:extLst>
          </p:cNvPr>
          <p:cNvSpPr txBox="1"/>
          <p:nvPr/>
        </p:nvSpPr>
        <p:spPr>
          <a:xfrm rot="16200000">
            <a:off x="-643826" y="3802522"/>
            <a:ext cx="3193812" cy="246221"/>
          </a:xfrm>
          <a:prstGeom prst="rect">
            <a:avLst/>
          </a:prstGeom>
          <a:noFill/>
        </p:spPr>
        <p:txBody>
          <a:bodyPr wrap="square" lIns="0" tIns="0" rIns="0" bIns="0"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9585">
              <a:defRPr/>
            </a:pPr>
            <a:r>
              <a:rPr lang="en-GB" sz="1600" b="1" dirty="0" err="1">
                <a:solidFill>
                  <a:prstClr val="white"/>
                </a:solidFill>
                <a:cs typeface="Arial" panose="020B0604020202020204" pitchFamily="34" charset="0"/>
              </a:rPr>
              <a:t>Struttura</a:t>
            </a:r>
            <a:r>
              <a:rPr lang="en-GB" sz="1600" b="1" dirty="0">
                <a:solidFill>
                  <a:prstClr val="white"/>
                </a:solidFill>
                <a:cs typeface="Arial" panose="020B0604020202020204" pitchFamily="34" charset="0"/>
              </a:rPr>
              <a:t> della semaglutide </a:t>
            </a:r>
            <a:r>
              <a:rPr lang="en-GB" sz="1600" b="1" baseline="30000" dirty="0">
                <a:solidFill>
                  <a:prstClr val="white"/>
                </a:solidFill>
                <a:cs typeface="Arial" panose="020B0604020202020204" pitchFamily="34" charset="0"/>
              </a:rPr>
              <a:t>1,2</a:t>
            </a:r>
            <a:r>
              <a:rPr lang="en-GB" sz="1600" b="1" dirty="0">
                <a:solidFill>
                  <a:prstClr val="white"/>
                </a:solidFill>
                <a:cs typeface="Arial" panose="020B0604020202020204" pitchFamily="34" charset="0"/>
              </a:rPr>
              <a:t> </a:t>
            </a:r>
          </a:p>
        </p:txBody>
      </p:sp>
    </p:spTree>
    <p:extLst>
      <p:ext uri="{BB962C8B-B14F-4D97-AF65-F5344CB8AC3E}">
        <p14:creationId xmlns:p14="http://schemas.microsoft.com/office/powerpoint/2010/main" val="186603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EB1BC-2F68-6EA7-985D-C8A922115134}"/>
            </a:ext>
          </a:extLst>
        </p:cNvPr>
        <p:cNvGrpSpPr/>
        <p:nvPr/>
      </p:nvGrpSpPr>
      <p:grpSpPr>
        <a:xfrm>
          <a:off x="0" y="0"/>
          <a:ext cx="0" cy="0"/>
          <a:chOff x="0" y="0"/>
          <a:chExt cx="0" cy="0"/>
        </a:xfrm>
      </p:grpSpPr>
      <p:sp>
        <p:nvSpPr>
          <p:cNvPr id="60" name="Rettangolo con angoli arrotondati 18">
            <a:extLst>
              <a:ext uri="{FF2B5EF4-FFF2-40B4-BE49-F238E27FC236}">
                <a16:creationId xmlns:a16="http://schemas.microsoft.com/office/drawing/2014/main" id="{D33BB07A-2E6B-4C4F-A785-96D287CF4CD0}"/>
              </a:ext>
            </a:extLst>
          </p:cNvPr>
          <p:cNvSpPr/>
          <p:nvPr/>
        </p:nvSpPr>
        <p:spPr>
          <a:xfrm>
            <a:off x="529953" y="1798886"/>
            <a:ext cx="11032782" cy="4043940"/>
          </a:xfrm>
          <a:prstGeom prst="roundRect">
            <a:avLst>
              <a:gd name="adj" fmla="val 7446"/>
            </a:avLst>
          </a:prstGeom>
          <a:gradFill>
            <a:gsLst>
              <a:gs pos="0">
                <a:srgbClr val="D8E9F8">
                  <a:alpha val="37115"/>
                </a:srgbClr>
              </a:gs>
              <a:gs pos="100000">
                <a:srgbClr val="D8E9F8"/>
              </a:gs>
            </a:gsLst>
            <a:lin ang="5400000" scaled="1"/>
          </a:gradFill>
          <a:ln w="19050" cap="flat" cmpd="sng" algn="ctr">
            <a:noFill/>
            <a:prstDash val="solid"/>
            <a:miter lim="800000"/>
          </a:ln>
          <a:effectLst/>
        </p:spPr>
        <p:txBody>
          <a:bodyPr tIns="0" bIns="144000"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2400" b="1" i="0" u="none" strike="noStrike" kern="0" cap="none" spc="0" normalizeH="0" baseline="0" noProof="0" dirty="0">
                <a:ln>
                  <a:noFill/>
                </a:ln>
                <a:solidFill>
                  <a:srgbClr val="001965"/>
                </a:solidFill>
                <a:effectLst/>
                <a:uLnTx/>
                <a:uFillTx/>
                <a:ea typeface="+mn-ea"/>
                <a:cs typeface="Arial" panose="020B0604020202020204" pitchFamily="34" charset="0"/>
              </a:rPr>
              <a:t>Una terapia che si integra facilmente nella vita di tutti i pazienti</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001965"/>
                </a:solidFill>
                <a:effectLst/>
                <a:uLnTx/>
                <a:uFillTx/>
                <a:ea typeface="+mn-ea"/>
                <a:cs typeface="+mn-cs"/>
              </a:rPr>
              <a:t>Può essere utilizzata </a:t>
            </a:r>
            <a:r>
              <a:rPr kumimoji="0" lang="it-IT" sz="2000" b="1" i="0" u="none" strike="noStrike" kern="0" cap="none" spc="0" normalizeH="0" baseline="0" noProof="0" dirty="0">
                <a:ln>
                  <a:noFill/>
                </a:ln>
                <a:solidFill>
                  <a:srgbClr val="001965"/>
                </a:solidFill>
                <a:effectLst/>
                <a:uLnTx/>
                <a:uFillTx/>
                <a:ea typeface="+mn-ea"/>
                <a:cs typeface="+mn-cs"/>
              </a:rPr>
              <a:t>anche in presenza di terapie concomitanti</a:t>
            </a:r>
            <a:endParaRPr kumimoji="0" lang="it-IT" sz="1600" b="1" i="0" u="none" strike="noStrike" kern="0" cap="none" spc="0" normalizeH="0" baseline="0" noProof="0" dirty="0">
              <a:ln>
                <a:noFill/>
              </a:ln>
              <a:solidFill>
                <a:srgbClr val="001965"/>
              </a:solidFill>
              <a:effectLst/>
              <a:uLnTx/>
              <a:uFillTx/>
              <a:ea typeface="+mn-ea"/>
              <a:cs typeface="+mn-cs"/>
            </a:endParaRPr>
          </a:p>
        </p:txBody>
      </p:sp>
      <p:sp>
        <p:nvSpPr>
          <p:cNvPr id="75" name="Rettangolo con angoli arrotondati 5">
            <a:extLst>
              <a:ext uri="{FF2B5EF4-FFF2-40B4-BE49-F238E27FC236}">
                <a16:creationId xmlns:a16="http://schemas.microsoft.com/office/drawing/2014/main" id="{6DFA1D3E-DE31-D037-D4DD-E3F6844D9B9C}"/>
              </a:ext>
            </a:extLst>
          </p:cNvPr>
          <p:cNvSpPr/>
          <p:nvPr/>
        </p:nvSpPr>
        <p:spPr>
          <a:xfrm rot="10800000">
            <a:off x="9070043" y="3839588"/>
            <a:ext cx="2160000" cy="714869"/>
          </a:xfrm>
          <a:prstGeom prst="round2SameRect">
            <a:avLst>
              <a:gd name="adj1" fmla="val 23726"/>
              <a:gd name="adj2" fmla="val 0"/>
            </a:avLst>
          </a:prstGeom>
          <a:solidFill>
            <a:schemeClr val="bg1"/>
          </a:solidFill>
          <a:ln>
            <a:noFill/>
          </a:ln>
          <a:effectLst>
            <a:outerShdw blurRad="88900" dist="38100" algn="l" rotWithShape="0">
              <a:prstClr val="black">
                <a:alpha val="14837"/>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74" name="Rettangolo con angoli arrotondati 5">
            <a:extLst>
              <a:ext uri="{FF2B5EF4-FFF2-40B4-BE49-F238E27FC236}">
                <a16:creationId xmlns:a16="http://schemas.microsoft.com/office/drawing/2014/main" id="{E4401AA9-7673-E4C5-7199-9BBBD5DB76E0}"/>
              </a:ext>
            </a:extLst>
          </p:cNvPr>
          <p:cNvSpPr/>
          <p:nvPr/>
        </p:nvSpPr>
        <p:spPr>
          <a:xfrm rot="10800000">
            <a:off x="6339154" y="3829622"/>
            <a:ext cx="2160000" cy="714869"/>
          </a:xfrm>
          <a:prstGeom prst="round2SameRect">
            <a:avLst>
              <a:gd name="adj1" fmla="val 23726"/>
              <a:gd name="adj2" fmla="val 0"/>
            </a:avLst>
          </a:prstGeom>
          <a:solidFill>
            <a:schemeClr val="bg1"/>
          </a:solidFill>
          <a:ln>
            <a:noFill/>
          </a:ln>
          <a:effectLst>
            <a:outerShdw blurRad="88900" dist="38100" algn="l" rotWithShape="0">
              <a:prstClr val="black">
                <a:alpha val="14837"/>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73" name="Rettangolo con angoli arrotondati 5">
            <a:extLst>
              <a:ext uri="{FF2B5EF4-FFF2-40B4-BE49-F238E27FC236}">
                <a16:creationId xmlns:a16="http://schemas.microsoft.com/office/drawing/2014/main" id="{557105EC-8E09-44D6-E1AF-570A6D01320D}"/>
              </a:ext>
            </a:extLst>
          </p:cNvPr>
          <p:cNvSpPr/>
          <p:nvPr/>
        </p:nvSpPr>
        <p:spPr>
          <a:xfrm rot="10800000">
            <a:off x="3605314" y="3829621"/>
            <a:ext cx="2160000" cy="714869"/>
          </a:xfrm>
          <a:prstGeom prst="round2SameRect">
            <a:avLst>
              <a:gd name="adj1" fmla="val 23726"/>
              <a:gd name="adj2" fmla="val 0"/>
            </a:avLst>
          </a:prstGeom>
          <a:solidFill>
            <a:schemeClr val="bg1"/>
          </a:solidFill>
          <a:ln>
            <a:noFill/>
          </a:ln>
          <a:effectLst>
            <a:outerShdw blurRad="88900" dist="38100" algn="l" rotWithShape="0">
              <a:prstClr val="black">
                <a:alpha val="14837"/>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72" name="Rettangolo con angoli arrotondati 5">
            <a:extLst>
              <a:ext uri="{FF2B5EF4-FFF2-40B4-BE49-F238E27FC236}">
                <a16:creationId xmlns:a16="http://schemas.microsoft.com/office/drawing/2014/main" id="{31EE55BF-511A-1AF6-B620-8D5B61877485}"/>
              </a:ext>
            </a:extLst>
          </p:cNvPr>
          <p:cNvSpPr/>
          <p:nvPr/>
        </p:nvSpPr>
        <p:spPr>
          <a:xfrm rot="10800000">
            <a:off x="872853" y="3839588"/>
            <a:ext cx="2160000" cy="714869"/>
          </a:xfrm>
          <a:prstGeom prst="round2SameRect">
            <a:avLst>
              <a:gd name="adj1" fmla="val 23726"/>
              <a:gd name="adj2" fmla="val 0"/>
            </a:avLst>
          </a:prstGeom>
          <a:solidFill>
            <a:schemeClr val="bg1"/>
          </a:solidFill>
          <a:ln>
            <a:noFill/>
          </a:ln>
          <a:effectLst>
            <a:outerShdw blurRad="88900" dist="38100" algn="l" rotWithShape="0">
              <a:prstClr val="black">
                <a:alpha val="14837"/>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71" name="Rettangolo con angoli arrotondati 5">
            <a:extLst>
              <a:ext uri="{FF2B5EF4-FFF2-40B4-BE49-F238E27FC236}">
                <a16:creationId xmlns:a16="http://schemas.microsoft.com/office/drawing/2014/main" id="{FA1C35D0-6D17-1C60-C3F9-F749E84CE4AA}"/>
              </a:ext>
            </a:extLst>
          </p:cNvPr>
          <p:cNvSpPr/>
          <p:nvPr/>
        </p:nvSpPr>
        <p:spPr>
          <a:xfrm rot="5400000">
            <a:off x="2651665" y="-159161"/>
            <a:ext cx="883251" cy="5126675"/>
          </a:xfrm>
          <a:prstGeom prst="round2SameRect">
            <a:avLst>
              <a:gd name="adj1" fmla="val 50000"/>
              <a:gd name="adj2" fmla="val 0"/>
            </a:avLst>
          </a:prstGeom>
          <a:solidFill>
            <a:schemeClr val="bg1"/>
          </a:solidFill>
          <a:ln>
            <a:noFill/>
          </a:ln>
          <a:effectLst>
            <a:outerShdw blurRad="88900" dist="38100" algn="l" rotWithShape="0">
              <a:prstClr val="black">
                <a:alpha val="14837"/>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70" name="TextBox 10">
            <a:extLst>
              <a:ext uri="{FF2B5EF4-FFF2-40B4-BE49-F238E27FC236}">
                <a16:creationId xmlns:a16="http://schemas.microsoft.com/office/drawing/2014/main" id="{F9B44F00-4D5E-4E21-1108-91AD66BEEC28}"/>
              </a:ext>
            </a:extLst>
          </p:cNvPr>
          <p:cNvSpPr txBox="1">
            <a:spLocks noChangeAspect="1"/>
          </p:cNvSpPr>
          <p:nvPr/>
        </p:nvSpPr>
        <p:spPr>
          <a:xfrm rot="10800000">
            <a:off x="-22" y="641800"/>
            <a:ext cx="8622811" cy="915636"/>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2" name="Segnaposto testo 1">
            <a:extLst>
              <a:ext uri="{FF2B5EF4-FFF2-40B4-BE49-F238E27FC236}">
                <a16:creationId xmlns:a16="http://schemas.microsoft.com/office/drawing/2014/main" id="{611DB24A-FE04-2CC5-9F1D-C7729150E42C}"/>
              </a:ext>
            </a:extLst>
          </p:cNvPr>
          <p:cNvSpPr>
            <a:spLocks noGrp="1"/>
          </p:cNvSpPr>
          <p:nvPr>
            <p:ph type="body" sz="quarter" idx="11"/>
          </p:nvPr>
        </p:nvSpPr>
        <p:spPr>
          <a:xfrm>
            <a:off x="507023" y="6084276"/>
            <a:ext cx="11236336" cy="510849"/>
          </a:xfrm>
        </p:spPr>
        <p:txBody>
          <a:bodyPr/>
          <a:lstStyle/>
          <a:p>
            <a:r>
              <a:rPr lang="it-IT" dirty="0"/>
              <a:t>RCP semaglutide compresse. Dose utilizzata nel programma di fase 2 e fase 3a (PIONEER).</a:t>
            </a:r>
            <a:br>
              <a:rPr lang="it-IT" dirty="0"/>
            </a:br>
            <a:r>
              <a:rPr lang="it-IT" dirty="0"/>
              <a:t>Buckley ST, Bækdal TA, et al. </a:t>
            </a:r>
            <a:r>
              <a:rPr lang="it-IT" dirty="0" err="1"/>
              <a:t>Transcellular</a:t>
            </a:r>
            <a:r>
              <a:rPr lang="it-IT" dirty="0"/>
              <a:t> </a:t>
            </a:r>
            <a:r>
              <a:rPr lang="it-IT" dirty="0" err="1"/>
              <a:t>stomach</a:t>
            </a:r>
            <a:r>
              <a:rPr lang="it-IT" dirty="0"/>
              <a:t> </a:t>
            </a:r>
            <a:r>
              <a:rPr lang="it-IT" dirty="0" err="1"/>
              <a:t>absorption</a:t>
            </a:r>
            <a:r>
              <a:rPr lang="it-IT" dirty="0"/>
              <a:t> of a </a:t>
            </a:r>
            <a:r>
              <a:rPr lang="it-IT" dirty="0" err="1"/>
              <a:t>derivatized</a:t>
            </a:r>
            <a:r>
              <a:rPr lang="it-IT" dirty="0"/>
              <a:t> </a:t>
            </a:r>
            <a:r>
              <a:rPr lang="it-IT" dirty="0" err="1"/>
              <a:t>glucagon</a:t>
            </a:r>
            <a:r>
              <a:rPr lang="it-IT" dirty="0"/>
              <a:t>-like peptide-1 receptor </a:t>
            </a:r>
            <a:r>
              <a:rPr lang="it-IT" dirty="0" err="1"/>
              <a:t>agonist</a:t>
            </a:r>
            <a:r>
              <a:rPr lang="it-IT" dirty="0"/>
              <a:t>. Sci </a:t>
            </a:r>
            <a:r>
              <a:rPr lang="it-IT" dirty="0" err="1"/>
              <a:t>Transl</a:t>
            </a:r>
            <a:r>
              <a:rPr lang="it-IT" dirty="0"/>
              <a:t> </a:t>
            </a:r>
            <a:r>
              <a:rPr lang="it-IT" dirty="0" err="1"/>
              <a:t>Med</a:t>
            </a:r>
            <a:r>
              <a:rPr lang="it-IT" dirty="0"/>
              <a:t>. 2018 Nov 14;10(467):eaar7047. </a:t>
            </a:r>
            <a:r>
              <a:rPr lang="it-IT" dirty="0" err="1"/>
              <a:t>doi</a:t>
            </a:r>
            <a:r>
              <a:rPr lang="it-IT" dirty="0"/>
              <a:t>: 10.1126/scitranslmed.aar7047. </a:t>
            </a:r>
            <a:br>
              <a:rPr lang="it-IT" dirty="0"/>
            </a:br>
            <a:r>
              <a:rPr lang="it-IT" dirty="0"/>
              <a:t>Bækdal TA, Borregaard </a:t>
            </a:r>
            <a:r>
              <a:rPr lang="it-IT" dirty="0" err="1"/>
              <a:t>J</a:t>
            </a:r>
            <a:r>
              <a:rPr lang="it-IT" dirty="0"/>
              <a:t>, et al. </a:t>
            </a:r>
            <a:r>
              <a:rPr lang="it-IT" dirty="0" err="1"/>
              <a:t>Effect</a:t>
            </a:r>
            <a:r>
              <a:rPr lang="it-IT" dirty="0"/>
              <a:t> of Oral Semaglutide on the </a:t>
            </a:r>
            <a:r>
              <a:rPr lang="it-IT" dirty="0" err="1"/>
              <a:t>Pharmacokinetics</a:t>
            </a:r>
            <a:r>
              <a:rPr lang="it-IT" dirty="0"/>
              <a:t> of </a:t>
            </a:r>
            <a:r>
              <a:rPr lang="it-IT" dirty="0" err="1"/>
              <a:t>Lisinopril</a:t>
            </a:r>
            <a:r>
              <a:rPr lang="it-IT" dirty="0"/>
              <a:t>, Warfarin, </a:t>
            </a:r>
            <a:r>
              <a:rPr lang="it-IT" dirty="0" err="1"/>
              <a:t>Digoxin</a:t>
            </a:r>
            <a:r>
              <a:rPr lang="it-IT" dirty="0"/>
              <a:t>, and </a:t>
            </a:r>
            <a:r>
              <a:rPr lang="it-IT" dirty="0" err="1"/>
              <a:t>Metformin</a:t>
            </a:r>
            <a:r>
              <a:rPr lang="it-IT" dirty="0"/>
              <a:t> in </a:t>
            </a:r>
            <a:r>
              <a:rPr lang="it-IT" dirty="0" err="1"/>
              <a:t>Healthy</a:t>
            </a:r>
            <a:r>
              <a:rPr lang="it-IT" dirty="0"/>
              <a:t> Subjects. Clin </a:t>
            </a:r>
            <a:r>
              <a:rPr lang="it-IT" dirty="0" err="1"/>
              <a:t>Pharmacokinet</a:t>
            </a:r>
            <a:r>
              <a:rPr lang="it-IT" dirty="0"/>
              <a:t>. 2019 Sep;58(9):1193-1203. </a:t>
            </a:r>
            <a:r>
              <a:rPr lang="it-IT" dirty="0" err="1"/>
              <a:t>doi</a:t>
            </a:r>
            <a:r>
              <a:rPr lang="it-IT" dirty="0"/>
              <a:t>: 10.1007/s40262-019-00756-2. </a:t>
            </a:r>
          </a:p>
        </p:txBody>
      </p:sp>
      <p:cxnSp>
        <p:nvCxnSpPr>
          <p:cNvPr id="12" name="Straight Connector 201">
            <a:extLst>
              <a:ext uri="{FF2B5EF4-FFF2-40B4-BE49-F238E27FC236}">
                <a16:creationId xmlns:a16="http://schemas.microsoft.com/office/drawing/2014/main" id="{08CE1E33-E6AC-2C3D-9353-ECDA17D51045}"/>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4" name="Rettangolo con angoli arrotondati 12">
            <a:extLst>
              <a:ext uri="{FF2B5EF4-FFF2-40B4-BE49-F238E27FC236}">
                <a16:creationId xmlns:a16="http://schemas.microsoft.com/office/drawing/2014/main" id="{213FB44A-3C9E-4A95-3631-97D1930EBB4B}"/>
              </a:ext>
            </a:extLst>
          </p:cNvPr>
          <p:cNvSpPr/>
          <p:nvPr/>
        </p:nvSpPr>
        <p:spPr>
          <a:xfrm>
            <a:off x="874424" y="3658418"/>
            <a:ext cx="2160000" cy="511493"/>
          </a:xfrm>
          <a:prstGeom prst="roundRect">
            <a:avLst>
              <a:gd name="adj" fmla="val 32594"/>
            </a:avLst>
          </a:prstGeom>
          <a:solidFill>
            <a:srgbClr val="002060"/>
          </a:solidFill>
          <a:ln w="19050" cap="flat" cmpd="sng" algn="ctr">
            <a:noFill/>
            <a:prstDash val="solid"/>
            <a:miter lim="800000"/>
          </a:ln>
          <a:effectLst>
            <a:outerShdw blurRad="320980" dist="38100" dir="5400000" algn="t" rotWithShape="0">
              <a:prstClr val="black">
                <a:alpha val="40000"/>
              </a:prstClr>
            </a:outerShdw>
          </a:effectLst>
        </p:spPr>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i="0" u="none" strike="noStrike" kern="1200" cap="none" spc="0" normalizeH="0" baseline="0" noProof="0">
                <a:ln>
                  <a:noFill/>
                </a:ln>
                <a:solidFill>
                  <a:prstClr val="white"/>
                </a:solidFill>
                <a:effectLst/>
                <a:uLnTx/>
                <a:uFillTx/>
                <a:ea typeface="+mn-ea"/>
                <a:cs typeface="Arial" panose="020B0604020202020204" pitchFamily="34" charset="0"/>
              </a:rPr>
              <a:t>1,5 mg</a:t>
            </a:r>
          </a:p>
        </p:txBody>
      </p:sp>
      <p:pic>
        <p:nvPicPr>
          <p:cNvPr id="5" name="Graphic 10">
            <a:extLst>
              <a:ext uri="{FF2B5EF4-FFF2-40B4-BE49-F238E27FC236}">
                <a16:creationId xmlns:a16="http://schemas.microsoft.com/office/drawing/2014/main" id="{F1A55A14-07E6-7570-A945-1E96E47E14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2944064" y="3963579"/>
            <a:ext cx="714867" cy="317719"/>
          </a:xfrm>
          <a:prstGeom prst="rect">
            <a:avLst/>
          </a:prstGeom>
        </p:spPr>
      </p:pic>
      <p:sp>
        <p:nvSpPr>
          <p:cNvPr id="6" name="Rettangolo con angoli arrotondati 12">
            <a:extLst>
              <a:ext uri="{FF2B5EF4-FFF2-40B4-BE49-F238E27FC236}">
                <a16:creationId xmlns:a16="http://schemas.microsoft.com/office/drawing/2014/main" id="{345AE3F3-9D92-9A0A-4546-BDF9A9088165}"/>
              </a:ext>
            </a:extLst>
          </p:cNvPr>
          <p:cNvSpPr/>
          <p:nvPr/>
        </p:nvSpPr>
        <p:spPr>
          <a:xfrm>
            <a:off x="3605314" y="3358379"/>
            <a:ext cx="2160000" cy="811532"/>
          </a:xfrm>
          <a:prstGeom prst="roundRect">
            <a:avLst>
              <a:gd name="adj" fmla="val 21327"/>
            </a:avLst>
          </a:prstGeom>
          <a:solidFill>
            <a:srgbClr val="002060"/>
          </a:solidFill>
          <a:ln w="19050" cap="flat" cmpd="sng" algn="ctr">
            <a:noFill/>
            <a:prstDash val="solid"/>
            <a:miter lim="800000"/>
          </a:ln>
          <a:effectLst>
            <a:outerShdw blurRad="320980" dist="38100" dir="5400000" algn="t" rotWithShape="0">
              <a:prstClr val="black">
                <a:alpha val="40000"/>
              </a:prstClr>
            </a:outerShdw>
          </a:effectLst>
        </p:spPr>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i="0" u="none" strike="noStrike" kern="1200" cap="none" spc="0" normalizeH="0" baseline="0" noProof="0">
                <a:ln>
                  <a:noFill/>
                </a:ln>
                <a:solidFill>
                  <a:prstClr val="white"/>
                </a:solidFill>
                <a:effectLst/>
                <a:uLnTx/>
                <a:uFillTx/>
                <a:ea typeface="+mn-ea"/>
                <a:cs typeface="Arial" panose="020B0604020202020204" pitchFamily="34" charset="0"/>
              </a:rPr>
              <a:t>4 mg</a:t>
            </a:r>
          </a:p>
        </p:txBody>
      </p:sp>
      <p:sp>
        <p:nvSpPr>
          <p:cNvPr id="58" name="Rettangolo con angoli arrotondati 12">
            <a:extLst>
              <a:ext uri="{FF2B5EF4-FFF2-40B4-BE49-F238E27FC236}">
                <a16:creationId xmlns:a16="http://schemas.microsoft.com/office/drawing/2014/main" id="{38EAAD14-E2DC-F822-B5E9-AB5740EF808F}"/>
              </a:ext>
            </a:extLst>
          </p:cNvPr>
          <p:cNvSpPr/>
          <p:nvPr/>
        </p:nvSpPr>
        <p:spPr>
          <a:xfrm>
            <a:off x="6336204" y="2981191"/>
            <a:ext cx="2160000" cy="1188720"/>
          </a:xfrm>
          <a:prstGeom prst="roundRect">
            <a:avLst>
              <a:gd name="adj" fmla="val 16714"/>
            </a:avLst>
          </a:prstGeom>
          <a:solidFill>
            <a:srgbClr val="002060"/>
          </a:solidFill>
          <a:ln w="19050" cap="flat" cmpd="sng" algn="ctr">
            <a:noFill/>
            <a:prstDash val="solid"/>
            <a:miter lim="800000"/>
          </a:ln>
          <a:effectLst>
            <a:outerShdw blurRad="320980" dist="38100" dir="5400000" algn="t" rotWithShape="0">
              <a:prstClr val="black">
                <a:alpha val="40000"/>
              </a:prstClr>
            </a:outerShdw>
          </a:effectLst>
        </p:spPr>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i="0" u="none" strike="noStrike" kern="1200" cap="none" spc="0" normalizeH="0" baseline="0" noProof="0">
                <a:ln>
                  <a:noFill/>
                </a:ln>
                <a:solidFill>
                  <a:prstClr val="white"/>
                </a:solidFill>
                <a:effectLst/>
                <a:uLnTx/>
                <a:uFillTx/>
                <a:ea typeface="+mn-ea"/>
                <a:cs typeface="Arial" panose="020B0604020202020204" pitchFamily="34" charset="0"/>
              </a:rPr>
              <a:t>9 mg</a:t>
            </a:r>
          </a:p>
        </p:txBody>
      </p:sp>
      <p:pic>
        <p:nvPicPr>
          <p:cNvPr id="61" name="Graphic 10">
            <a:extLst>
              <a:ext uri="{FF2B5EF4-FFF2-40B4-BE49-F238E27FC236}">
                <a16:creationId xmlns:a16="http://schemas.microsoft.com/office/drawing/2014/main" id="{5E6B4DC4-2947-36E7-34FA-5A28A5A007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5710126" y="3952137"/>
            <a:ext cx="714867" cy="317719"/>
          </a:xfrm>
          <a:prstGeom prst="rect">
            <a:avLst/>
          </a:prstGeom>
        </p:spPr>
      </p:pic>
      <p:pic>
        <p:nvPicPr>
          <p:cNvPr id="62" name="Graphic 10">
            <a:extLst>
              <a:ext uri="{FF2B5EF4-FFF2-40B4-BE49-F238E27FC236}">
                <a16:creationId xmlns:a16="http://schemas.microsoft.com/office/drawing/2014/main" id="{82BE62B2-CE23-DF19-551F-D49E9051BD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8424215" y="3889003"/>
            <a:ext cx="714867" cy="317719"/>
          </a:xfrm>
          <a:prstGeom prst="rect">
            <a:avLst/>
          </a:prstGeom>
        </p:spPr>
      </p:pic>
      <p:sp>
        <p:nvSpPr>
          <p:cNvPr id="63" name="TextBox 181">
            <a:extLst>
              <a:ext uri="{FF2B5EF4-FFF2-40B4-BE49-F238E27FC236}">
                <a16:creationId xmlns:a16="http://schemas.microsoft.com/office/drawing/2014/main" id="{C76218B9-4FEF-244F-989D-26BC88264C9E}"/>
              </a:ext>
            </a:extLst>
          </p:cNvPr>
          <p:cNvSpPr txBox="1"/>
          <p:nvPr/>
        </p:nvSpPr>
        <p:spPr>
          <a:xfrm>
            <a:off x="746944" y="2075711"/>
            <a:ext cx="4637085" cy="574644"/>
          </a:xfrm>
          <a:prstGeom prst="rect">
            <a:avLst/>
          </a:prstGeom>
          <a:noFill/>
        </p:spPr>
        <p:txBody>
          <a:bodyPr wrap="square" lIns="0" tIns="0" rIns="0" bIns="0" rtlCol="0">
            <a:spAutoFit/>
          </a:bodyPr>
          <a:lstStyle/>
          <a:p>
            <a:pPr defTabSz="914332">
              <a:defRPr/>
            </a:pPr>
            <a:r>
              <a:rPr lang="en-GB" sz="1867" b="1" dirty="0">
                <a:solidFill>
                  <a:schemeClr val="bg2"/>
                </a:solidFill>
                <a:ea typeface="Apis For Office" panose="020B0504010101010104" pitchFamily="34" charset="0"/>
                <a:cs typeface="Arial" panose="020B0604020202020204" pitchFamily="34" charset="0"/>
              </a:rPr>
              <a:t>ESCALATION DI DOSE:</a:t>
            </a:r>
          </a:p>
          <a:p>
            <a:pPr defTabSz="914332">
              <a:defRPr/>
            </a:pPr>
            <a:r>
              <a:rPr lang="en-GB" sz="1867" b="1" dirty="0">
                <a:solidFill>
                  <a:srgbClr val="001965"/>
                </a:solidFill>
                <a:ea typeface="Apis For Office" panose="020B0504010101010104" pitchFamily="34" charset="0"/>
                <a:cs typeface="Arial" panose="020B0604020202020204" pitchFamily="34" charset="0"/>
              </a:rPr>
              <a:t>4 </a:t>
            </a:r>
            <a:r>
              <a:rPr lang="en-GB" sz="1867" b="1" dirty="0" err="1">
                <a:solidFill>
                  <a:srgbClr val="001965"/>
                </a:solidFill>
                <a:ea typeface="Apis For Office" panose="020B0504010101010104" pitchFamily="34" charset="0"/>
                <a:cs typeface="Arial" panose="020B0604020202020204" pitchFamily="34" charset="0"/>
              </a:rPr>
              <a:t>semplici</a:t>
            </a:r>
            <a:r>
              <a:rPr lang="en-GB" sz="1867" b="1" dirty="0">
                <a:solidFill>
                  <a:srgbClr val="001965"/>
                </a:solidFill>
                <a:ea typeface="Apis For Office" panose="020B0504010101010104" pitchFamily="34" charset="0"/>
                <a:cs typeface="Arial" panose="020B0604020202020204" pitchFamily="34" charset="0"/>
              </a:rPr>
              <a:t> step </a:t>
            </a:r>
            <a:r>
              <a:rPr lang="en-GB" sz="1867" dirty="0">
                <a:solidFill>
                  <a:srgbClr val="001965"/>
                </a:solidFill>
                <a:ea typeface="Apis For Office" panose="020B0504010101010104" pitchFamily="34" charset="0"/>
                <a:cs typeface="Arial" panose="020B0604020202020204" pitchFamily="34" charset="0"/>
              </a:rPr>
              <a:t>per la </a:t>
            </a:r>
            <a:r>
              <a:rPr lang="en-GB" sz="1867" dirty="0" err="1">
                <a:solidFill>
                  <a:srgbClr val="001965"/>
                </a:solidFill>
                <a:ea typeface="Apis For Office" panose="020B0504010101010104" pitchFamily="34" charset="0"/>
                <a:cs typeface="Arial" panose="020B0604020202020204" pitchFamily="34" charset="0"/>
              </a:rPr>
              <a:t>massima</a:t>
            </a:r>
            <a:r>
              <a:rPr lang="en-GB" sz="1867" dirty="0">
                <a:solidFill>
                  <a:srgbClr val="001965"/>
                </a:solidFill>
                <a:ea typeface="Apis For Office" panose="020B0504010101010104" pitchFamily="34" charset="0"/>
                <a:cs typeface="Arial" panose="020B0604020202020204" pitchFamily="34" charset="0"/>
              </a:rPr>
              <a:t> </a:t>
            </a:r>
            <a:r>
              <a:rPr lang="en-GB" sz="1867" dirty="0" err="1">
                <a:solidFill>
                  <a:srgbClr val="001965"/>
                </a:solidFill>
                <a:ea typeface="Apis For Office" panose="020B0504010101010104" pitchFamily="34" charset="0"/>
                <a:cs typeface="Arial" panose="020B0604020202020204" pitchFamily="34" charset="0"/>
              </a:rPr>
              <a:t>efficacia</a:t>
            </a:r>
            <a:r>
              <a:rPr lang="en-GB" sz="1867" dirty="0">
                <a:solidFill>
                  <a:srgbClr val="001965"/>
                </a:solidFill>
                <a:ea typeface="Apis For Office" panose="020B0504010101010104" pitchFamily="34" charset="0"/>
                <a:cs typeface="Arial" panose="020B0604020202020204" pitchFamily="34" charset="0"/>
              </a:rPr>
              <a:t> </a:t>
            </a:r>
          </a:p>
        </p:txBody>
      </p:sp>
      <p:sp>
        <p:nvSpPr>
          <p:cNvPr id="64" name="TextBox 181">
            <a:extLst>
              <a:ext uri="{FF2B5EF4-FFF2-40B4-BE49-F238E27FC236}">
                <a16:creationId xmlns:a16="http://schemas.microsoft.com/office/drawing/2014/main" id="{1E225225-83C8-1736-2CAE-5CC73DA650F7}"/>
              </a:ext>
            </a:extLst>
          </p:cNvPr>
          <p:cNvSpPr txBox="1"/>
          <p:nvPr/>
        </p:nvSpPr>
        <p:spPr>
          <a:xfrm>
            <a:off x="993668" y="4252986"/>
            <a:ext cx="1918369" cy="430887"/>
          </a:xfrm>
          <a:prstGeom prst="rect">
            <a:avLst/>
          </a:prstGeom>
          <a:noFill/>
        </p:spPr>
        <p:txBody>
          <a:bodyPr wrap="square" lIns="0" tIns="0" rIns="0" bIns="0" rtlCol="0">
            <a:spAutoFit/>
          </a:bodyPr>
          <a:lstStyle/>
          <a:p>
            <a:pPr algn="ctr" defTabSz="914332">
              <a:defRPr/>
            </a:pPr>
            <a:r>
              <a:rPr lang="en-GB" sz="1400" dirty="0" err="1">
                <a:solidFill>
                  <a:srgbClr val="001965"/>
                </a:solidFill>
                <a:ea typeface="Apis For Office" panose="020B0504010101010104" pitchFamily="34" charset="0"/>
                <a:cs typeface="Arial" panose="020B0604020202020204" pitchFamily="34" charset="0"/>
              </a:rPr>
              <a:t>Settimane</a:t>
            </a:r>
            <a:r>
              <a:rPr lang="en-GB" sz="1400" dirty="0">
                <a:solidFill>
                  <a:srgbClr val="001965"/>
                </a:solidFill>
                <a:ea typeface="Apis For Office" panose="020B0504010101010104" pitchFamily="34" charset="0"/>
                <a:cs typeface="Arial" panose="020B0604020202020204" pitchFamily="34" charset="0"/>
              </a:rPr>
              <a:t> 0-4</a:t>
            </a:r>
          </a:p>
        </p:txBody>
      </p:sp>
      <p:sp>
        <p:nvSpPr>
          <p:cNvPr id="65" name="TextBox 181">
            <a:extLst>
              <a:ext uri="{FF2B5EF4-FFF2-40B4-BE49-F238E27FC236}">
                <a16:creationId xmlns:a16="http://schemas.microsoft.com/office/drawing/2014/main" id="{6A3BF8AF-4739-7341-821B-B804EA741CFD}"/>
              </a:ext>
            </a:extLst>
          </p:cNvPr>
          <p:cNvSpPr txBox="1"/>
          <p:nvPr/>
        </p:nvSpPr>
        <p:spPr>
          <a:xfrm>
            <a:off x="3723261" y="4232954"/>
            <a:ext cx="1918369" cy="430887"/>
          </a:xfrm>
          <a:prstGeom prst="rect">
            <a:avLst/>
          </a:prstGeom>
          <a:noFill/>
        </p:spPr>
        <p:txBody>
          <a:bodyPr wrap="square" lIns="0" tIns="0" rIns="0" bIns="0" rtlCol="0">
            <a:spAutoFit/>
          </a:bodyPr>
          <a:lstStyle/>
          <a:p>
            <a:pPr algn="ctr" defTabSz="914332">
              <a:defRPr/>
            </a:pPr>
            <a:r>
              <a:rPr lang="en-GB" sz="1400" dirty="0" err="1">
                <a:solidFill>
                  <a:srgbClr val="001965"/>
                </a:solidFill>
                <a:ea typeface="Apis For Office" panose="020B0504010101010104" pitchFamily="34" charset="0"/>
                <a:cs typeface="Arial" panose="020B0604020202020204" pitchFamily="34" charset="0"/>
              </a:rPr>
              <a:t>Settimane</a:t>
            </a:r>
            <a:r>
              <a:rPr lang="en-GB" sz="1400" dirty="0">
                <a:solidFill>
                  <a:srgbClr val="001965"/>
                </a:solidFill>
                <a:ea typeface="Apis For Office" panose="020B0504010101010104" pitchFamily="34" charset="0"/>
                <a:cs typeface="Arial" panose="020B0604020202020204" pitchFamily="34" charset="0"/>
              </a:rPr>
              <a:t> 4-8</a:t>
            </a:r>
          </a:p>
        </p:txBody>
      </p:sp>
      <p:sp>
        <p:nvSpPr>
          <p:cNvPr id="66" name="TextBox 181">
            <a:extLst>
              <a:ext uri="{FF2B5EF4-FFF2-40B4-BE49-F238E27FC236}">
                <a16:creationId xmlns:a16="http://schemas.microsoft.com/office/drawing/2014/main" id="{D6E41085-7E0A-289A-6852-EE4C662B47B8}"/>
              </a:ext>
            </a:extLst>
          </p:cNvPr>
          <p:cNvSpPr txBox="1"/>
          <p:nvPr/>
        </p:nvSpPr>
        <p:spPr>
          <a:xfrm>
            <a:off x="6457019" y="4249479"/>
            <a:ext cx="1918369" cy="430887"/>
          </a:xfrm>
          <a:prstGeom prst="rect">
            <a:avLst/>
          </a:prstGeom>
          <a:noFill/>
        </p:spPr>
        <p:txBody>
          <a:bodyPr wrap="square" lIns="0" tIns="0" rIns="0" bIns="0" rtlCol="0">
            <a:spAutoFit/>
          </a:bodyPr>
          <a:lstStyle/>
          <a:p>
            <a:pPr algn="ctr" defTabSz="914332">
              <a:defRPr/>
            </a:pPr>
            <a:r>
              <a:rPr lang="en-GB" sz="1400" dirty="0" err="1">
                <a:solidFill>
                  <a:srgbClr val="001965"/>
                </a:solidFill>
                <a:ea typeface="Apis For Office" panose="020B0504010101010104" pitchFamily="34" charset="0"/>
                <a:cs typeface="Arial" panose="020B0604020202020204" pitchFamily="34" charset="0"/>
              </a:rPr>
              <a:t>Settimane</a:t>
            </a:r>
            <a:r>
              <a:rPr lang="en-GB" sz="1400" dirty="0">
                <a:solidFill>
                  <a:srgbClr val="001965"/>
                </a:solidFill>
                <a:ea typeface="Apis For Office" panose="020B0504010101010104" pitchFamily="34" charset="0"/>
                <a:cs typeface="Arial" panose="020B0604020202020204" pitchFamily="34" charset="0"/>
              </a:rPr>
              <a:t> 8-12</a:t>
            </a:r>
          </a:p>
        </p:txBody>
      </p:sp>
      <p:sp>
        <p:nvSpPr>
          <p:cNvPr id="67" name="TextBox 181">
            <a:extLst>
              <a:ext uri="{FF2B5EF4-FFF2-40B4-BE49-F238E27FC236}">
                <a16:creationId xmlns:a16="http://schemas.microsoft.com/office/drawing/2014/main" id="{F75A3E43-2C4A-F80A-32E9-0A6EBFA3A6A8}"/>
              </a:ext>
            </a:extLst>
          </p:cNvPr>
          <p:cNvSpPr txBox="1"/>
          <p:nvPr/>
        </p:nvSpPr>
        <p:spPr>
          <a:xfrm>
            <a:off x="9024482" y="4283306"/>
            <a:ext cx="2158253" cy="430887"/>
          </a:xfrm>
          <a:prstGeom prst="rect">
            <a:avLst/>
          </a:prstGeom>
          <a:noFill/>
        </p:spPr>
        <p:txBody>
          <a:bodyPr wrap="square" lIns="0" tIns="0" rIns="0" bIns="0" rtlCol="0">
            <a:spAutoFit/>
          </a:bodyPr>
          <a:lstStyle/>
          <a:p>
            <a:pPr algn="ctr" defTabSz="914332">
              <a:defRPr/>
            </a:pPr>
            <a:r>
              <a:rPr lang="en-GB" sz="1400" dirty="0">
                <a:solidFill>
                  <a:srgbClr val="001965"/>
                </a:solidFill>
                <a:ea typeface="Apis For Office" panose="020B0504010101010104" pitchFamily="34" charset="0"/>
                <a:cs typeface="Arial" panose="020B0604020202020204" pitchFamily="34" charset="0"/>
              </a:rPr>
              <a:t>Dalla </a:t>
            </a:r>
            <a:r>
              <a:rPr lang="en-GB" sz="1400" dirty="0" err="1">
                <a:solidFill>
                  <a:srgbClr val="001965"/>
                </a:solidFill>
                <a:ea typeface="Apis For Office" panose="020B0504010101010104" pitchFamily="34" charset="0"/>
                <a:cs typeface="Arial" panose="020B0604020202020204" pitchFamily="34" charset="0"/>
              </a:rPr>
              <a:t>settimana</a:t>
            </a:r>
            <a:r>
              <a:rPr lang="en-GB" sz="1400" dirty="0">
                <a:solidFill>
                  <a:srgbClr val="001965"/>
                </a:solidFill>
                <a:ea typeface="Apis For Office" panose="020B0504010101010104" pitchFamily="34" charset="0"/>
                <a:cs typeface="Arial" panose="020B0604020202020204" pitchFamily="34" charset="0"/>
              </a:rPr>
              <a:t> 12</a:t>
            </a:r>
          </a:p>
        </p:txBody>
      </p:sp>
      <p:pic>
        <p:nvPicPr>
          <p:cNvPr id="68" name="Elemento grafico 67">
            <a:extLst>
              <a:ext uri="{FF2B5EF4-FFF2-40B4-BE49-F238E27FC236}">
                <a16:creationId xmlns:a16="http://schemas.microsoft.com/office/drawing/2014/main" id="{B31850BC-9101-2271-F785-4D3C182D46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277957" y="264087"/>
            <a:ext cx="6559918" cy="646575"/>
          </a:xfrm>
          <a:prstGeom prst="rect">
            <a:avLst/>
          </a:prstGeom>
        </p:spPr>
      </p:pic>
      <p:sp>
        <p:nvSpPr>
          <p:cNvPr id="18" name="Segnaposto testo 17">
            <a:extLst>
              <a:ext uri="{FF2B5EF4-FFF2-40B4-BE49-F238E27FC236}">
                <a16:creationId xmlns:a16="http://schemas.microsoft.com/office/drawing/2014/main" id="{E4A8C7E7-D09C-6DC1-5478-1A4F430C8677}"/>
              </a:ext>
            </a:extLst>
          </p:cNvPr>
          <p:cNvSpPr>
            <a:spLocks noGrp="1"/>
          </p:cNvSpPr>
          <p:nvPr>
            <p:ph type="body" sz="quarter" idx="10"/>
          </p:nvPr>
        </p:nvSpPr>
        <p:spPr>
          <a:xfrm>
            <a:off x="505459" y="410983"/>
            <a:ext cx="10527301" cy="915637"/>
          </a:xfrm>
        </p:spPr>
        <p:txBody>
          <a:bodyPr wrap="square" lIns="0" tIns="0" rIns="0" bIns="0">
            <a:noAutofit/>
          </a:bodyPr>
          <a:lstStyle/>
          <a:p>
            <a:pPr lvl="0" fontAlgn="t">
              <a:lnSpc>
                <a:spcPct val="90000"/>
              </a:lnSpc>
              <a:defRPr/>
            </a:pPr>
            <a:r>
              <a:rPr lang="it-IT" dirty="0">
                <a:solidFill>
                  <a:schemeClr val="bg1"/>
                </a:solidFill>
              </a:rPr>
              <a:t>Semaglutide compresse 25 mg</a:t>
            </a:r>
          </a:p>
          <a:p>
            <a:pPr lvl="0" fontAlgn="t">
              <a:defRPr/>
            </a:pPr>
            <a:r>
              <a:rPr lang="it-IT" dirty="0"/>
              <a:t>Semplicità nella titolazione </a:t>
            </a:r>
            <a:r>
              <a:rPr lang="it-IT"/>
              <a:t>e nell’utilizzo</a:t>
            </a:r>
            <a:endParaRPr lang="en-US" dirty="0">
              <a:solidFill>
                <a:srgbClr val="001965"/>
              </a:solidFill>
            </a:endParaRPr>
          </a:p>
        </p:txBody>
      </p:sp>
      <p:sp>
        <p:nvSpPr>
          <p:cNvPr id="59" name="Rettangolo con angoli arrotondati 12">
            <a:extLst>
              <a:ext uri="{FF2B5EF4-FFF2-40B4-BE49-F238E27FC236}">
                <a16:creationId xmlns:a16="http://schemas.microsoft.com/office/drawing/2014/main" id="{A277F3F6-E733-D470-B3BC-95BFBA4193A9}"/>
              </a:ext>
            </a:extLst>
          </p:cNvPr>
          <p:cNvSpPr/>
          <p:nvPr/>
        </p:nvSpPr>
        <p:spPr>
          <a:xfrm>
            <a:off x="9070043" y="2318526"/>
            <a:ext cx="2160000" cy="1868530"/>
          </a:xfrm>
          <a:prstGeom prst="roundRect">
            <a:avLst>
              <a:gd name="adj" fmla="val 13102"/>
            </a:avLst>
          </a:prstGeom>
          <a:solidFill>
            <a:schemeClr val="bg2"/>
          </a:solidFill>
          <a:ln w="19050" cap="flat" cmpd="sng" algn="ctr">
            <a:noFill/>
            <a:prstDash val="solid"/>
            <a:miter lim="800000"/>
          </a:ln>
          <a:effectLst>
            <a:outerShdw blurRad="320980" dist="38100" dir="5400000" algn="t" rotWithShape="0">
              <a:prstClr val="black">
                <a:alpha val="40000"/>
              </a:prstClr>
            </a:outerShdw>
          </a:effectLst>
        </p:spPr>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2400" dirty="0">
                <a:solidFill>
                  <a:prstClr val="white"/>
                </a:solidFill>
                <a:cs typeface="Arial" panose="020B0604020202020204" pitchFamily="34" charset="0"/>
              </a:rPr>
              <a:t>25 mg</a:t>
            </a:r>
          </a:p>
          <a:p>
            <a:pPr marL="0" marR="0" lvl="0" indent="0" algn="ctr" defTabSz="914400" rtl="0" eaLnBrk="1" fontAlgn="auto" latinLnBrk="0" hangingPunct="1">
              <a:lnSpc>
                <a:spcPct val="100000"/>
              </a:lnSpc>
              <a:spcBef>
                <a:spcPts val="0"/>
              </a:spcBef>
              <a:spcAft>
                <a:spcPts val="0"/>
              </a:spcAft>
              <a:buClrTx/>
              <a:buSzTx/>
              <a:buFontTx/>
              <a:buNone/>
              <a:tabLst/>
              <a:defRPr/>
            </a:pPr>
            <a:r>
              <a:rPr lang="it-IT" dirty="0">
                <a:solidFill>
                  <a:prstClr val="white"/>
                </a:solidFill>
                <a:cs typeface="Arial" panose="020B0604020202020204" pitchFamily="34" charset="0"/>
              </a:rPr>
              <a:t>dose terapeutica</a:t>
            </a:r>
            <a:endParaRPr kumimoji="0" lang="it-IT" sz="1800" b="0" i="0" u="none" strike="noStrike" kern="1200" cap="none" spc="0" normalizeH="0" baseline="0" noProof="0" dirty="0">
              <a:ln>
                <a:noFill/>
              </a:ln>
              <a:solidFill>
                <a:prstClr val="white"/>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274158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B3DEF-0185-FC0C-186B-377851ACA7D6}"/>
            </a:ext>
          </a:extLst>
        </p:cNvPr>
        <p:cNvGrpSpPr/>
        <p:nvPr/>
      </p:nvGrpSpPr>
      <p:grpSpPr>
        <a:xfrm>
          <a:off x="0" y="0"/>
          <a:ext cx="0" cy="0"/>
          <a:chOff x="0" y="0"/>
          <a:chExt cx="0" cy="0"/>
        </a:xfrm>
      </p:grpSpPr>
      <p:sp>
        <p:nvSpPr>
          <p:cNvPr id="78" name="TextBox 10">
            <a:extLst>
              <a:ext uri="{FF2B5EF4-FFF2-40B4-BE49-F238E27FC236}">
                <a16:creationId xmlns:a16="http://schemas.microsoft.com/office/drawing/2014/main" id="{18048454-139E-430E-527D-035B8C515421}"/>
              </a:ext>
            </a:extLst>
          </p:cNvPr>
          <p:cNvSpPr txBox="1">
            <a:spLocks noChangeAspect="1"/>
          </p:cNvSpPr>
          <p:nvPr/>
        </p:nvSpPr>
        <p:spPr>
          <a:xfrm rot="10800000">
            <a:off x="-22" y="641800"/>
            <a:ext cx="5095042" cy="915636"/>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pic>
        <p:nvPicPr>
          <p:cNvPr id="76" name="Elemento grafico 75">
            <a:extLst>
              <a:ext uri="{FF2B5EF4-FFF2-40B4-BE49-F238E27FC236}">
                <a16:creationId xmlns:a16="http://schemas.microsoft.com/office/drawing/2014/main" id="{EB8E0FCB-24A8-0BB3-5B87-83A424B44D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277957" y="264087"/>
            <a:ext cx="6559918" cy="646575"/>
          </a:xfrm>
          <a:prstGeom prst="rect">
            <a:avLst/>
          </a:prstGeom>
        </p:spPr>
      </p:pic>
      <p:sp>
        <p:nvSpPr>
          <p:cNvPr id="18" name="Segnaposto testo 17">
            <a:extLst>
              <a:ext uri="{FF2B5EF4-FFF2-40B4-BE49-F238E27FC236}">
                <a16:creationId xmlns:a16="http://schemas.microsoft.com/office/drawing/2014/main" id="{62ECE536-B574-14DF-ECD6-9B45C1CE569E}"/>
              </a:ext>
            </a:extLst>
          </p:cNvPr>
          <p:cNvSpPr>
            <a:spLocks noGrp="1"/>
          </p:cNvSpPr>
          <p:nvPr>
            <p:ph type="body" sz="quarter" idx="10"/>
          </p:nvPr>
        </p:nvSpPr>
        <p:spPr>
          <a:xfrm>
            <a:off x="505459" y="400350"/>
            <a:ext cx="10527301" cy="915637"/>
          </a:xfrm>
        </p:spPr>
        <p:txBody>
          <a:bodyPr wrap="square" lIns="0" tIns="0" rIns="0" bIns="0">
            <a:noAutofit/>
          </a:bodyPr>
          <a:lstStyle/>
          <a:p>
            <a:pPr lvl="0" fontAlgn="t">
              <a:lnSpc>
                <a:spcPct val="90000"/>
              </a:lnSpc>
              <a:defRPr/>
            </a:pPr>
            <a:r>
              <a:rPr lang="it-IT">
                <a:solidFill>
                  <a:schemeClr val="bg1"/>
                </a:solidFill>
              </a:rPr>
              <a:t>Semaglutide compresse 25 mg</a:t>
            </a:r>
          </a:p>
          <a:p>
            <a:pPr fontAlgn="t">
              <a:lnSpc>
                <a:spcPct val="90000"/>
              </a:lnSpc>
              <a:defRPr/>
            </a:pPr>
            <a:r>
              <a:rPr lang="it-IT">
                <a:solidFill>
                  <a:srgbClr val="001965"/>
                </a:solidFill>
              </a:rPr>
              <a:t>Disegno dello studio</a:t>
            </a:r>
            <a:endParaRPr lang="en-US">
              <a:solidFill>
                <a:srgbClr val="001965"/>
              </a:solidFill>
            </a:endParaRPr>
          </a:p>
        </p:txBody>
      </p:sp>
      <p:sp>
        <p:nvSpPr>
          <p:cNvPr id="2" name="Segnaposto testo 1">
            <a:extLst>
              <a:ext uri="{FF2B5EF4-FFF2-40B4-BE49-F238E27FC236}">
                <a16:creationId xmlns:a16="http://schemas.microsoft.com/office/drawing/2014/main" id="{2CD9EBEF-1299-E672-3477-07CE0F10CA5E}"/>
              </a:ext>
            </a:extLst>
          </p:cNvPr>
          <p:cNvSpPr>
            <a:spLocks noGrp="1"/>
          </p:cNvSpPr>
          <p:nvPr>
            <p:ph type="body" sz="quarter" idx="11"/>
          </p:nvPr>
        </p:nvSpPr>
        <p:spPr/>
        <p:txBody>
          <a:bodyPr/>
          <a:lstStyle/>
          <a:p>
            <a:r>
              <a:rPr lang="it-IT" dirty="0"/>
              <a:t>Semaglutide per via sottocutanea da 7,2 mg e semaglutide orale da 25 mg sono prodotti autorizzati in UE ma non ancora disponibili/rimborsati in Italia Entrambi gli studi includevano un periodo di follow-up di 7 settimane per OASIS 4 e di 9 settimane per STEP UP. BMI, indice di massa corporea (body mass index); OD, una volta al giorno (once-</a:t>
            </a:r>
            <a:r>
              <a:rPr lang="it-IT" dirty="0" err="1"/>
              <a:t>daily</a:t>
            </a:r>
            <a:r>
              <a:rPr lang="it-IT" dirty="0"/>
              <a:t>); OW, una volta alla settimana (once-</a:t>
            </a:r>
            <a:r>
              <a:rPr lang="it-IT" dirty="0" err="1"/>
              <a:t>weekly</a:t>
            </a:r>
            <a:r>
              <a:rPr lang="it-IT" dirty="0"/>
              <a:t>); s.c., sottocutaneo.</a:t>
            </a:r>
          </a:p>
          <a:p>
            <a:r>
              <a:rPr lang="it-IT" dirty="0"/>
              <a:t>Wharton </a:t>
            </a:r>
            <a:r>
              <a:rPr lang="it-IT" dirty="0" err="1"/>
              <a:t>S</a:t>
            </a:r>
            <a:r>
              <a:rPr lang="it-IT" dirty="0"/>
              <a:t>, Freitas </a:t>
            </a:r>
            <a:r>
              <a:rPr lang="it-IT" dirty="0" err="1"/>
              <a:t>P</a:t>
            </a:r>
            <a:r>
              <a:rPr lang="it-IT" dirty="0"/>
              <a:t>, et al. STEP UP trial group. Once-</a:t>
            </a:r>
            <a:r>
              <a:rPr lang="it-IT" dirty="0" err="1"/>
              <a:t>weekly</a:t>
            </a:r>
            <a:r>
              <a:rPr lang="it-IT" dirty="0"/>
              <a:t> semaglutide 7·2 mg in </a:t>
            </a:r>
            <a:r>
              <a:rPr lang="it-IT" dirty="0" err="1"/>
              <a:t>adults</a:t>
            </a:r>
            <a:r>
              <a:rPr lang="it-IT" dirty="0"/>
              <a:t> with </a:t>
            </a:r>
            <a:r>
              <a:rPr lang="it-IT" dirty="0" err="1"/>
              <a:t>obesity</a:t>
            </a:r>
            <a:r>
              <a:rPr lang="it-IT" dirty="0"/>
              <a:t> (STEP UP): a </a:t>
            </a:r>
            <a:r>
              <a:rPr lang="it-IT" dirty="0" err="1"/>
              <a:t>randomised</a:t>
            </a:r>
            <a:r>
              <a:rPr lang="it-IT" dirty="0"/>
              <a:t>, </a:t>
            </a:r>
            <a:r>
              <a:rPr lang="it-IT" dirty="0" err="1"/>
              <a:t>controlled</a:t>
            </a:r>
            <a:r>
              <a:rPr lang="it-IT" dirty="0"/>
              <a:t>, </a:t>
            </a:r>
            <a:r>
              <a:rPr lang="it-IT" dirty="0" err="1"/>
              <a:t>phase</a:t>
            </a:r>
            <a:r>
              <a:rPr lang="it-IT" dirty="0"/>
              <a:t> 3b trial. Lancet </a:t>
            </a:r>
            <a:r>
              <a:rPr lang="it-IT" dirty="0" err="1"/>
              <a:t>Diabetes</a:t>
            </a:r>
            <a:r>
              <a:rPr lang="it-IT" dirty="0"/>
              <a:t> </a:t>
            </a:r>
            <a:r>
              <a:rPr lang="it-IT" dirty="0" err="1"/>
              <a:t>Endocrinol</a:t>
            </a:r>
            <a:r>
              <a:rPr lang="it-IT" dirty="0"/>
              <a:t>. 2025 Nov;13(11):949-963. </a:t>
            </a:r>
            <a:r>
              <a:rPr lang="it-IT" dirty="0" err="1"/>
              <a:t>doi</a:t>
            </a:r>
            <a:r>
              <a:rPr lang="it-IT" dirty="0"/>
              <a:t>: 10.1016/S2213-8587(25)00226-8. </a:t>
            </a:r>
            <a:br>
              <a:rPr lang="it-IT" dirty="0"/>
            </a:br>
            <a:r>
              <a:rPr lang="it-IT" dirty="0"/>
              <a:t>Wharton </a:t>
            </a:r>
            <a:r>
              <a:rPr lang="it-IT" dirty="0" err="1"/>
              <a:t>S</a:t>
            </a:r>
            <a:r>
              <a:rPr lang="it-IT" dirty="0"/>
              <a:t>, </a:t>
            </a:r>
            <a:r>
              <a:rPr lang="it-IT" dirty="0" err="1"/>
              <a:t>Lingvay</a:t>
            </a:r>
            <a:r>
              <a:rPr lang="it-IT" dirty="0"/>
              <a:t> I, et al. OASIS 4 Study Group. Oral Semaglutide </a:t>
            </a:r>
            <a:r>
              <a:rPr lang="it-IT" dirty="0" err="1"/>
              <a:t>at</a:t>
            </a:r>
            <a:r>
              <a:rPr lang="it-IT" dirty="0"/>
              <a:t> a Dose of 25 mg in </a:t>
            </a:r>
            <a:r>
              <a:rPr lang="it-IT" dirty="0" err="1"/>
              <a:t>Adults</a:t>
            </a:r>
            <a:r>
              <a:rPr lang="it-IT" dirty="0"/>
              <a:t> with </a:t>
            </a:r>
            <a:r>
              <a:rPr lang="it-IT" dirty="0" err="1"/>
              <a:t>Overweight</a:t>
            </a:r>
            <a:r>
              <a:rPr lang="it-IT" dirty="0"/>
              <a:t> or </a:t>
            </a:r>
            <a:r>
              <a:rPr lang="it-IT" dirty="0" err="1"/>
              <a:t>Obesity</a:t>
            </a:r>
            <a:r>
              <a:rPr lang="it-IT" dirty="0"/>
              <a:t>. </a:t>
            </a:r>
            <a:r>
              <a:rPr lang="it-IT" dirty="0" err="1"/>
              <a:t>N</a:t>
            </a:r>
            <a:r>
              <a:rPr lang="it-IT" dirty="0"/>
              <a:t> Engl </a:t>
            </a:r>
            <a:r>
              <a:rPr lang="it-IT" dirty="0" err="1"/>
              <a:t>J</a:t>
            </a:r>
            <a:r>
              <a:rPr lang="it-IT" dirty="0"/>
              <a:t> </a:t>
            </a:r>
            <a:r>
              <a:rPr lang="it-IT" dirty="0" err="1"/>
              <a:t>Med</a:t>
            </a:r>
            <a:r>
              <a:rPr lang="it-IT" dirty="0"/>
              <a:t>. 2025 Sep 18;393(11):1077-1087. </a:t>
            </a:r>
            <a:r>
              <a:rPr lang="it-IT" dirty="0" err="1"/>
              <a:t>doi</a:t>
            </a:r>
            <a:r>
              <a:rPr lang="it-IT" dirty="0"/>
              <a:t>: 10.1056/NEJMoa2500969.  RCP semaglutide compresse</a:t>
            </a:r>
          </a:p>
        </p:txBody>
      </p:sp>
      <p:cxnSp>
        <p:nvCxnSpPr>
          <p:cNvPr id="12" name="Straight Connector 201">
            <a:extLst>
              <a:ext uri="{FF2B5EF4-FFF2-40B4-BE49-F238E27FC236}">
                <a16:creationId xmlns:a16="http://schemas.microsoft.com/office/drawing/2014/main" id="{B93FB239-4247-42B5-17C4-8778DB512977}"/>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77" name="Rettangolo con angoli arrotondati 5">
            <a:extLst>
              <a:ext uri="{FF2B5EF4-FFF2-40B4-BE49-F238E27FC236}">
                <a16:creationId xmlns:a16="http://schemas.microsoft.com/office/drawing/2014/main" id="{10CDBBDF-D6AC-92A8-36E9-679D3671E794}"/>
              </a:ext>
            </a:extLst>
          </p:cNvPr>
          <p:cNvSpPr/>
          <p:nvPr/>
        </p:nvSpPr>
        <p:spPr>
          <a:xfrm>
            <a:off x="1770222" y="2061730"/>
            <a:ext cx="8651557" cy="3781096"/>
          </a:xfrm>
          <a:prstGeom prst="roundRect">
            <a:avLst>
              <a:gd name="adj" fmla="val 7662"/>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grpSp>
        <p:nvGrpSpPr>
          <p:cNvPr id="4" name="Gruppo 3">
            <a:extLst>
              <a:ext uri="{FF2B5EF4-FFF2-40B4-BE49-F238E27FC236}">
                <a16:creationId xmlns:a16="http://schemas.microsoft.com/office/drawing/2014/main" id="{2692C5A2-1646-8E4E-051E-A57DA3209920}"/>
              </a:ext>
            </a:extLst>
          </p:cNvPr>
          <p:cNvGrpSpPr/>
          <p:nvPr/>
        </p:nvGrpSpPr>
        <p:grpSpPr>
          <a:xfrm>
            <a:off x="1864431" y="2123059"/>
            <a:ext cx="8467099" cy="3583328"/>
            <a:chOff x="1864431" y="2295188"/>
            <a:chExt cx="8467099" cy="3583328"/>
          </a:xfrm>
        </p:grpSpPr>
        <p:sp>
          <p:nvSpPr>
            <p:cNvPr id="8" name="TextBox 45">
              <a:extLst>
                <a:ext uri="{FF2B5EF4-FFF2-40B4-BE49-F238E27FC236}">
                  <a16:creationId xmlns:a16="http://schemas.microsoft.com/office/drawing/2014/main" id="{DD54F304-8BFB-61AB-2E76-59A764E01F5B}"/>
                </a:ext>
              </a:extLst>
            </p:cNvPr>
            <p:cNvSpPr txBox="1"/>
            <p:nvPr/>
          </p:nvSpPr>
          <p:spPr>
            <a:xfrm>
              <a:off x="1864431" y="2295188"/>
              <a:ext cx="8467099" cy="402700"/>
            </a:xfrm>
            <a:prstGeom prst="roundRect">
              <a:avLst>
                <a:gd name="adj" fmla="val 50000"/>
              </a:avLst>
            </a:prstGeom>
            <a:solidFill>
              <a:schemeClr val="bg2"/>
            </a:solidFill>
            <a:ln>
              <a:solidFill>
                <a:schemeClr val="accent5"/>
              </a:solidFill>
            </a:ln>
          </p:spPr>
          <p:txBody>
            <a:bodyPr wrap="squar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54">
                <a:defRPr/>
              </a:pPr>
              <a:r>
                <a:rPr lang="en-GB" sz="1400" b="1" dirty="0">
                  <a:solidFill>
                    <a:srgbClr val="FFFFFF"/>
                  </a:solidFill>
                  <a:cs typeface="Arial" panose="020B0604020202020204" pitchFamily="34" charset="0"/>
                </a:rPr>
                <a:t>OASIS 4: </a:t>
              </a:r>
              <a:r>
                <a:rPr lang="it-IT" sz="1400" dirty="0">
                  <a:solidFill>
                    <a:srgbClr val="FFFFFF"/>
                  </a:solidFill>
                  <a:cs typeface="Arial" panose="020B0604020202020204" pitchFamily="34" charset="0"/>
                </a:rPr>
                <a:t>soggetti con sovrappeso o obesità senza</a:t>
              </a:r>
              <a:r>
                <a:rPr lang="en-GB" sz="1400" dirty="0">
                  <a:solidFill>
                    <a:srgbClr val="FFFFFF"/>
                  </a:solidFill>
                  <a:cs typeface="Arial" panose="020B0604020202020204" pitchFamily="34" charset="0"/>
                </a:rPr>
                <a:t> T2D</a:t>
              </a:r>
              <a:r>
                <a:rPr lang="en-GB" sz="1400" baseline="30000" dirty="0">
                  <a:solidFill>
                    <a:srgbClr val="FFFFFF"/>
                  </a:solidFill>
                  <a:cs typeface="Arial" panose="020B0604020202020204" pitchFamily="34" charset="0"/>
                </a:rPr>
                <a:t>2</a:t>
              </a:r>
              <a:endParaRPr lang="en-GB" sz="1400" dirty="0">
                <a:solidFill>
                  <a:srgbClr val="FFFFFF"/>
                </a:solidFill>
                <a:cs typeface="Arial" panose="020B0604020202020204" pitchFamily="34" charset="0"/>
              </a:endParaRPr>
            </a:p>
          </p:txBody>
        </p:sp>
        <p:grpSp>
          <p:nvGrpSpPr>
            <p:cNvPr id="9" name="Group 62">
              <a:extLst>
                <a:ext uri="{FF2B5EF4-FFF2-40B4-BE49-F238E27FC236}">
                  <a16:creationId xmlns:a16="http://schemas.microsoft.com/office/drawing/2014/main" id="{E34EAEB7-63DD-658F-B238-D3C8BA518D14}"/>
                </a:ext>
              </a:extLst>
            </p:cNvPr>
            <p:cNvGrpSpPr/>
            <p:nvPr/>
          </p:nvGrpSpPr>
          <p:grpSpPr>
            <a:xfrm>
              <a:off x="1864431" y="2776892"/>
              <a:ext cx="7925767" cy="2062927"/>
              <a:chOff x="2327433" y="1636183"/>
              <a:chExt cx="4147878" cy="1633832"/>
            </a:xfrm>
          </p:grpSpPr>
          <p:grpSp>
            <p:nvGrpSpPr>
              <p:cNvPr id="30" name="Group 128">
                <a:extLst>
                  <a:ext uri="{FF2B5EF4-FFF2-40B4-BE49-F238E27FC236}">
                    <a16:creationId xmlns:a16="http://schemas.microsoft.com/office/drawing/2014/main" id="{78F39158-DC5D-08A1-C96F-883BCEED190B}"/>
                  </a:ext>
                </a:extLst>
              </p:cNvPr>
              <p:cNvGrpSpPr/>
              <p:nvPr/>
            </p:nvGrpSpPr>
            <p:grpSpPr>
              <a:xfrm>
                <a:off x="2510924" y="1636183"/>
                <a:ext cx="3964387" cy="1633832"/>
                <a:chOff x="2510924" y="1636183"/>
                <a:chExt cx="3964387" cy="1633832"/>
              </a:xfrm>
            </p:grpSpPr>
            <p:sp>
              <p:nvSpPr>
                <p:cNvPr id="32" name="Arrow: Right 131">
                  <a:extLst>
                    <a:ext uri="{FF2B5EF4-FFF2-40B4-BE49-F238E27FC236}">
                      <a16:creationId xmlns:a16="http://schemas.microsoft.com/office/drawing/2014/main" id="{6BAC5CEB-139E-4651-57DA-1A43EBFE4163}"/>
                    </a:ext>
                  </a:extLst>
                </p:cNvPr>
                <p:cNvSpPr/>
                <p:nvPr/>
              </p:nvSpPr>
              <p:spPr>
                <a:xfrm>
                  <a:off x="3268534" y="1785751"/>
                  <a:ext cx="3127675" cy="341854"/>
                </a:xfrm>
                <a:prstGeom prst="rightArrow">
                  <a:avLst/>
                </a:prstGeom>
                <a:solidFill>
                  <a:srgbClr val="F8DCE5"/>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09">
                    <a:defRPr/>
                  </a:pPr>
                  <a:r>
                    <a:rPr lang="en-GB" sz="1067" dirty="0" err="1">
                      <a:solidFill>
                        <a:srgbClr val="001965"/>
                      </a:solidFill>
                      <a:cs typeface="Arial" panose="020B0604020202020204" pitchFamily="34" charset="0"/>
                    </a:rPr>
                    <a:t>Intervento</a:t>
                  </a:r>
                  <a:r>
                    <a:rPr lang="en-GB" sz="1067" dirty="0">
                      <a:solidFill>
                        <a:srgbClr val="001965"/>
                      </a:solidFill>
                      <a:cs typeface="Arial" panose="020B0604020202020204" pitchFamily="34" charset="0"/>
                    </a:rPr>
                    <a:t> </a:t>
                  </a:r>
                  <a:r>
                    <a:rPr lang="en-GB" sz="1067" dirty="0" err="1">
                      <a:solidFill>
                        <a:srgbClr val="001965"/>
                      </a:solidFill>
                      <a:cs typeface="Arial" panose="020B0604020202020204" pitchFamily="34" charset="0"/>
                    </a:rPr>
                    <a:t>sullo</a:t>
                  </a:r>
                  <a:r>
                    <a:rPr lang="en-GB" sz="1067" dirty="0">
                      <a:solidFill>
                        <a:srgbClr val="001965"/>
                      </a:solidFill>
                      <a:cs typeface="Arial" panose="020B0604020202020204" pitchFamily="34" charset="0"/>
                    </a:rPr>
                    <a:t> stile di vita</a:t>
                  </a:r>
                </a:p>
              </p:txBody>
            </p:sp>
            <p:sp>
              <p:nvSpPr>
                <p:cNvPr id="33" name="Rectangle 132">
                  <a:extLst>
                    <a:ext uri="{FF2B5EF4-FFF2-40B4-BE49-F238E27FC236}">
                      <a16:creationId xmlns:a16="http://schemas.microsoft.com/office/drawing/2014/main" id="{0405C52B-5D15-BDB2-D5D4-9693FF7B8DC5}"/>
                    </a:ext>
                  </a:extLst>
                </p:cNvPr>
                <p:cNvSpPr/>
                <p:nvPr/>
              </p:nvSpPr>
              <p:spPr>
                <a:xfrm>
                  <a:off x="3264152" y="2564000"/>
                  <a:ext cx="3128400" cy="284451"/>
                </a:xfrm>
                <a:prstGeom prst="rect">
                  <a:avLst/>
                </a:prstGeom>
                <a:solidFill>
                  <a:srgbClr val="E9EBED"/>
                </a:solidFill>
                <a:ln w="12700">
                  <a:solidFill>
                    <a:srgbClr val="989CAC"/>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54">
                    <a:defRPr/>
                  </a:pPr>
                  <a:endParaRPr lang="en-GB" sz="1200">
                    <a:solidFill>
                      <a:srgbClr val="001965"/>
                    </a:solidFill>
                    <a:cs typeface="Arial" panose="020B0604020202020204" pitchFamily="34" charset="0"/>
                  </a:endParaRPr>
                </a:p>
              </p:txBody>
            </p:sp>
            <p:sp>
              <p:nvSpPr>
                <p:cNvPr id="34" name="Rectangle 133">
                  <a:extLst>
                    <a:ext uri="{FF2B5EF4-FFF2-40B4-BE49-F238E27FC236}">
                      <a16:creationId xmlns:a16="http://schemas.microsoft.com/office/drawing/2014/main" id="{B25726D2-7343-F884-433F-64E06125BD96}"/>
                    </a:ext>
                  </a:extLst>
                </p:cNvPr>
                <p:cNvSpPr/>
                <p:nvPr/>
              </p:nvSpPr>
              <p:spPr>
                <a:xfrm>
                  <a:off x="3264152" y="2175257"/>
                  <a:ext cx="3127676" cy="284451"/>
                </a:xfrm>
                <a:prstGeom prst="rect">
                  <a:avLst/>
                </a:prstGeom>
                <a:solidFill>
                  <a:srgbClr val="D8E9F8"/>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a:p>
                  <a:pPr algn="ctr" defTabSz="914354">
                    <a:defRPr/>
                  </a:pPr>
                  <a:endParaRPr lang="en-GB" sz="1200">
                    <a:solidFill>
                      <a:srgbClr val="001965"/>
                    </a:solidFill>
                    <a:cs typeface="Arial" panose="020B0604020202020204" pitchFamily="34" charset="0"/>
                  </a:endParaRPr>
                </a:p>
              </p:txBody>
            </p:sp>
            <p:cxnSp>
              <p:nvCxnSpPr>
                <p:cNvPr id="35" name="Straight Arrow Connector 134">
                  <a:extLst>
                    <a:ext uri="{FF2B5EF4-FFF2-40B4-BE49-F238E27FC236}">
                      <a16:creationId xmlns:a16="http://schemas.microsoft.com/office/drawing/2014/main" id="{31B29063-AA96-E8EB-3D17-0D03FAC99E88}"/>
                    </a:ext>
                  </a:extLst>
                </p:cNvPr>
                <p:cNvCxnSpPr>
                  <a:cxnSpLocks/>
                </p:cNvCxnSpPr>
                <p:nvPr/>
              </p:nvCxnSpPr>
              <p:spPr>
                <a:xfrm>
                  <a:off x="3085624" y="1906784"/>
                  <a:ext cx="0" cy="351175"/>
                </a:xfrm>
                <a:prstGeom prst="straightConnector1">
                  <a:avLst/>
                </a:prstGeom>
                <a:ln w="63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136">
                  <a:extLst>
                    <a:ext uri="{FF2B5EF4-FFF2-40B4-BE49-F238E27FC236}">
                      <a16:creationId xmlns:a16="http://schemas.microsoft.com/office/drawing/2014/main" id="{D91FA0AD-0415-DB7E-C3D7-D8870813786F}"/>
                    </a:ext>
                  </a:extLst>
                </p:cNvPr>
                <p:cNvSpPr txBox="1"/>
                <p:nvPr/>
              </p:nvSpPr>
              <p:spPr>
                <a:xfrm>
                  <a:off x="2510924" y="1636183"/>
                  <a:ext cx="1149399" cy="260110"/>
                </a:xfrm>
                <a:prstGeom prst="rect">
                  <a:avLst/>
                </a:prstGeom>
                <a:noFill/>
              </p:spPr>
              <p:txBody>
                <a:bodyPr wrap="square" lIns="0" tIns="0" rIns="0" bIns="0" rtlCol="0">
                  <a:spAutoFit/>
                </a:bodyPr>
                <a:lstStyle>
                  <a:defPPr>
                    <a:defRPr lang="en-US"/>
                  </a:defPPr>
                  <a:lvl1pPr algn="ctr">
                    <a:lnSpc>
                      <a:spcPct val="80000"/>
                    </a:lnSpc>
                    <a:defRPr sz="800">
                      <a:solidFill>
                        <a:srgbClr val="001965"/>
                      </a:solidFill>
                      <a:latin typeface="Apis For Office"/>
                    </a:defRPr>
                  </a:lvl1pPr>
                </a:lstStyle>
                <a:p>
                  <a:pPr defTabSz="914354">
                    <a:lnSpc>
                      <a:spcPct val="100000"/>
                    </a:lnSpc>
                    <a:defRPr/>
                  </a:pPr>
                  <a:r>
                    <a:rPr lang="en-GB" sz="1067" dirty="0" err="1">
                      <a:latin typeface="+mn-lt"/>
                      <a:cs typeface="Arial" panose="020B0604020202020204" pitchFamily="34" charset="0"/>
                    </a:rPr>
                    <a:t>Randomizzazione</a:t>
                  </a:r>
                  <a:r>
                    <a:rPr lang="en-GB" sz="1067" dirty="0">
                      <a:latin typeface="+mn-lt"/>
                      <a:cs typeface="Arial" panose="020B0604020202020204" pitchFamily="34" charset="0"/>
                    </a:rPr>
                    <a:t> </a:t>
                  </a:r>
                  <a:br>
                    <a:rPr lang="en-GB" sz="1067" dirty="0">
                      <a:latin typeface="+mn-lt"/>
                      <a:cs typeface="Arial" panose="020B0604020202020204" pitchFamily="34" charset="0"/>
                    </a:rPr>
                  </a:br>
                  <a:r>
                    <a:rPr lang="en-GB" sz="1067" dirty="0">
                      <a:latin typeface="+mn-lt"/>
                      <a:cs typeface="Arial" panose="020B0604020202020204" pitchFamily="34" charset="0"/>
                    </a:rPr>
                    <a:t>(2:1)</a:t>
                  </a:r>
                </a:p>
              </p:txBody>
            </p:sp>
            <p:sp>
              <p:nvSpPr>
                <p:cNvPr id="37" name="TextBox 138">
                  <a:extLst>
                    <a:ext uri="{FF2B5EF4-FFF2-40B4-BE49-F238E27FC236}">
                      <a16:creationId xmlns:a16="http://schemas.microsoft.com/office/drawing/2014/main" id="{59847B2E-560D-74E4-77DD-7A76D9B59656}"/>
                    </a:ext>
                  </a:extLst>
                </p:cNvPr>
                <p:cNvSpPr txBox="1"/>
                <p:nvPr/>
              </p:nvSpPr>
              <p:spPr>
                <a:xfrm>
                  <a:off x="3280110" y="3139960"/>
                  <a:ext cx="932152" cy="130055"/>
                </a:xfrm>
                <a:prstGeom prst="rect">
                  <a:avLst/>
                </a:prstGeom>
                <a:noFill/>
              </p:spPr>
              <p:txBody>
                <a:bodyPr wrap="square" lIns="0" tIns="0" rIns="0" bIns="0" rtlCol="0">
                  <a:spAutoFit/>
                </a:bodyPr>
                <a:lstStyle/>
                <a:p>
                  <a:pPr algn="ctr" defTabSz="914354">
                    <a:defRPr/>
                  </a:pPr>
                  <a:r>
                    <a:rPr lang="en-GB" sz="1067" dirty="0">
                      <a:solidFill>
                        <a:srgbClr val="001965"/>
                      </a:solidFill>
                      <a:cs typeface="Arial" panose="020B0604020202020204" pitchFamily="34" charset="0"/>
                    </a:rPr>
                    <a:t>Escalation di dose</a:t>
                  </a:r>
                </a:p>
              </p:txBody>
            </p:sp>
            <p:sp>
              <p:nvSpPr>
                <p:cNvPr id="38" name="TextBox 139">
                  <a:extLst>
                    <a:ext uri="{FF2B5EF4-FFF2-40B4-BE49-F238E27FC236}">
                      <a16:creationId xmlns:a16="http://schemas.microsoft.com/office/drawing/2014/main" id="{D87CE68F-E3DA-FFA2-A00D-452B149C0644}"/>
                    </a:ext>
                  </a:extLst>
                </p:cNvPr>
                <p:cNvSpPr txBox="1"/>
                <p:nvPr/>
              </p:nvSpPr>
              <p:spPr>
                <a:xfrm>
                  <a:off x="4214551" y="3139960"/>
                  <a:ext cx="2089891" cy="130055"/>
                </a:xfrm>
                <a:prstGeom prst="rect">
                  <a:avLst/>
                </a:prstGeom>
                <a:noFill/>
              </p:spPr>
              <p:txBody>
                <a:bodyPr wrap="square" lIns="0" tIns="0" rIns="0" bIns="0" rtlCol="0">
                  <a:spAutoFit/>
                </a:bodyPr>
                <a:lstStyle>
                  <a:defPPr>
                    <a:defRPr lang="en-US"/>
                  </a:defPPr>
                  <a:lvl1pPr algn="ctr">
                    <a:lnSpc>
                      <a:spcPct val="80000"/>
                    </a:lnSpc>
                    <a:defRPr sz="800">
                      <a:solidFill>
                        <a:srgbClr val="001965"/>
                      </a:solidFill>
                      <a:latin typeface="Apis For Office"/>
                    </a:defRPr>
                  </a:lvl1pPr>
                </a:lstStyle>
                <a:p>
                  <a:pPr defTabSz="914354">
                    <a:lnSpc>
                      <a:spcPct val="100000"/>
                    </a:lnSpc>
                    <a:defRPr/>
                  </a:pPr>
                  <a:r>
                    <a:rPr lang="en-GB" sz="1067" dirty="0" err="1">
                      <a:latin typeface="+mn-lt"/>
                      <a:cs typeface="Arial" panose="020B0604020202020204" pitchFamily="34" charset="0"/>
                    </a:rPr>
                    <a:t>Mantenimento</a:t>
                  </a:r>
                  <a:r>
                    <a:rPr lang="en-GB" sz="1067" dirty="0">
                      <a:latin typeface="+mn-lt"/>
                      <a:cs typeface="Arial" panose="020B0604020202020204" pitchFamily="34" charset="0"/>
                    </a:rPr>
                    <a:t> del </a:t>
                  </a:r>
                  <a:r>
                    <a:rPr lang="en-GB" sz="1067" dirty="0" err="1">
                      <a:latin typeface="+mn-lt"/>
                      <a:cs typeface="Arial" panose="020B0604020202020204" pitchFamily="34" charset="0"/>
                    </a:rPr>
                    <a:t>trattamento</a:t>
                  </a:r>
                  <a:endParaRPr lang="en-GB" sz="1067" dirty="0">
                    <a:latin typeface="+mn-lt"/>
                    <a:cs typeface="Arial" panose="020B0604020202020204" pitchFamily="34" charset="0"/>
                  </a:endParaRPr>
                </a:p>
              </p:txBody>
            </p:sp>
            <p:sp>
              <p:nvSpPr>
                <p:cNvPr id="39" name="Rectangle 140">
                  <a:extLst>
                    <a:ext uri="{FF2B5EF4-FFF2-40B4-BE49-F238E27FC236}">
                      <a16:creationId xmlns:a16="http://schemas.microsoft.com/office/drawing/2014/main" id="{36011958-A88A-8BBF-630A-10B27B407B49}"/>
                    </a:ext>
                  </a:extLst>
                </p:cNvPr>
                <p:cNvSpPr/>
                <p:nvPr/>
              </p:nvSpPr>
              <p:spPr>
                <a:xfrm>
                  <a:off x="4212419" y="2569266"/>
                  <a:ext cx="2180133" cy="273918"/>
                </a:xfrm>
                <a:prstGeom prst="rect">
                  <a:avLst/>
                </a:prstGeom>
                <a:solidFill>
                  <a:srgbClr val="989CAC"/>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54">
                    <a:defRPr/>
                  </a:pPr>
                  <a:r>
                    <a:rPr lang="en-GB" sz="1200" b="1">
                      <a:solidFill>
                        <a:srgbClr val="FFFFFF"/>
                      </a:solidFill>
                      <a:cs typeface="Arial" panose="020B0604020202020204" pitchFamily="34" charset="0"/>
                    </a:rPr>
                    <a:t>OD placebo (n=102)</a:t>
                  </a:r>
                </a:p>
              </p:txBody>
            </p:sp>
            <p:sp>
              <p:nvSpPr>
                <p:cNvPr id="40" name="TextBox 141">
                  <a:extLst>
                    <a:ext uri="{FF2B5EF4-FFF2-40B4-BE49-F238E27FC236}">
                      <a16:creationId xmlns:a16="http://schemas.microsoft.com/office/drawing/2014/main" id="{424B1C98-5703-B638-8806-67ED4C2266A3}"/>
                    </a:ext>
                  </a:extLst>
                </p:cNvPr>
                <p:cNvSpPr txBox="1"/>
                <p:nvPr/>
              </p:nvSpPr>
              <p:spPr>
                <a:xfrm>
                  <a:off x="3400140" y="2311418"/>
                  <a:ext cx="56208" cy="79323"/>
                </a:xfrm>
                <a:prstGeom prst="rect">
                  <a:avLst/>
                </a:prstGeom>
                <a:noFill/>
                <a:ln w="12700">
                  <a:noFill/>
                </a:ln>
              </p:spPr>
              <p:txBody>
                <a:bodyPr wrap="none" lIns="0" tIns="0" rIns="0" bIns="0" rtlCol="0">
                  <a:spAutoFit/>
                </a:bodyPr>
                <a:lstStyle/>
                <a:p>
                  <a:pPr algn="ctr" defTabSz="914309">
                    <a:lnSpc>
                      <a:spcPct val="120000"/>
                    </a:lnSpc>
                    <a:defRPr/>
                  </a:pPr>
                  <a:r>
                    <a:rPr lang="en-GB" sz="600" dirty="0">
                      <a:solidFill>
                        <a:srgbClr val="3B97DE"/>
                      </a:solidFill>
                      <a:cs typeface="Arial" panose="020B0604020202020204" pitchFamily="34" charset="0"/>
                    </a:rPr>
                    <a:t>3.0</a:t>
                  </a:r>
                </a:p>
              </p:txBody>
            </p:sp>
            <p:sp>
              <p:nvSpPr>
                <p:cNvPr id="41" name="TextBox 143">
                  <a:extLst>
                    <a:ext uri="{FF2B5EF4-FFF2-40B4-BE49-F238E27FC236}">
                      <a16:creationId xmlns:a16="http://schemas.microsoft.com/office/drawing/2014/main" id="{357E12B0-DB04-44DF-C8E1-57D8B9B26DDE}"/>
                    </a:ext>
                  </a:extLst>
                </p:cNvPr>
                <p:cNvSpPr txBox="1"/>
                <p:nvPr/>
              </p:nvSpPr>
              <p:spPr>
                <a:xfrm>
                  <a:off x="3710899" y="2244206"/>
                  <a:ext cx="56208" cy="79323"/>
                </a:xfrm>
                <a:prstGeom prst="rect">
                  <a:avLst/>
                </a:prstGeom>
                <a:noFill/>
                <a:ln w="12700">
                  <a:noFill/>
                </a:ln>
              </p:spPr>
              <p:txBody>
                <a:bodyPr wrap="none" lIns="0" tIns="0" rIns="0" bIns="0" rtlCol="0">
                  <a:spAutoFit/>
                </a:bodyPr>
                <a:lstStyle/>
                <a:p>
                  <a:pPr algn="ctr" defTabSz="914309">
                    <a:lnSpc>
                      <a:spcPct val="120000"/>
                    </a:lnSpc>
                    <a:defRPr/>
                  </a:pPr>
                  <a:r>
                    <a:rPr lang="en-GB" sz="600">
                      <a:solidFill>
                        <a:srgbClr val="3B97DE"/>
                      </a:solidFill>
                      <a:cs typeface="Arial" panose="020B0604020202020204" pitchFamily="34" charset="0"/>
                    </a:rPr>
                    <a:t>7.0</a:t>
                  </a:r>
                </a:p>
              </p:txBody>
            </p:sp>
            <p:sp>
              <p:nvSpPr>
                <p:cNvPr id="42" name="TextBox 144">
                  <a:extLst>
                    <a:ext uri="{FF2B5EF4-FFF2-40B4-BE49-F238E27FC236}">
                      <a16:creationId xmlns:a16="http://schemas.microsoft.com/office/drawing/2014/main" id="{9D40CF78-68B8-2BB7-777A-831FB6761446}"/>
                    </a:ext>
                  </a:extLst>
                </p:cNvPr>
                <p:cNvSpPr txBox="1"/>
                <p:nvPr/>
              </p:nvSpPr>
              <p:spPr>
                <a:xfrm>
                  <a:off x="4018132" y="2244206"/>
                  <a:ext cx="78858" cy="79323"/>
                </a:xfrm>
                <a:prstGeom prst="rect">
                  <a:avLst/>
                </a:prstGeom>
                <a:noFill/>
                <a:ln w="12700">
                  <a:noFill/>
                </a:ln>
              </p:spPr>
              <p:txBody>
                <a:bodyPr wrap="none" lIns="0" tIns="0" rIns="0" bIns="0" rtlCol="0">
                  <a:spAutoFit/>
                </a:bodyPr>
                <a:lstStyle/>
                <a:p>
                  <a:pPr algn="ctr" defTabSz="914309">
                    <a:lnSpc>
                      <a:spcPct val="120000"/>
                    </a:lnSpc>
                    <a:defRPr/>
                  </a:pPr>
                  <a:r>
                    <a:rPr lang="en-GB" sz="600">
                      <a:solidFill>
                        <a:srgbClr val="3B97DE"/>
                      </a:solidFill>
                      <a:cs typeface="Arial" panose="020B0604020202020204" pitchFamily="34" charset="0"/>
                    </a:rPr>
                    <a:t>14.0</a:t>
                  </a:r>
                </a:p>
              </p:txBody>
            </p:sp>
            <p:cxnSp>
              <p:nvCxnSpPr>
                <p:cNvPr id="43" name="Straight Arrow Connector 145">
                  <a:extLst>
                    <a:ext uri="{FF2B5EF4-FFF2-40B4-BE49-F238E27FC236}">
                      <a16:creationId xmlns:a16="http://schemas.microsoft.com/office/drawing/2014/main" id="{02B3A9ED-4F30-FE6C-E003-7BA4034CB240}"/>
                    </a:ext>
                  </a:extLst>
                </p:cNvPr>
                <p:cNvCxnSpPr>
                  <a:cxnSpLocks/>
                </p:cNvCxnSpPr>
                <p:nvPr/>
              </p:nvCxnSpPr>
              <p:spPr>
                <a:xfrm>
                  <a:off x="3271645" y="2393726"/>
                  <a:ext cx="313199" cy="0"/>
                </a:xfrm>
                <a:prstGeom prst="straightConnector1">
                  <a:avLst/>
                </a:prstGeom>
                <a:solidFill>
                  <a:srgbClr val="000099"/>
                </a:solidFill>
                <a:ln w="6350">
                  <a:solidFill>
                    <a:schemeClr val="accent5"/>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44" name="Connector: Elbow 147">
                  <a:extLst>
                    <a:ext uri="{FF2B5EF4-FFF2-40B4-BE49-F238E27FC236}">
                      <a16:creationId xmlns:a16="http://schemas.microsoft.com/office/drawing/2014/main" id="{3CF3F02F-8B44-9C87-B3D8-2EC865701C56}"/>
                    </a:ext>
                  </a:extLst>
                </p:cNvPr>
                <p:cNvCxnSpPr>
                  <a:cxnSpLocks/>
                </p:cNvCxnSpPr>
                <p:nvPr/>
              </p:nvCxnSpPr>
              <p:spPr>
                <a:xfrm flipV="1">
                  <a:off x="3582403" y="2320974"/>
                  <a:ext cx="313199" cy="63036"/>
                </a:xfrm>
                <a:prstGeom prst="bentConnector3">
                  <a:avLst>
                    <a:gd name="adj1" fmla="val 1640"/>
                  </a:avLst>
                </a:prstGeom>
                <a:solidFill>
                  <a:srgbClr val="000099"/>
                </a:solidFill>
                <a:ln w="6350">
                  <a:solidFill>
                    <a:schemeClr val="accent5"/>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45" name="Connector: Elbow 149">
                  <a:extLst>
                    <a:ext uri="{FF2B5EF4-FFF2-40B4-BE49-F238E27FC236}">
                      <a16:creationId xmlns:a16="http://schemas.microsoft.com/office/drawing/2014/main" id="{2D95B8C8-2E0E-1480-F48A-8472F893EDF7}"/>
                    </a:ext>
                  </a:extLst>
                </p:cNvPr>
                <p:cNvCxnSpPr>
                  <a:cxnSpLocks/>
                </p:cNvCxnSpPr>
                <p:nvPr/>
              </p:nvCxnSpPr>
              <p:spPr>
                <a:xfrm flipV="1">
                  <a:off x="3900962" y="2242537"/>
                  <a:ext cx="313199" cy="65034"/>
                </a:xfrm>
                <a:prstGeom prst="bentConnector3">
                  <a:avLst>
                    <a:gd name="adj1" fmla="val 413"/>
                  </a:avLst>
                </a:prstGeom>
                <a:solidFill>
                  <a:srgbClr val="000099"/>
                </a:solidFill>
                <a:ln w="6350">
                  <a:solidFill>
                    <a:schemeClr val="accent5"/>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46" name="Straight Connector 150">
                  <a:extLst>
                    <a:ext uri="{FF2B5EF4-FFF2-40B4-BE49-F238E27FC236}">
                      <a16:creationId xmlns:a16="http://schemas.microsoft.com/office/drawing/2014/main" id="{E6B4E42B-7BBD-8A10-086A-E14D7C11D1AA}"/>
                    </a:ext>
                  </a:extLst>
                </p:cNvPr>
                <p:cNvCxnSpPr>
                  <a:cxnSpLocks/>
                </p:cNvCxnSpPr>
                <p:nvPr/>
              </p:nvCxnSpPr>
              <p:spPr>
                <a:xfrm>
                  <a:off x="3263181" y="2855251"/>
                  <a:ext cx="0" cy="122708"/>
                </a:xfrm>
                <a:prstGeom prst="line">
                  <a:avLst/>
                </a:prstGeom>
                <a:ln w="63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151">
                  <a:extLst>
                    <a:ext uri="{FF2B5EF4-FFF2-40B4-BE49-F238E27FC236}">
                      <a16:creationId xmlns:a16="http://schemas.microsoft.com/office/drawing/2014/main" id="{3AB804FB-78F6-7213-1BD3-3561AD148067}"/>
                    </a:ext>
                  </a:extLst>
                </p:cNvPr>
                <p:cNvCxnSpPr>
                  <a:cxnSpLocks/>
                </p:cNvCxnSpPr>
                <p:nvPr/>
              </p:nvCxnSpPr>
              <p:spPr>
                <a:xfrm>
                  <a:off x="4215139" y="2855251"/>
                  <a:ext cx="0" cy="122708"/>
                </a:xfrm>
                <a:prstGeom prst="line">
                  <a:avLst/>
                </a:prstGeom>
                <a:ln w="63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Arrow Connector 152">
                  <a:extLst>
                    <a:ext uri="{FF2B5EF4-FFF2-40B4-BE49-F238E27FC236}">
                      <a16:creationId xmlns:a16="http://schemas.microsoft.com/office/drawing/2014/main" id="{8C8F4F8C-5CE4-DC67-10D8-B88058B5D003}"/>
                    </a:ext>
                  </a:extLst>
                </p:cNvPr>
                <p:cNvCxnSpPr>
                  <a:cxnSpLocks/>
                </p:cNvCxnSpPr>
                <p:nvPr/>
              </p:nvCxnSpPr>
              <p:spPr>
                <a:xfrm>
                  <a:off x="3273528" y="2916605"/>
                  <a:ext cx="934350" cy="0"/>
                </a:xfrm>
                <a:prstGeom prst="straightConnector1">
                  <a:avLst/>
                </a:prstGeom>
                <a:ln w="6350">
                  <a:solidFill>
                    <a:schemeClr val="accent1"/>
                  </a:solidFill>
                  <a:prstDash val="sysDash"/>
                  <a:headEnd type="arrow" w="sm" len="sm"/>
                  <a:tailEnd type="arrow" w="sm" len="sm"/>
                </a:ln>
              </p:spPr>
              <p:style>
                <a:lnRef idx="1">
                  <a:schemeClr val="accent1"/>
                </a:lnRef>
                <a:fillRef idx="0">
                  <a:schemeClr val="accent1"/>
                </a:fillRef>
                <a:effectRef idx="0">
                  <a:schemeClr val="accent1"/>
                </a:effectRef>
                <a:fontRef idx="minor">
                  <a:schemeClr val="tx1"/>
                </a:fontRef>
              </p:style>
            </p:cxnSp>
            <p:cxnSp>
              <p:nvCxnSpPr>
                <p:cNvPr id="49" name="Straight Connector 156">
                  <a:extLst>
                    <a:ext uri="{FF2B5EF4-FFF2-40B4-BE49-F238E27FC236}">
                      <a16:creationId xmlns:a16="http://schemas.microsoft.com/office/drawing/2014/main" id="{430BBC52-D271-C27D-7B05-A810661F6771}"/>
                    </a:ext>
                  </a:extLst>
                </p:cNvPr>
                <p:cNvCxnSpPr>
                  <a:cxnSpLocks/>
                </p:cNvCxnSpPr>
                <p:nvPr/>
              </p:nvCxnSpPr>
              <p:spPr>
                <a:xfrm>
                  <a:off x="6401791" y="2855251"/>
                  <a:ext cx="0" cy="122708"/>
                </a:xfrm>
                <a:prstGeom prst="line">
                  <a:avLst/>
                </a:prstGeom>
                <a:ln w="63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Arrow Connector 157">
                  <a:extLst>
                    <a:ext uri="{FF2B5EF4-FFF2-40B4-BE49-F238E27FC236}">
                      <a16:creationId xmlns:a16="http://schemas.microsoft.com/office/drawing/2014/main" id="{3C42D848-2DB4-7697-9638-DF69548B7031}"/>
                    </a:ext>
                  </a:extLst>
                </p:cNvPr>
                <p:cNvCxnSpPr>
                  <a:cxnSpLocks/>
                </p:cNvCxnSpPr>
                <p:nvPr/>
              </p:nvCxnSpPr>
              <p:spPr>
                <a:xfrm>
                  <a:off x="4224325" y="2916605"/>
                  <a:ext cx="2181105" cy="0"/>
                </a:xfrm>
                <a:prstGeom prst="straightConnector1">
                  <a:avLst/>
                </a:prstGeom>
                <a:ln w="6350">
                  <a:solidFill>
                    <a:schemeClr val="accent1"/>
                  </a:solidFill>
                  <a:prstDash val="sysDash"/>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51" name="TextBox 158">
                  <a:extLst>
                    <a:ext uri="{FF2B5EF4-FFF2-40B4-BE49-F238E27FC236}">
                      <a16:creationId xmlns:a16="http://schemas.microsoft.com/office/drawing/2014/main" id="{4950715A-A136-EAD8-75E6-CE60F2E64CBB}"/>
                    </a:ext>
                  </a:extLst>
                </p:cNvPr>
                <p:cNvSpPr txBox="1"/>
                <p:nvPr/>
              </p:nvSpPr>
              <p:spPr>
                <a:xfrm>
                  <a:off x="2901734" y="2963627"/>
                  <a:ext cx="412747" cy="141075"/>
                </a:xfrm>
                <a:prstGeom prst="rect">
                  <a:avLst/>
                </a:prstGeom>
                <a:noFill/>
              </p:spPr>
              <p:txBody>
                <a:bodyPr wrap="none" lIns="0" tIns="0" rIns="0" bIns="0" rtlCol="0">
                  <a:spAutoFit/>
                </a:bodyPr>
                <a:lstStyle/>
                <a:p>
                  <a:pPr algn="r" defTabSz="914354">
                    <a:lnSpc>
                      <a:spcPct val="120000"/>
                    </a:lnSpc>
                    <a:defRPr/>
                  </a:pPr>
                  <a:r>
                    <a:rPr lang="en-GB" sz="1067" dirty="0">
                      <a:solidFill>
                        <a:srgbClr val="001965"/>
                      </a:solidFill>
                      <a:cs typeface="Arial" panose="020B0604020202020204" pitchFamily="34" charset="0"/>
                    </a:rPr>
                    <a:t>Settimana 0</a:t>
                  </a:r>
                </a:p>
              </p:txBody>
            </p:sp>
            <p:sp>
              <p:nvSpPr>
                <p:cNvPr id="52" name="TextBox 159">
                  <a:extLst>
                    <a:ext uri="{FF2B5EF4-FFF2-40B4-BE49-F238E27FC236}">
                      <a16:creationId xmlns:a16="http://schemas.microsoft.com/office/drawing/2014/main" id="{B6F8FB4B-FAB8-42C7-1BA4-952CDB22DC9F}"/>
                    </a:ext>
                  </a:extLst>
                </p:cNvPr>
                <p:cNvSpPr txBox="1"/>
                <p:nvPr/>
              </p:nvSpPr>
              <p:spPr>
                <a:xfrm>
                  <a:off x="4162472" y="2963627"/>
                  <a:ext cx="78858" cy="141075"/>
                </a:xfrm>
                <a:prstGeom prst="rect">
                  <a:avLst/>
                </a:prstGeom>
                <a:noFill/>
              </p:spPr>
              <p:txBody>
                <a:bodyPr wrap="none" lIns="0" tIns="0" rIns="0" bIns="0" rtlCol="0">
                  <a:spAutoFit/>
                </a:bodyPr>
                <a:lstStyle/>
                <a:p>
                  <a:pPr algn="ctr" defTabSz="914354">
                    <a:lnSpc>
                      <a:spcPct val="120000"/>
                    </a:lnSpc>
                    <a:defRPr/>
                  </a:pPr>
                  <a:r>
                    <a:rPr lang="en-GB" sz="1067">
                      <a:solidFill>
                        <a:srgbClr val="001965"/>
                      </a:solidFill>
                      <a:cs typeface="Arial" panose="020B0604020202020204" pitchFamily="34" charset="0"/>
                    </a:rPr>
                    <a:t>12</a:t>
                  </a:r>
                </a:p>
              </p:txBody>
            </p:sp>
            <p:sp>
              <p:nvSpPr>
                <p:cNvPr id="53" name="TextBox 160">
                  <a:extLst>
                    <a:ext uri="{FF2B5EF4-FFF2-40B4-BE49-F238E27FC236}">
                      <a16:creationId xmlns:a16="http://schemas.microsoft.com/office/drawing/2014/main" id="{C654F230-4DEC-0A57-FF42-2DE893229789}"/>
                    </a:ext>
                  </a:extLst>
                </p:cNvPr>
                <p:cNvSpPr txBox="1"/>
                <p:nvPr/>
              </p:nvSpPr>
              <p:spPr>
                <a:xfrm>
                  <a:off x="6304442" y="2983153"/>
                  <a:ext cx="170869" cy="141075"/>
                </a:xfrm>
                <a:prstGeom prst="rect">
                  <a:avLst/>
                </a:prstGeom>
                <a:noFill/>
              </p:spPr>
              <p:txBody>
                <a:bodyPr wrap="square" lIns="0" tIns="0" rIns="0" bIns="0" rtlCol="0">
                  <a:spAutoFit/>
                </a:bodyPr>
                <a:lstStyle/>
                <a:p>
                  <a:pPr algn="ctr" defTabSz="914354">
                    <a:lnSpc>
                      <a:spcPct val="120000"/>
                    </a:lnSpc>
                    <a:defRPr/>
                  </a:pPr>
                  <a:r>
                    <a:rPr lang="en-GB" sz="1067">
                      <a:solidFill>
                        <a:srgbClr val="001965"/>
                      </a:solidFill>
                      <a:cs typeface="Arial" panose="020B0604020202020204" pitchFamily="34" charset="0"/>
                    </a:rPr>
                    <a:t>64</a:t>
                  </a:r>
                </a:p>
              </p:txBody>
            </p:sp>
            <p:cxnSp>
              <p:nvCxnSpPr>
                <p:cNvPr id="54" name="Connector: Elbow 162">
                  <a:extLst>
                    <a:ext uri="{FF2B5EF4-FFF2-40B4-BE49-F238E27FC236}">
                      <a16:creationId xmlns:a16="http://schemas.microsoft.com/office/drawing/2014/main" id="{E955E25A-50D7-2EFC-B519-F713703E7B77}"/>
                    </a:ext>
                  </a:extLst>
                </p:cNvPr>
                <p:cNvCxnSpPr>
                  <a:cxnSpLocks/>
                  <a:stCxn id="31" idx="3"/>
                  <a:endCxn id="34" idx="1"/>
                </p:cNvCxnSpPr>
                <p:nvPr/>
              </p:nvCxnSpPr>
              <p:spPr>
                <a:xfrm flipV="1">
                  <a:off x="2920443" y="2317483"/>
                  <a:ext cx="343709" cy="171950"/>
                </a:xfrm>
                <a:prstGeom prst="bentConnector3">
                  <a:avLst/>
                </a:prstGeom>
                <a:ln w="6350">
                  <a:solidFill>
                    <a:schemeClr val="accent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5" name="Connector: Elbow 163">
                  <a:extLst>
                    <a:ext uri="{FF2B5EF4-FFF2-40B4-BE49-F238E27FC236}">
                      <a16:creationId xmlns:a16="http://schemas.microsoft.com/office/drawing/2014/main" id="{C1509922-02F5-5FC1-3F06-136951016083}"/>
                    </a:ext>
                  </a:extLst>
                </p:cNvPr>
                <p:cNvCxnSpPr>
                  <a:cxnSpLocks/>
                  <a:stCxn id="31" idx="3"/>
                  <a:endCxn id="33" idx="1"/>
                </p:cNvCxnSpPr>
                <p:nvPr/>
              </p:nvCxnSpPr>
              <p:spPr>
                <a:xfrm>
                  <a:off x="2920443" y="2489433"/>
                  <a:ext cx="343709" cy="216793"/>
                </a:xfrm>
                <a:prstGeom prst="bentConnector3">
                  <a:avLst/>
                </a:prstGeom>
                <a:ln w="6350">
                  <a:solidFill>
                    <a:schemeClr val="accent1"/>
                  </a:solidFill>
                  <a:tailEnd type="triangle" w="sm" len="med"/>
                </a:ln>
              </p:spPr>
              <p:style>
                <a:lnRef idx="1">
                  <a:schemeClr val="accent1"/>
                </a:lnRef>
                <a:fillRef idx="0">
                  <a:schemeClr val="accent1"/>
                </a:fillRef>
                <a:effectRef idx="0">
                  <a:schemeClr val="accent1"/>
                </a:effectRef>
                <a:fontRef idx="minor">
                  <a:schemeClr val="tx1"/>
                </a:fontRef>
              </p:style>
            </p:cxnSp>
            <p:sp>
              <p:nvSpPr>
                <p:cNvPr id="56" name="Rectangle 164">
                  <a:extLst>
                    <a:ext uri="{FF2B5EF4-FFF2-40B4-BE49-F238E27FC236}">
                      <a16:creationId xmlns:a16="http://schemas.microsoft.com/office/drawing/2014/main" id="{CFF77DCC-AA7A-F3E9-9C26-D9CEC4AF5535}"/>
                    </a:ext>
                  </a:extLst>
                </p:cNvPr>
                <p:cNvSpPr/>
                <p:nvPr/>
              </p:nvSpPr>
              <p:spPr>
                <a:xfrm>
                  <a:off x="4216081" y="2175906"/>
                  <a:ext cx="2180828" cy="284451"/>
                </a:xfrm>
                <a:prstGeom prst="rect">
                  <a:avLst/>
                </a:prstGeom>
                <a:solidFill>
                  <a:schemeClr val="bg2"/>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54">
                    <a:defRPr/>
                  </a:pPr>
                  <a:r>
                    <a:rPr lang="en-GB" sz="1200" b="1">
                      <a:solidFill>
                        <a:srgbClr val="FFFFFF"/>
                      </a:solidFill>
                      <a:cs typeface="Arial" panose="020B0604020202020204" pitchFamily="34" charset="0"/>
                    </a:rPr>
                    <a:t>OD semaglutide 25 mg (n=205)</a:t>
                  </a:r>
                </a:p>
              </p:txBody>
            </p:sp>
            <p:grpSp>
              <p:nvGrpSpPr>
                <p:cNvPr id="57" name="Group 169">
                  <a:extLst>
                    <a:ext uri="{FF2B5EF4-FFF2-40B4-BE49-F238E27FC236}">
                      <a16:creationId xmlns:a16="http://schemas.microsoft.com/office/drawing/2014/main" id="{70AB072D-8CF1-18FE-86D6-E0379C007EA1}"/>
                    </a:ext>
                  </a:extLst>
                </p:cNvPr>
                <p:cNvGrpSpPr/>
                <p:nvPr/>
              </p:nvGrpSpPr>
              <p:grpSpPr>
                <a:xfrm>
                  <a:off x="3271645" y="2630631"/>
                  <a:ext cx="942516" cy="151189"/>
                  <a:chOff x="3177307" y="2394937"/>
                  <a:chExt cx="942516" cy="151189"/>
                </a:xfrm>
              </p:grpSpPr>
              <p:sp>
                <p:nvSpPr>
                  <p:cNvPr id="68" name="TextBox 170">
                    <a:extLst>
                      <a:ext uri="{FF2B5EF4-FFF2-40B4-BE49-F238E27FC236}">
                        <a16:creationId xmlns:a16="http://schemas.microsoft.com/office/drawing/2014/main" id="{7C5190D9-736F-BDAC-B4B3-126D4991BBF5}"/>
                      </a:ext>
                    </a:extLst>
                  </p:cNvPr>
                  <p:cNvSpPr txBox="1"/>
                  <p:nvPr/>
                </p:nvSpPr>
                <p:spPr>
                  <a:xfrm>
                    <a:off x="3305801" y="2463818"/>
                    <a:ext cx="56208" cy="79323"/>
                  </a:xfrm>
                  <a:prstGeom prst="rect">
                    <a:avLst/>
                  </a:prstGeom>
                  <a:noFill/>
                  <a:ln w="12700">
                    <a:noFill/>
                  </a:ln>
                </p:spPr>
                <p:txBody>
                  <a:bodyPr wrap="none" lIns="0" tIns="0" rIns="0" bIns="0" rtlCol="0">
                    <a:spAutoFit/>
                  </a:bodyPr>
                  <a:lstStyle/>
                  <a:p>
                    <a:pPr algn="ctr" defTabSz="914309">
                      <a:lnSpc>
                        <a:spcPct val="120000"/>
                      </a:lnSpc>
                      <a:defRPr/>
                    </a:pPr>
                    <a:r>
                      <a:rPr lang="en-GB" sz="600" dirty="0">
                        <a:solidFill>
                          <a:srgbClr val="989CAC"/>
                        </a:solidFill>
                        <a:cs typeface="Arial" panose="020B0604020202020204" pitchFamily="34" charset="0"/>
                      </a:rPr>
                      <a:t>3.0</a:t>
                    </a:r>
                  </a:p>
                </p:txBody>
              </p:sp>
              <p:sp>
                <p:nvSpPr>
                  <p:cNvPr id="69" name="TextBox 171">
                    <a:extLst>
                      <a:ext uri="{FF2B5EF4-FFF2-40B4-BE49-F238E27FC236}">
                        <a16:creationId xmlns:a16="http://schemas.microsoft.com/office/drawing/2014/main" id="{556994AE-2692-E16B-9788-63949FE29466}"/>
                      </a:ext>
                    </a:extLst>
                  </p:cNvPr>
                  <p:cNvSpPr txBox="1"/>
                  <p:nvPr/>
                </p:nvSpPr>
                <p:spPr>
                  <a:xfrm>
                    <a:off x="3616560" y="2396606"/>
                    <a:ext cx="56208" cy="79323"/>
                  </a:xfrm>
                  <a:prstGeom prst="rect">
                    <a:avLst/>
                  </a:prstGeom>
                  <a:noFill/>
                  <a:ln w="12700">
                    <a:noFill/>
                  </a:ln>
                </p:spPr>
                <p:txBody>
                  <a:bodyPr wrap="none" lIns="0" tIns="0" rIns="0" bIns="0" rtlCol="0">
                    <a:spAutoFit/>
                  </a:bodyPr>
                  <a:lstStyle/>
                  <a:p>
                    <a:pPr algn="ctr" defTabSz="914309">
                      <a:lnSpc>
                        <a:spcPct val="120000"/>
                      </a:lnSpc>
                      <a:defRPr/>
                    </a:pPr>
                    <a:r>
                      <a:rPr lang="en-GB" sz="600">
                        <a:solidFill>
                          <a:srgbClr val="989CAC"/>
                        </a:solidFill>
                        <a:cs typeface="Arial" panose="020B0604020202020204" pitchFamily="34" charset="0"/>
                      </a:rPr>
                      <a:t>7.0</a:t>
                    </a:r>
                  </a:p>
                </p:txBody>
              </p:sp>
              <p:sp>
                <p:nvSpPr>
                  <p:cNvPr id="70" name="TextBox 172">
                    <a:extLst>
                      <a:ext uri="{FF2B5EF4-FFF2-40B4-BE49-F238E27FC236}">
                        <a16:creationId xmlns:a16="http://schemas.microsoft.com/office/drawing/2014/main" id="{01629291-855A-526F-2FC1-717728D93B84}"/>
                      </a:ext>
                    </a:extLst>
                  </p:cNvPr>
                  <p:cNvSpPr txBox="1"/>
                  <p:nvPr/>
                </p:nvSpPr>
                <p:spPr>
                  <a:xfrm>
                    <a:off x="3923795" y="2396606"/>
                    <a:ext cx="78858" cy="79323"/>
                  </a:xfrm>
                  <a:prstGeom prst="rect">
                    <a:avLst/>
                  </a:prstGeom>
                  <a:noFill/>
                  <a:ln w="12700">
                    <a:noFill/>
                  </a:ln>
                </p:spPr>
                <p:txBody>
                  <a:bodyPr wrap="none" lIns="0" tIns="0" rIns="0" bIns="0" rtlCol="0">
                    <a:spAutoFit/>
                  </a:bodyPr>
                  <a:lstStyle/>
                  <a:p>
                    <a:pPr algn="ctr" defTabSz="914309">
                      <a:lnSpc>
                        <a:spcPct val="120000"/>
                      </a:lnSpc>
                      <a:defRPr/>
                    </a:pPr>
                    <a:r>
                      <a:rPr lang="en-GB" sz="600">
                        <a:solidFill>
                          <a:srgbClr val="989CAC"/>
                        </a:solidFill>
                        <a:cs typeface="Arial" panose="020B0604020202020204" pitchFamily="34" charset="0"/>
                      </a:rPr>
                      <a:t>14.0</a:t>
                    </a:r>
                  </a:p>
                </p:txBody>
              </p:sp>
              <p:cxnSp>
                <p:nvCxnSpPr>
                  <p:cNvPr id="71" name="Straight Arrow Connector 173">
                    <a:extLst>
                      <a:ext uri="{FF2B5EF4-FFF2-40B4-BE49-F238E27FC236}">
                        <a16:creationId xmlns:a16="http://schemas.microsoft.com/office/drawing/2014/main" id="{602421AD-91A4-F227-8AD1-39CCA7B651B0}"/>
                      </a:ext>
                    </a:extLst>
                  </p:cNvPr>
                  <p:cNvCxnSpPr>
                    <a:cxnSpLocks/>
                  </p:cNvCxnSpPr>
                  <p:nvPr/>
                </p:nvCxnSpPr>
                <p:spPr>
                  <a:xfrm>
                    <a:off x="3177307" y="2546126"/>
                    <a:ext cx="313199" cy="0"/>
                  </a:xfrm>
                  <a:prstGeom prst="straightConnector1">
                    <a:avLst/>
                  </a:prstGeom>
                  <a:solidFill>
                    <a:srgbClr val="000099"/>
                  </a:solidFill>
                  <a:ln w="6350">
                    <a:solidFill>
                      <a:srgbClr val="989CAC"/>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2" name="Connector: Elbow 174">
                    <a:extLst>
                      <a:ext uri="{FF2B5EF4-FFF2-40B4-BE49-F238E27FC236}">
                        <a16:creationId xmlns:a16="http://schemas.microsoft.com/office/drawing/2014/main" id="{491C17DD-5979-CF8C-61C0-055CF03AC11C}"/>
                      </a:ext>
                    </a:extLst>
                  </p:cNvPr>
                  <p:cNvCxnSpPr>
                    <a:cxnSpLocks/>
                  </p:cNvCxnSpPr>
                  <p:nvPr/>
                </p:nvCxnSpPr>
                <p:spPr>
                  <a:xfrm flipV="1">
                    <a:off x="3488065" y="2473374"/>
                    <a:ext cx="313199" cy="63036"/>
                  </a:xfrm>
                  <a:prstGeom prst="bentConnector3">
                    <a:avLst>
                      <a:gd name="adj1" fmla="val 1640"/>
                    </a:avLst>
                  </a:prstGeom>
                  <a:solidFill>
                    <a:srgbClr val="000099"/>
                  </a:solidFill>
                  <a:ln w="6350">
                    <a:solidFill>
                      <a:srgbClr val="989CAC"/>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3" name="Connector: Elbow 175">
                    <a:extLst>
                      <a:ext uri="{FF2B5EF4-FFF2-40B4-BE49-F238E27FC236}">
                        <a16:creationId xmlns:a16="http://schemas.microsoft.com/office/drawing/2014/main" id="{7B0FE858-6B51-A785-8A0C-E4BDE1FC9DAD}"/>
                      </a:ext>
                    </a:extLst>
                  </p:cNvPr>
                  <p:cNvCxnSpPr>
                    <a:cxnSpLocks/>
                  </p:cNvCxnSpPr>
                  <p:nvPr/>
                </p:nvCxnSpPr>
                <p:spPr>
                  <a:xfrm flipV="1">
                    <a:off x="3806624" y="2394937"/>
                    <a:ext cx="313199" cy="65034"/>
                  </a:xfrm>
                  <a:prstGeom prst="bentConnector3">
                    <a:avLst>
                      <a:gd name="adj1" fmla="val 413"/>
                    </a:avLst>
                  </a:prstGeom>
                  <a:solidFill>
                    <a:srgbClr val="000099"/>
                  </a:solidFill>
                  <a:ln w="6350">
                    <a:solidFill>
                      <a:srgbClr val="989CAC"/>
                    </a:solidFill>
                    <a:tailEnd type="triangle" w="sm" len="med"/>
                  </a:ln>
                </p:spPr>
                <p:style>
                  <a:lnRef idx="1">
                    <a:schemeClr val="accent1"/>
                  </a:lnRef>
                  <a:fillRef idx="0">
                    <a:schemeClr val="accent1"/>
                  </a:fillRef>
                  <a:effectRef idx="0">
                    <a:schemeClr val="accent1"/>
                  </a:effectRef>
                  <a:fontRef idx="minor">
                    <a:schemeClr val="tx1"/>
                  </a:fontRef>
                </p:style>
              </p:cxnSp>
            </p:grpSp>
          </p:grpSp>
          <p:sp>
            <p:nvSpPr>
              <p:cNvPr id="31" name="TextBox 129">
                <a:extLst>
                  <a:ext uri="{FF2B5EF4-FFF2-40B4-BE49-F238E27FC236}">
                    <a16:creationId xmlns:a16="http://schemas.microsoft.com/office/drawing/2014/main" id="{93B8CFD8-ED1A-E262-C2D9-11336BF79E44}"/>
                  </a:ext>
                </a:extLst>
              </p:cNvPr>
              <p:cNvSpPr txBox="1"/>
              <p:nvPr/>
            </p:nvSpPr>
            <p:spPr>
              <a:xfrm>
                <a:off x="2327433" y="2409599"/>
                <a:ext cx="593010" cy="159667"/>
              </a:xfrm>
              <a:prstGeom prst="rect">
                <a:avLst/>
              </a:prstGeom>
              <a:noFill/>
            </p:spPr>
            <p:txBody>
              <a:bodyPr wrap="square" lIns="0" tIns="0" rIns="121920" bIns="0" rtlCol="0">
                <a:spAutoFit/>
              </a:bodyPr>
              <a:lstStyle/>
              <a:p>
                <a:pPr algn="r" defTabSz="914354">
                  <a:lnSpc>
                    <a:spcPct val="120000"/>
                  </a:lnSpc>
                  <a:defRPr/>
                </a:pPr>
                <a:r>
                  <a:rPr lang="en-GB" sz="1200" b="1">
                    <a:solidFill>
                      <a:srgbClr val="001965"/>
                    </a:solidFill>
                    <a:cs typeface="Arial" panose="020B0604020202020204" pitchFamily="34" charset="0"/>
                  </a:rPr>
                  <a:t>N=307</a:t>
                </a:r>
              </a:p>
            </p:txBody>
          </p:sp>
        </p:grpSp>
        <p:grpSp>
          <p:nvGrpSpPr>
            <p:cNvPr id="10" name="Group 272">
              <a:extLst>
                <a:ext uri="{FF2B5EF4-FFF2-40B4-BE49-F238E27FC236}">
                  <a16:creationId xmlns:a16="http://schemas.microsoft.com/office/drawing/2014/main" id="{7C7446AF-4863-0453-DC7E-24D1F416AFD4}"/>
                </a:ext>
              </a:extLst>
            </p:cNvPr>
            <p:cNvGrpSpPr/>
            <p:nvPr/>
          </p:nvGrpSpPr>
          <p:grpSpPr>
            <a:xfrm>
              <a:off x="4450367" y="5321774"/>
              <a:ext cx="5389367" cy="556742"/>
              <a:chOff x="113224" y="4084322"/>
              <a:chExt cx="2820476" cy="440938"/>
            </a:xfrm>
            <a:solidFill>
              <a:schemeClr val="bg1"/>
            </a:solidFill>
          </p:grpSpPr>
          <p:grpSp>
            <p:nvGrpSpPr>
              <p:cNvPr id="17" name="Group 273">
                <a:extLst>
                  <a:ext uri="{FF2B5EF4-FFF2-40B4-BE49-F238E27FC236}">
                    <a16:creationId xmlns:a16="http://schemas.microsoft.com/office/drawing/2014/main" id="{EB814C10-5659-001E-1217-455AD23C0870}"/>
                  </a:ext>
                </a:extLst>
              </p:cNvPr>
              <p:cNvGrpSpPr/>
              <p:nvPr/>
            </p:nvGrpSpPr>
            <p:grpSpPr>
              <a:xfrm>
                <a:off x="113224" y="4084322"/>
                <a:ext cx="720000" cy="440936"/>
                <a:chOff x="56782" y="2419592"/>
                <a:chExt cx="1908113" cy="476453"/>
              </a:xfrm>
              <a:grpFill/>
            </p:grpSpPr>
            <p:sp>
              <p:nvSpPr>
                <p:cNvPr id="27" name="Rectangle 282">
                  <a:extLst>
                    <a:ext uri="{FF2B5EF4-FFF2-40B4-BE49-F238E27FC236}">
                      <a16:creationId xmlns:a16="http://schemas.microsoft.com/office/drawing/2014/main" id="{38F2C871-30C3-8D32-5678-6AE52EF8794D}"/>
                    </a:ext>
                  </a:extLst>
                </p:cNvPr>
                <p:cNvSpPr/>
                <p:nvPr/>
              </p:nvSpPr>
              <p:spPr>
                <a:xfrm flipV="1">
                  <a:off x="56782" y="2419592"/>
                  <a:ext cx="1908113" cy="467902"/>
                </a:xfrm>
                <a:prstGeom prst="rect">
                  <a:avLst/>
                </a:prstGeom>
                <a:grpFill/>
                <a:ln w="12700" cap="flat" cmpd="sng" algn="ctr">
                  <a:solidFill>
                    <a:srgbClr val="FFFFFF"/>
                  </a:solidFill>
                  <a:prstDash val="solid"/>
                  <a:miter lim="800000"/>
                </a:ln>
                <a:effectLst/>
              </p:spPr>
              <p:txBody>
                <a:bodyPr lIns="96000" tIns="48000" rIns="96000" bIns="48000" rtlCol="0" anchor="ctr"/>
                <a:lstStyle/>
                <a:p>
                  <a:pPr algn="ctr" defTabSz="914377">
                    <a:defRPr/>
                  </a:pPr>
                  <a:endParaRPr lang="en-GB" sz="3200" kern="0">
                    <a:solidFill>
                      <a:srgbClr val="000000"/>
                    </a:solidFill>
                  </a:endParaRPr>
                </a:p>
              </p:txBody>
            </p:sp>
            <p:sp>
              <p:nvSpPr>
                <p:cNvPr id="28" name="Rounded Rectangle 4">
                  <a:extLst>
                    <a:ext uri="{FF2B5EF4-FFF2-40B4-BE49-F238E27FC236}">
                      <a16:creationId xmlns:a16="http://schemas.microsoft.com/office/drawing/2014/main" id="{AF962B38-812A-4F02-9B8B-C458C00ACA3A}"/>
                    </a:ext>
                  </a:extLst>
                </p:cNvPr>
                <p:cNvSpPr/>
                <p:nvPr/>
              </p:nvSpPr>
              <p:spPr>
                <a:xfrm>
                  <a:off x="56782" y="2419592"/>
                  <a:ext cx="1908113" cy="196555"/>
                </a:xfrm>
                <a:prstGeom prst="rect">
                  <a:avLst/>
                </a:prstGeom>
                <a:grpFill/>
                <a:ln w="19050" cap="flat" cmpd="sng" algn="ctr">
                  <a:solidFill>
                    <a:srgbClr val="FFFFFF"/>
                  </a:solidFill>
                  <a:prstDash val="solid"/>
                  <a:miter lim="800000"/>
                </a:ln>
                <a:effectLst/>
              </p:spPr>
              <p:txBody>
                <a:bodyPr rtlCol="0" anchor="ctr"/>
                <a:lstStyle/>
                <a:p>
                  <a:pPr algn="ctr" defTabSz="685715">
                    <a:defRPr/>
                  </a:pPr>
                  <a:r>
                    <a:rPr lang="en-GB" sz="1200" b="1" kern="0" dirty="0">
                      <a:solidFill>
                        <a:srgbClr val="001965"/>
                      </a:solidFill>
                      <a:ea typeface="Apis For Office" panose="020B0504010101010104" pitchFamily="34" charset="0"/>
                      <a:cs typeface="Arial" panose="020B0604020202020204" pitchFamily="34" charset="0"/>
                    </a:rPr>
                    <a:t>Donne</a:t>
                  </a:r>
                </a:p>
              </p:txBody>
            </p:sp>
            <p:sp>
              <p:nvSpPr>
                <p:cNvPr id="29" name="Rounded Rectangle 10">
                  <a:extLst>
                    <a:ext uri="{FF2B5EF4-FFF2-40B4-BE49-F238E27FC236}">
                      <a16:creationId xmlns:a16="http://schemas.microsoft.com/office/drawing/2014/main" id="{74A5F89C-8173-034B-A7E2-427F51A9F71C}"/>
                    </a:ext>
                  </a:extLst>
                </p:cNvPr>
                <p:cNvSpPr/>
                <p:nvPr/>
              </p:nvSpPr>
              <p:spPr>
                <a:xfrm>
                  <a:off x="543682" y="2633773"/>
                  <a:ext cx="874506" cy="262272"/>
                </a:xfrm>
                <a:prstGeom prst="roundRect">
                  <a:avLst/>
                </a:prstGeom>
                <a:grpFill/>
                <a:ln w="19050" cap="flat" cmpd="sng" algn="ctr">
                  <a:solidFill>
                    <a:srgbClr val="FFFFFF"/>
                  </a:solidFill>
                  <a:prstDash val="solid"/>
                  <a:miter lim="800000"/>
                </a:ln>
                <a:effectLst/>
              </p:spPr>
              <p:txBody>
                <a:bodyPr wrap="none" rtlCol="0" anchor="ctr">
                  <a:spAutoFit/>
                </a:bodyPr>
                <a:lstStyle/>
                <a:p>
                  <a:pPr algn="ctr" defTabSz="685715">
                    <a:defRPr/>
                  </a:pPr>
                  <a:r>
                    <a:rPr lang="en-GB" sz="1200" kern="0" dirty="0">
                      <a:solidFill>
                        <a:srgbClr val="001965"/>
                      </a:solidFill>
                      <a:ea typeface="Apis For Office" panose="020B0504010101010104" pitchFamily="34" charset="0"/>
                      <a:cs typeface="Arial" panose="020B0604020202020204" pitchFamily="34" charset="0"/>
                    </a:rPr>
                    <a:t>78,8%</a:t>
                  </a:r>
                </a:p>
              </p:txBody>
            </p:sp>
          </p:grpSp>
          <p:grpSp>
            <p:nvGrpSpPr>
              <p:cNvPr id="19" name="Group 274">
                <a:extLst>
                  <a:ext uri="{FF2B5EF4-FFF2-40B4-BE49-F238E27FC236}">
                    <a16:creationId xmlns:a16="http://schemas.microsoft.com/office/drawing/2014/main" id="{3711428A-EDC2-E65A-F7A2-CD13244693EE}"/>
                  </a:ext>
                </a:extLst>
              </p:cNvPr>
              <p:cNvGrpSpPr/>
              <p:nvPr/>
            </p:nvGrpSpPr>
            <p:grpSpPr>
              <a:xfrm>
                <a:off x="836036" y="4084323"/>
                <a:ext cx="825124" cy="440936"/>
                <a:chOff x="56782" y="2419592"/>
                <a:chExt cx="1908113" cy="476453"/>
              </a:xfrm>
              <a:grpFill/>
            </p:grpSpPr>
            <p:sp>
              <p:nvSpPr>
                <p:cNvPr id="24" name="Rectangle 279">
                  <a:extLst>
                    <a:ext uri="{FF2B5EF4-FFF2-40B4-BE49-F238E27FC236}">
                      <a16:creationId xmlns:a16="http://schemas.microsoft.com/office/drawing/2014/main" id="{FFA4009A-5631-9694-60BE-EF44E7858385}"/>
                    </a:ext>
                  </a:extLst>
                </p:cNvPr>
                <p:cNvSpPr/>
                <p:nvPr/>
              </p:nvSpPr>
              <p:spPr>
                <a:xfrm flipV="1">
                  <a:off x="56782" y="2419592"/>
                  <a:ext cx="1908113" cy="467902"/>
                </a:xfrm>
                <a:prstGeom prst="rect">
                  <a:avLst/>
                </a:prstGeom>
                <a:grpFill/>
                <a:ln w="12700" cap="flat" cmpd="sng" algn="ctr">
                  <a:solidFill>
                    <a:srgbClr val="FFFFFF"/>
                  </a:solidFill>
                  <a:prstDash val="solid"/>
                  <a:miter lim="800000"/>
                </a:ln>
                <a:effectLst/>
              </p:spPr>
              <p:txBody>
                <a:bodyPr lIns="96000" tIns="48000" rIns="96000" bIns="48000" rtlCol="0" anchor="ctr"/>
                <a:lstStyle/>
                <a:p>
                  <a:pPr algn="ctr" defTabSz="914377">
                    <a:defRPr/>
                  </a:pPr>
                  <a:endParaRPr lang="en-GB" sz="3200" kern="0">
                    <a:solidFill>
                      <a:srgbClr val="000000"/>
                    </a:solidFill>
                  </a:endParaRPr>
                </a:p>
              </p:txBody>
            </p:sp>
            <p:sp>
              <p:nvSpPr>
                <p:cNvPr id="25" name="Rounded Rectangle 4">
                  <a:extLst>
                    <a:ext uri="{FF2B5EF4-FFF2-40B4-BE49-F238E27FC236}">
                      <a16:creationId xmlns:a16="http://schemas.microsoft.com/office/drawing/2014/main" id="{ACB2C464-8049-7BF3-EF75-D475EF0C9E05}"/>
                    </a:ext>
                  </a:extLst>
                </p:cNvPr>
                <p:cNvSpPr/>
                <p:nvPr/>
              </p:nvSpPr>
              <p:spPr>
                <a:xfrm>
                  <a:off x="56782" y="2419592"/>
                  <a:ext cx="1908113" cy="196555"/>
                </a:xfrm>
                <a:prstGeom prst="rect">
                  <a:avLst/>
                </a:prstGeom>
                <a:grpFill/>
                <a:ln w="19050" cap="flat" cmpd="sng" algn="ctr">
                  <a:solidFill>
                    <a:srgbClr val="FFFFFF"/>
                  </a:solidFill>
                  <a:prstDash val="solid"/>
                  <a:miter lim="800000"/>
                </a:ln>
                <a:effectLst/>
              </p:spPr>
              <p:txBody>
                <a:bodyPr rtlCol="0" anchor="ctr"/>
                <a:lstStyle/>
                <a:p>
                  <a:pPr algn="ctr" defTabSz="685715">
                    <a:defRPr/>
                  </a:pPr>
                  <a:r>
                    <a:rPr lang="en-GB" sz="1200" b="1" kern="0" dirty="0" err="1">
                      <a:solidFill>
                        <a:srgbClr val="001965"/>
                      </a:solidFill>
                      <a:ea typeface="Apis For Office" panose="020B0504010101010104" pitchFamily="34" charset="0"/>
                      <a:cs typeface="Arial" panose="020B0604020202020204" pitchFamily="34" charset="0"/>
                    </a:rPr>
                    <a:t>Età</a:t>
                  </a:r>
                  <a:r>
                    <a:rPr lang="en-GB" sz="1200" b="1" kern="0" dirty="0">
                      <a:solidFill>
                        <a:srgbClr val="001965"/>
                      </a:solidFill>
                      <a:ea typeface="Apis For Office" panose="020B0504010101010104" pitchFamily="34" charset="0"/>
                      <a:cs typeface="Arial" panose="020B0604020202020204" pitchFamily="34" charset="0"/>
                    </a:rPr>
                    <a:t> media</a:t>
                  </a:r>
                </a:p>
              </p:txBody>
            </p:sp>
            <p:sp>
              <p:nvSpPr>
                <p:cNvPr id="26" name="Rounded Rectangle 10">
                  <a:extLst>
                    <a:ext uri="{FF2B5EF4-FFF2-40B4-BE49-F238E27FC236}">
                      <a16:creationId xmlns:a16="http://schemas.microsoft.com/office/drawing/2014/main" id="{84142D21-0C12-481D-A2EC-742FC6768D86}"/>
                    </a:ext>
                  </a:extLst>
                </p:cNvPr>
                <p:cNvSpPr/>
                <p:nvPr/>
              </p:nvSpPr>
              <p:spPr>
                <a:xfrm>
                  <a:off x="526339" y="2633773"/>
                  <a:ext cx="909195" cy="262272"/>
                </a:xfrm>
                <a:prstGeom prst="roundRect">
                  <a:avLst/>
                </a:prstGeom>
                <a:grpFill/>
                <a:ln w="19050" cap="flat" cmpd="sng" algn="ctr">
                  <a:solidFill>
                    <a:srgbClr val="FFFFFF"/>
                  </a:solidFill>
                  <a:prstDash val="solid"/>
                  <a:miter lim="800000"/>
                </a:ln>
                <a:effectLst/>
              </p:spPr>
              <p:txBody>
                <a:bodyPr wrap="none" rtlCol="0" anchor="ctr">
                  <a:spAutoFit/>
                </a:bodyPr>
                <a:lstStyle/>
                <a:p>
                  <a:pPr algn="ctr" defTabSz="685715">
                    <a:defRPr/>
                  </a:pPr>
                  <a:r>
                    <a:rPr lang="en-GB" sz="1200" kern="0" dirty="0">
                      <a:solidFill>
                        <a:srgbClr val="001965"/>
                      </a:solidFill>
                      <a:ea typeface="Apis For Office" panose="020B0504010101010104" pitchFamily="34" charset="0"/>
                      <a:cs typeface="Arial" panose="020B0604020202020204" pitchFamily="34" charset="0"/>
                    </a:rPr>
                    <a:t>48 anni</a:t>
                  </a:r>
                </a:p>
              </p:txBody>
            </p:sp>
          </p:grpSp>
          <p:grpSp>
            <p:nvGrpSpPr>
              <p:cNvPr id="20" name="Group 275">
                <a:extLst>
                  <a:ext uri="{FF2B5EF4-FFF2-40B4-BE49-F238E27FC236}">
                    <a16:creationId xmlns:a16="http://schemas.microsoft.com/office/drawing/2014/main" id="{B05956E9-BC1B-65E1-0354-C848B7C0CBC9}"/>
                  </a:ext>
                </a:extLst>
              </p:cNvPr>
              <p:cNvGrpSpPr/>
              <p:nvPr/>
            </p:nvGrpSpPr>
            <p:grpSpPr>
              <a:xfrm>
                <a:off x="1666616" y="4084323"/>
                <a:ext cx="1267084" cy="440937"/>
                <a:chOff x="56782" y="2419592"/>
                <a:chExt cx="1908113" cy="476454"/>
              </a:xfrm>
              <a:grpFill/>
            </p:grpSpPr>
            <p:sp>
              <p:nvSpPr>
                <p:cNvPr id="21" name="Rectangle 276">
                  <a:extLst>
                    <a:ext uri="{FF2B5EF4-FFF2-40B4-BE49-F238E27FC236}">
                      <a16:creationId xmlns:a16="http://schemas.microsoft.com/office/drawing/2014/main" id="{75D95BC0-2FC1-62B1-DE0C-581BBD2DE720}"/>
                    </a:ext>
                  </a:extLst>
                </p:cNvPr>
                <p:cNvSpPr/>
                <p:nvPr/>
              </p:nvSpPr>
              <p:spPr>
                <a:xfrm flipV="1">
                  <a:off x="56782" y="2419592"/>
                  <a:ext cx="1908113" cy="467902"/>
                </a:xfrm>
                <a:prstGeom prst="rect">
                  <a:avLst/>
                </a:prstGeom>
                <a:grpFill/>
                <a:ln w="12700" cap="flat" cmpd="sng" algn="ctr">
                  <a:solidFill>
                    <a:srgbClr val="FFFFFF"/>
                  </a:solidFill>
                  <a:prstDash val="solid"/>
                  <a:miter lim="800000"/>
                </a:ln>
                <a:effectLst/>
              </p:spPr>
              <p:txBody>
                <a:bodyPr lIns="96000" tIns="48000" rIns="96000" bIns="48000" rtlCol="0" anchor="ctr"/>
                <a:lstStyle/>
                <a:p>
                  <a:pPr algn="ctr" defTabSz="914377">
                    <a:defRPr/>
                  </a:pPr>
                  <a:endParaRPr lang="en-GB" sz="3200" kern="0">
                    <a:solidFill>
                      <a:srgbClr val="000000"/>
                    </a:solidFill>
                  </a:endParaRPr>
                </a:p>
              </p:txBody>
            </p:sp>
            <p:sp>
              <p:nvSpPr>
                <p:cNvPr id="22" name="Rounded Rectangle 4">
                  <a:extLst>
                    <a:ext uri="{FF2B5EF4-FFF2-40B4-BE49-F238E27FC236}">
                      <a16:creationId xmlns:a16="http://schemas.microsoft.com/office/drawing/2014/main" id="{53697DDF-B705-8C3A-45E7-E2AD6FBF8CE6}"/>
                    </a:ext>
                  </a:extLst>
                </p:cNvPr>
                <p:cNvSpPr/>
                <p:nvPr/>
              </p:nvSpPr>
              <p:spPr>
                <a:xfrm>
                  <a:off x="56782" y="2419592"/>
                  <a:ext cx="1908113" cy="196555"/>
                </a:xfrm>
                <a:prstGeom prst="rect">
                  <a:avLst/>
                </a:prstGeom>
                <a:grpFill/>
                <a:ln w="19050" cap="flat" cmpd="sng" algn="ctr">
                  <a:solidFill>
                    <a:srgbClr val="FFFFFF"/>
                  </a:solidFill>
                  <a:prstDash val="solid"/>
                  <a:miter lim="800000"/>
                </a:ln>
                <a:effectLst/>
              </p:spPr>
              <p:txBody>
                <a:bodyPr rtlCol="0" anchor="ctr"/>
                <a:lstStyle/>
                <a:p>
                  <a:pPr algn="ctr" defTabSz="685715">
                    <a:defRPr/>
                  </a:pPr>
                  <a:r>
                    <a:rPr lang="en-GB" sz="1200" b="1" kern="0" dirty="0">
                      <a:solidFill>
                        <a:srgbClr val="001965"/>
                      </a:solidFill>
                      <a:ea typeface="Apis For Office" panose="020B0504010101010104" pitchFamily="34" charset="0"/>
                      <a:cs typeface="Arial" panose="020B0604020202020204" pitchFamily="34" charset="0"/>
                    </a:rPr>
                    <a:t>Peso </a:t>
                  </a:r>
                  <a:r>
                    <a:rPr lang="en-GB" sz="1200" b="1" kern="0" dirty="0" err="1">
                      <a:solidFill>
                        <a:srgbClr val="001965"/>
                      </a:solidFill>
                      <a:ea typeface="Apis For Office" panose="020B0504010101010104" pitchFamily="34" charset="0"/>
                      <a:cs typeface="Arial" panose="020B0604020202020204" pitchFamily="34" charset="0"/>
                    </a:rPr>
                    <a:t>corporeo</a:t>
                  </a:r>
                  <a:r>
                    <a:rPr lang="en-GB" sz="1200" b="1" kern="0" dirty="0">
                      <a:solidFill>
                        <a:srgbClr val="001965"/>
                      </a:solidFill>
                      <a:ea typeface="Apis For Office" panose="020B0504010101010104" pitchFamily="34" charset="0"/>
                      <a:cs typeface="Arial" panose="020B0604020202020204" pitchFamily="34" charset="0"/>
                    </a:rPr>
                    <a:t> medio</a:t>
                  </a:r>
                </a:p>
              </p:txBody>
            </p:sp>
            <p:sp>
              <p:nvSpPr>
                <p:cNvPr id="23" name="Rounded Rectangle 10">
                  <a:extLst>
                    <a:ext uri="{FF2B5EF4-FFF2-40B4-BE49-F238E27FC236}">
                      <a16:creationId xmlns:a16="http://schemas.microsoft.com/office/drawing/2014/main" id="{4EF54F5A-2A21-F9AC-9334-9DE4FB0E9E85}"/>
                    </a:ext>
                  </a:extLst>
                </p:cNvPr>
                <p:cNvSpPr/>
                <p:nvPr/>
              </p:nvSpPr>
              <p:spPr>
                <a:xfrm>
                  <a:off x="659716" y="2633774"/>
                  <a:ext cx="642453" cy="262272"/>
                </a:xfrm>
                <a:prstGeom prst="roundRect">
                  <a:avLst/>
                </a:prstGeom>
                <a:grpFill/>
                <a:ln w="19050" cap="flat" cmpd="sng" algn="ctr">
                  <a:solidFill>
                    <a:srgbClr val="FFFFFF"/>
                  </a:solidFill>
                  <a:prstDash val="solid"/>
                  <a:miter lim="800000"/>
                </a:ln>
                <a:effectLst/>
              </p:spPr>
              <p:txBody>
                <a:bodyPr wrap="none" rtlCol="0" anchor="ctr">
                  <a:spAutoFit/>
                </a:bodyPr>
                <a:lstStyle/>
                <a:p>
                  <a:pPr algn="ctr" defTabSz="685715">
                    <a:defRPr/>
                  </a:pPr>
                  <a:r>
                    <a:rPr lang="en-GB" sz="1200" kern="0" dirty="0">
                      <a:solidFill>
                        <a:srgbClr val="001965"/>
                      </a:solidFill>
                      <a:ea typeface="Apis For Office" panose="020B0504010101010104" pitchFamily="34" charset="0"/>
                      <a:cs typeface="Arial" panose="020B0604020202020204" pitchFamily="34" charset="0"/>
                    </a:rPr>
                    <a:t>105,9 kg</a:t>
                  </a:r>
                </a:p>
              </p:txBody>
            </p:sp>
          </p:grpSp>
        </p:grpSp>
        <p:sp>
          <p:nvSpPr>
            <p:cNvPr id="11" name="TextBox 16">
              <a:extLst>
                <a:ext uri="{FF2B5EF4-FFF2-40B4-BE49-F238E27FC236}">
                  <a16:creationId xmlns:a16="http://schemas.microsoft.com/office/drawing/2014/main" id="{354E240D-04F3-A88F-0292-BAE0B2C90120}"/>
                </a:ext>
              </a:extLst>
            </p:cNvPr>
            <p:cNvSpPr txBox="1"/>
            <p:nvPr/>
          </p:nvSpPr>
          <p:spPr>
            <a:xfrm>
              <a:off x="2322595" y="5401738"/>
              <a:ext cx="1801835" cy="421397"/>
            </a:xfrm>
            <a:prstGeom prst="rect">
              <a:avLst/>
            </a:prstGeom>
            <a:noFill/>
          </p:spPr>
          <p:txBody>
            <a:bodyPr wrap="square" lIns="0" tIns="0" rIns="0" bIns="0" rtlCol="0">
              <a:spAutoFit/>
            </a:bodyPr>
            <a:lstStyle/>
            <a:p>
              <a:pPr defTabSz="914377">
                <a:lnSpc>
                  <a:spcPct val="120000"/>
                </a:lnSpc>
                <a:defRPr/>
              </a:pPr>
              <a:r>
                <a:rPr lang="en-GB" sz="1200" b="1" dirty="0" err="1">
                  <a:solidFill>
                    <a:srgbClr val="001965"/>
                  </a:solidFill>
                </a:rPr>
                <a:t>Principali</a:t>
              </a:r>
              <a:r>
                <a:rPr lang="en-GB" sz="1200" b="1" dirty="0">
                  <a:solidFill>
                    <a:srgbClr val="001965"/>
                  </a:solidFill>
                </a:rPr>
                <a:t> </a:t>
              </a:r>
              <a:r>
                <a:rPr lang="en-GB" sz="1200" b="1" dirty="0" err="1">
                  <a:solidFill>
                    <a:srgbClr val="001965"/>
                  </a:solidFill>
                </a:rPr>
                <a:t>caratteristiche</a:t>
              </a:r>
              <a:r>
                <a:rPr lang="en-GB" sz="1200" b="1" dirty="0">
                  <a:solidFill>
                    <a:srgbClr val="001965"/>
                  </a:solidFill>
                </a:rPr>
                <a:t> al </a:t>
              </a:r>
              <a:r>
                <a:rPr lang="en-GB" sz="1200" b="1" dirty="0" err="1">
                  <a:solidFill>
                    <a:srgbClr val="001965"/>
                  </a:solidFill>
                </a:rPr>
                <a:t>basale</a:t>
              </a:r>
              <a:r>
                <a:rPr lang="en-GB" sz="1200" b="1" dirty="0">
                  <a:solidFill>
                    <a:srgbClr val="001965"/>
                  </a:solidFill>
                </a:rPr>
                <a:t>:</a:t>
              </a:r>
            </a:p>
          </p:txBody>
        </p:sp>
        <p:grpSp>
          <p:nvGrpSpPr>
            <p:cNvPr id="13" name="Group 29">
              <a:extLst>
                <a:ext uri="{FF2B5EF4-FFF2-40B4-BE49-F238E27FC236}">
                  <a16:creationId xmlns:a16="http://schemas.microsoft.com/office/drawing/2014/main" id="{BABB0CEE-B5D0-9BC7-8EDE-7451E1E3E1BD}"/>
                </a:ext>
              </a:extLst>
            </p:cNvPr>
            <p:cNvGrpSpPr/>
            <p:nvPr/>
          </p:nvGrpSpPr>
          <p:grpSpPr>
            <a:xfrm>
              <a:off x="4450367" y="5304533"/>
              <a:ext cx="5419038" cy="547209"/>
              <a:chOff x="5860321" y="3667125"/>
              <a:chExt cx="2836004" cy="433388"/>
            </a:xfrm>
          </p:grpSpPr>
          <p:cxnSp>
            <p:nvCxnSpPr>
              <p:cNvPr id="15" name="Straight Connector 24">
                <a:extLst>
                  <a:ext uri="{FF2B5EF4-FFF2-40B4-BE49-F238E27FC236}">
                    <a16:creationId xmlns:a16="http://schemas.microsoft.com/office/drawing/2014/main" id="{3CC6C16C-19F8-E8F5-E4F5-69781519E4CC}"/>
                  </a:ext>
                </a:extLst>
              </p:cNvPr>
              <p:cNvCxnSpPr>
                <a:cxnSpLocks/>
              </p:cNvCxnSpPr>
              <p:nvPr/>
            </p:nvCxnSpPr>
            <p:spPr>
              <a:xfrm flipV="1">
                <a:off x="5860321" y="3667125"/>
                <a:ext cx="2836004"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25">
                <a:extLst>
                  <a:ext uri="{FF2B5EF4-FFF2-40B4-BE49-F238E27FC236}">
                    <a16:creationId xmlns:a16="http://schemas.microsoft.com/office/drawing/2014/main" id="{81EBC469-5C64-622D-BD0C-4F33301FFE8F}"/>
                  </a:ext>
                </a:extLst>
              </p:cNvPr>
              <p:cNvCxnSpPr/>
              <p:nvPr/>
            </p:nvCxnSpPr>
            <p:spPr>
              <a:xfrm flipV="1">
                <a:off x="5860321" y="4100513"/>
                <a:ext cx="2836004"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cxnSp>
          <p:nvCxnSpPr>
            <p:cNvPr id="14" name="Straight Connector 28">
              <a:extLst>
                <a:ext uri="{FF2B5EF4-FFF2-40B4-BE49-F238E27FC236}">
                  <a16:creationId xmlns:a16="http://schemas.microsoft.com/office/drawing/2014/main" id="{4C39F76B-A646-C436-17EC-4C79AD5A99CB}"/>
                </a:ext>
              </a:extLst>
            </p:cNvPr>
            <p:cNvCxnSpPr/>
            <p:nvPr/>
          </p:nvCxnSpPr>
          <p:spPr>
            <a:xfrm flipV="1">
              <a:off x="4432167" y="5569117"/>
              <a:ext cx="5419038"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74" name="TextBox 6">
            <a:extLst>
              <a:ext uri="{FF2B5EF4-FFF2-40B4-BE49-F238E27FC236}">
                <a16:creationId xmlns:a16="http://schemas.microsoft.com/office/drawing/2014/main" id="{44AFA618-8867-BB9D-9AE9-FD5924339A63}"/>
              </a:ext>
            </a:extLst>
          </p:cNvPr>
          <p:cNvSpPr txBox="1"/>
          <p:nvPr/>
        </p:nvSpPr>
        <p:spPr>
          <a:xfrm>
            <a:off x="638846" y="1673912"/>
            <a:ext cx="10914309" cy="369332"/>
          </a:xfrm>
          <a:prstGeom prst="rect">
            <a:avLst/>
          </a:prstGeom>
          <a:noFill/>
        </p:spPr>
        <p:txBody>
          <a:bodyPr wrap="square">
            <a:spAutoFit/>
          </a:bodyPr>
          <a:lstStyle/>
          <a:p>
            <a:pPr algn="ctr"/>
            <a:r>
              <a:rPr kumimoji="0" lang="en-GB" b="1" i="0" u="none" strike="noStrike" kern="1200" cap="none" spc="0" normalizeH="0" baseline="0" noProof="0" dirty="0">
                <a:ln>
                  <a:noFill/>
                </a:ln>
                <a:solidFill>
                  <a:schemeClr val="bg2"/>
                </a:solidFill>
                <a:effectLst/>
                <a:uLnTx/>
                <a:uFillTx/>
                <a:ea typeface="+mj-ea"/>
                <a:cs typeface="Arial" panose="020B0604020202020204" pitchFamily="34" charset="0"/>
              </a:rPr>
              <a:t>OASIS 4</a:t>
            </a:r>
            <a:r>
              <a:rPr kumimoji="0" lang="en-GB" b="0" i="0" u="none" strike="noStrike" kern="1200" cap="none" spc="0" normalizeH="0" baseline="0" noProof="0" dirty="0">
                <a:ln>
                  <a:noFill/>
                </a:ln>
                <a:solidFill>
                  <a:schemeClr val="bg2"/>
                </a:solidFill>
                <a:effectLst/>
                <a:uLnTx/>
                <a:uFillTx/>
                <a:ea typeface="+mj-ea"/>
                <a:cs typeface="Arial" panose="020B0604020202020204" pitchFamily="34" charset="0"/>
              </a:rPr>
              <a:t>:</a:t>
            </a:r>
            <a:r>
              <a:rPr kumimoji="0" lang="en-GB" b="1" i="0" u="none" strike="noStrike" kern="1200" cap="none" spc="0" normalizeH="0" baseline="0" noProof="0" dirty="0">
                <a:ln>
                  <a:noFill/>
                </a:ln>
                <a:solidFill>
                  <a:schemeClr val="bg2"/>
                </a:solidFill>
                <a:effectLst/>
                <a:uLnTx/>
                <a:uFillTx/>
                <a:ea typeface="+mj-ea"/>
                <a:cs typeface="Arial" panose="020B0604020202020204" pitchFamily="34" charset="0"/>
              </a:rPr>
              <a:t> </a:t>
            </a:r>
            <a:r>
              <a:rPr lang="it-IT" dirty="0">
                <a:solidFill>
                  <a:srgbClr val="001965"/>
                </a:solidFill>
                <a:ea typeface="+mj-ea"/>
                <a:cs typeface="Arial" panose="020B0604020202020204" pitchFamily="34" charset="0"/>
              </a:rPr>
              <a:t>studio di fase 3 su semaglutide compresse 25 mg</a:t>
            </a:r>
            <a:endParaRPr lang="it-IT" sz="1100" dirty="0"/>
          </a:p>
        </p:txBody>
      </p:sp>
    </p:spTree>
    <p:extLst>
      <p:ext uri="{BB962C8B-B14F-4D97-AF65-F5344CB8AC3E}">
        <p14:creationId xmlns:p14="http://schemas.microsoft.com/office/powerpoint/2010/main" val="253142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02B07-3746-C635-E951-17BD4DA45551}"/>
            </a:ext>
          </a:extLst>
        </p:cNvPr>
        <p:cNvGrpSpPr/>
        <p:nvPr/>
      </p:nvGrpSpPr>
      <p:grpSpPr>
        <a:xfrm>
          <a:off x="0" y="0"/>
          <a:ext cx="0" cy="0"/>
          <a:chOff x="0" y="0"/>
          <a:chExt cx="0" cy="0"/>
        </a:xfrm>
      </p:grpSpPr>
      <p:sp>
        <p:nvSpPr>
          <p:cNvPr id="330" name="Rettangolo con angoli arrotondati 5">
            <a:extLst>
              <a:ext uri="{FF2B5EF4-FFF2-40B4-BE49-F238E27FC236}">
                <a16:creationId xmlns:a16="http://schemas.microsoft.com/office/drawing/2014/main" id="{B3E849B8-2021-C42D-0975-F8745652C9B9}"/>
              </a:ext>
            </a:extLst>
          </p:cNvPr>
          <p:cNvSpPr/>
          <p:nvPr/>
        </p:nvSpPr>
        <p:spPr>
          <a:xfrm>
            <a:off x="633791" y="2112621"/>
            <a:ext cx="10813142" cy="3848643"/>
          </a:xfrm>
          <a:prstGeom prst="roundRect">
            <a:avLst>
              <a:gd name="adj" fmla="val 7662"/>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dirty="0">
              <a:solidFill>
                <a:schemeClr val="bg1"/>
              </a:solidFill>
              <a:ea typeface="Apis For Office" panose="020B0504010101010104" pitchFamily="34" charset="0"/>
              <a:cs typeface="Apis For Office" panose="020B0504010101010104" pitchFamily="34" charset="0"/>
            </a:endParaRPr>
          </a:p>
        </p:txBody>
      </p:sp>
      <p:sp>
        <p:nvSpPr>
          <p:cNvPr id="331" name="Rectangle: Rounded Corners 5">
            <a:extLst>
              <a:ext uri="{FF2B5EF4-FFF2-40B4-BE49-F238E27FC236}">
                <a16:creationId xmlns:a16="http://schemas.microsoft.com/office/drawing/2014/main" id="{08E315EA-5810-1EC0-9BF3-1E8D50684570}"/>
              </a:ext>
            </a:extLst>
          </p:cNvPr>
          <p:cNvSpPr/>
          <p:nvPr/>
        </p:nvSpPr>
        <p:spPr>
          <a:xfrm rot="5400000">
            <a:off x="9004554" y="3739386"/>
            <a:ext cx="2281856" cy="2671777"/>
          </a:xfrm>
          <a:prstGeom prst="round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vert="vert270" lIns="0" tIns="72000" rIns="0" bIns="2232000" rtlCol="0" anchor="ctr"/>
          <a:lstStyle/>
          <a:p>
            <a:endParaRPr lang="it-IT" sz="2400" b="1">
              <a:solidFill>
                <a:schemeClr val="tx2"/>
              </a:solidFill>
            </a:endParaRPr>
          </a:p>
        </p:txBody>
      </p:sp>
      <p:sp>
        <p:nvSpPr>
          <p:cNvPr id="135" name="TextBox 10">
            <a:extLst>
              <a:ext uri="{FF2B5EF4-FFF2-40B4-BE49-F238E27FC236}">
                <a16:creationId xmlns:a16="http://schemas.microsoft.com/office/drawing/2014/main" id="{CD779844-474F-C2AE-1295-40412281B1A8}"/>
              </a:ext>
            </a:extLst>
          </p:cNvPr>
          <p:cNvSpPr txBox="1">
            <a:spLocks noChangeAspect="1"/>
          </p:cNvSpPr>
          <p:nvPr/>
        </p:nvSpPr>
        <p:spPr>
          <a:xfrm rot="10800000">
            <a:off x="-25" y="641800"/>
            <a:ext cx="10718824" cy="1160712"/>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2" name="Segnaposto testo 1">
            <a:extLst>
              <a:ext uri="{FF2B5EF4-FFF2-40B4-BE49-F238E27FC236}">
                <a16:creationId xmlns:a16="http://schemas.microsoft.com/office/drawing/2014/main" id="{D644359F-2F3C-C93F-0773-430E68D4A808}"/>
              </a:ext>
            </a:extLst>
          </p:cNvPr>
          <p:cNvSpPr>
            <a:spLocks noGrp="1"/>
          </p:cNvSpPr>
          <p:nvPr>
            <p:ph type="body" sz="quarter" idx="11"/>
          </p:nvPr>
        </p:nvSpPr>
        <p:spPr/>
        <p:txBody>
          <a:bodyPr/>
          <a:lstStyle/>
          <a:p>
            <a:pPr lvl="0" defTabSz="909525">
              <a:buFont typeface="Arial" panose="020B0604020202020204" pitchFamily="34" charset="0"/>
              <a:buChar char="​"/>
              <a:defRPr/>
            </a:pPr>
            <a:r>
              <a:rPr lang="it" dirty="0"/>
              <a:t>Variazione media percentuale stimata del peso corporeo rispetto al valore di base per i partecipanti nell'intero set di analisi per la stima dell'efficacia.</a:t>
            </a:r>
            <a:br>
              <a:rPr lang="en-GB" dirty="0"/>
            </a:br>
            <a:r>
              <a:rPr lang="it" dirty="0"/>
              <a:t>IMC, indice di massa corporea; IC, intervallo di confidenza; ETD, differenza stimata del trattamento.</a:t>
            </a:r>
            <a:br>
              <a:rPr lang="en-GB" dirty="0"/>
            </a:br>
            <a:r>
              <a:rPr lang="it" dirty="0"/>
              <a:t>1. Wharton S et al. N Engl J Med 2025; 393:1077-1087, 2. Garvey, W. et al . Obes Facts 2026; 19(supplemento 1):1–661 DOI:10.1159/000551826 </a:t>
            </a:r>
            <a:endParaRPr lang="en-GB" dirty="0"/>
          </a:p>
        </p:txBody>
      </p:sp>
      <p:cxnSp>
        <p:nvCxnSpPr>
          <p:cNvPr id="12" name="Straight Connector 201">
            <a:extLst>
              <a:ext uri="{FF2B5EF4-FFF2-40B4-BE49-F238E27FC236}">
                <a16:creationId xmlns:a16="http://schemas.microsoft.com/office/drawing/2014/main" id="{A8F2EED2-D3CE-5CAF-5FA4-474B0CA4FF4C}"/>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pic>
        <p:nvPicPr>
          <p:cNvPr id="133" name="Elemento grafico 132">
            <a:extLst>
              <a:ext uri="{FF2B5EF4-FFF2-40B4-BE49-F238E27FC236}">
                <a16:creationId xmlns:a16="http://schemas.microsoft.com/office/drawing/2014/main" id="{A43EAC37-60BE-DFEE-953B-593FD0ED59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277957" y="264087"/>
            <a:ext cx="6559918" cy="646575"/>
          </a:xfrm>
          <a:prstGeom prst="rect">
            <a:avLst/>
          </a:prstGeom>
        </p:spPr>
      </p:pic>
      <p:sp>
        <p:nvSpPr>
          <p:cNvPr id="18" name="Segnaposto testo 17">
            <a:extLst>
              <a:ext uri="{FF2B5EF4-FFF2-40B4-BE49-F238E27FC236}">
                <a16:creationId xmlns:a16="http://schemas.microsoft.com/office/drawing/2014/main" id="{B0260A89-44AF-3A9C-F5BD-DA619415CAEF}"/>
              </a:ext>
            </a:extLst>
          </p:cNvPr>
          <p:cNvSpPr>
            <a:spLocks noGrp="1"/>
          </p:cNvSpPr>
          <p:nvPr>
            <p:ph type="body" sz="quarter" idx="10"/>
          </p:nvPr>
        </p:nvSpPr>
        <p:spPr>
          <a:xfrm>
            <a:off x="505459" y="400350"/>
            <a:ext cx="10527301" cy="915637"/>
          </a:xfrm>
        </p:spPr>
        <p:txBody>
          <a:bodyPr wrap="square" lIns="0" tIns="0" rIns="0" bIns="0">
            <a:noAutofit/>
          </a:bodyPr>
          <a:lstStyle/>
          <a:p>
            <a:pPr lvl="0" fontAlgn="t">
              <a:lnSpc>
                <a:spcPct val="90000"/>
              </a:lnSpc>
              <a:defRPr/>
            </a:pPr>
            <a:r>
              <a:rPr lang="it-IT" dirty="0">
                <a:solidFill>
                  <a:schemeClr val="bg1"/>
                </a:solidFill>
              </a:rPr>
              <a:t>Semaglutide compresse 25 mg</a:t>
            </a:r>
          </a:p>
          <a:p>
            <a:pPr fontAlgn="t">
              <a:defRPr/>
            </a:pPr>
            <a:r>
              <a:rPr lang="it-IT" dirty="0"/>
              <a:t>una </a:t>
            </a:r>
            <a:r>
              <a:rPr lang="it-IT" dirty="0">
                <a:solidFill>
                  <a:schemeClr val="bg2"/>
                </a:solidFill>
              </a:rPr>
              <a:t>perdita di peso significativamente maggiore </a:t>
            </a:r>
            <a:r>
              <a:rPr lang="it-IT" dirty="0"/>
              <a:t>rispetto al placebo</a:t>
            </a:r>
            <a:r>
              <a:rPr lang="it-IT" sz="2400" baseline="-25000" dirty="0"/>
              <a:t>1</a:t>
            </a:r>
            <a:endParaRPr lang="en-US" baseline="-25000" dirty="0">
              <a:solidFill>
                <a:srgbClr val="001965"/>
              </a:solidFill>
            </a:endParaRPr>
          </a:p>
        </p:txBody>
      </p:sp>
      <p:cxnSp>
        <p:nvCxnSpPr>
          <p:cNvPr id="192" name="Connector: Elbow 8">
            <a:extLst>
              <a:ext uri="{FF2B5EF4-FFF2-40B4-BE49-F238E27FC236}">
                <a16:creationId xmlns:a16="http://schemas.microsoft.com/office/drawing/2014/main" id="{7183839E-C55D-1CFD-5C6B-D8752572B688}"/>
              </a:ext>
            </a:extLst>
          </p:cNvPr>
          <p:cNvCxnSpPr>
            <a:cxnSpLocks/>
            <a:stCxn id="195" idx="3"/>
            <a:endCxn id="194" idx="3"/>
          </p:cNvCxnSpPr>
          <p:nvPr/>
        </p:nvCxnSpPr>
        <p:spPr>
          <a:xfrm>
            <a:off x="6867725" y="3114900"/>
            <a:ext cx="364602" cy="2069031"/>
          </a:xfrm>
          <a:prstGeom prst="bentConnector3">
            <a:avLst>
              <a:gd name="adj1" fmla="val 162699"/>
            </a:avLst>
          </a:prstGeom>
          <a:noFill/>
          <a:ln w="19050" cap="flat" cmpd="sng" algn="ctr">
            <a:solidFill>
              <a:srgbClr val="CCC5BD"/>
            </a:solidFill>
            <a:prstDash val="dash"/>
            <a:miter lim="800000"/>
          </a:ln>
          <a:effectLst/>
        </p:spPr>
      </p:cxnSp>
      <p:sp>
        <p:nvSpPr>
          <p:cNvPr id="190" name="TextBox 6">
            <a:extLst>
              <a:ext uri="{FF2B5EF4-FFF2-40B4-BE49-F238E27FC236}">
                <a16:creationId xmlns:a16="http://schemas.microsoft.com/office/drawing/2014/main" id="{95C2DC14-86A1-107B-7FCE-2F0ACAAD2FD9}"/>
              </a:ext>
            </a:extLst>
          </p:cNvPr>
          <p:cNvSpPr txBox="1"/>
          <p:nvPr/>
        </p:nvSpPr>
        <p:spPr>
          <a:xfrm>
            <a:off x="7301203" y="3731404"/>
            <a:ext cx="1261688" cy="765923"/>
          </a:xfrm>
          <a:prstGeom prst="rect">
            <a:avLst/>
          </a:prstGeom>
          <a:noFill/>
          <a:ln w="19050">
            <a:solidFill>
              <a:srgbClr val="CCC5BD"/>
            </a:solidFill>
            <a:prstDash val="dash"/>
          </a:ln>
        </p:spPr>
        <p:txBody>
          <a:bodyPr wrap="square" lIns="48000" rIns="48000" anchor="ctr">
            <a:noAutofit/>
          </a:bodyPr>
          <a:lstStyle>
            <a:defPPr>
              <a:defRPr lang="en-US"/>
            </a:defPPr>
            <a:lvl1pPr lvl="0" algn="ctr" defTabSz="685783">
              <a:defRPr sz="700" b="1" i="0" u="none" strike="noStrike" baseline="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defRPr>
            </a:lvl1p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it" sz="1200" b="1" i="0" u="none" strike="noStrike" kern="0" cap="none" spc="0" normalizeH="0" baseline="0" noProof="0">
                <a:ln>
                  <a:noFill/>
                </a:ln>
                <a:solidFill>
                  <a:srgbClr val="001965"/>
                </a:solidFill>
                <a:effectLst/>
                <a:uLnTx/>
                <a:uFillTx/>
                <a:latin typeface="Segoe UI" panose="020B0502040204020203" pitchFamily="34" charset="0"/>
                <a:ea typeface="Apis For Office" panose="020B0504010101010104" pitchFamily="34" charset="0"/>
                <a:cs typeface="Segoe UI" panose="020B0502040204020203" pitchFamily="34" charset="0"/>
                <a:sym typeface="Arial"/>
              </a:rPr>
              <a:t>–13.9%</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noFill/>
                </a:ln>
                <a:solidFill>
                  <a:srgbClr val="001965"/>
                </a:solidFill>
                <a:effectLst/>
                <a:uLnTx/>
                <a:uFillTx/>
                <a:latin typeface="Segoe UI" panose="020B0502040204020203" pitchFamily="34" charset="0"/>
                <a:ea typeface="Apis For Office" panose="020B0504010101010104" pitchFamily="34" charset="0"/>
                <a:cs typeface="Segoe UI" panose="020B0502040204020203" pitchFamily="34" charset="0"/>
                <a:sym typeface="Arial"/>
              </a:rPr>
              <a:t>[–16,5;–11,2]</a:t>
            </a:r>
            <a:br>
              <a:rPr kumimoji="0" lang="en-GB" sz="1200" b="0" i="0" u="none" strike="noStrike" kern="0" cap="none" spc="0" normalizeH="0" baseline="0" noProof="0">
                <a:ln>
                  <a:noFill/>
                </a:ln>
                <a:solidFill>
                  <a:srgbClr val="001965"/>
                </a:solidFill>
                <a:effectLst/>
                <a:uLnTx/>
                <a:uFillTx/>
                <a:latin typeface="Segoe UI" panose="020B0502040204020203" pitchFamily="34" charset="0"/>
                <a:ea typeface="Apis For Office" panose="020B0504010101010104" pitchFamily="34" charset="0"/>
                <a:cs typeface="Segoe UI" panose="020B0502040204020203" pitchFamily="34" charset="0"/>
                <a:sym typeface="Arial"/>
              </a:rPr>
            </a:br>
            <a:r>
              <a:rPr kumimoji="0" lang="it" sz="1200" b="0" i="0" u="none" strike="noStrike" kern="0" cap="none" spc="0" normalizeH="0" baseline="0" noProof="0">
                <a:ln>
                  <a:noFill/>
                </a:ln>
                <a:solidFill>
                  <a:srgbClr val="001965"/>
                </a:solidFill>
                <a:effectLst/>
                <a:uLnTx/>
                <a:uFillTx/>
                <a:latin typeface="Segoe UI" panose="020B0502040204020203" pitchFamily="34" charset="0"/>
                <a:ea typeface="Apis For Office" panose="020B0504010101010104" pitchFamily="34" charset="0"/>
                <a:cs typeface="Segoe UI" panose="020B0502040204020203" pitchFamily="34" charset="0"/>
                <a:sym typeface="Arial"/>
              </a:rPr>
              <a:t>p&lt;0,001</a:t>
            </a:r>
          </a:p>
        </p:txBody>
      </p:sp>
      <p:sp>
        <p:nvSpPr>
          <p:cNvPr id="261" name="object 117">
            <a:extLst>
              <a:ext uri="{FF2B5EF4-FFF2-40B4-BE49-F238E27FC236}">
                <a16:creationId xmlns:a16="http://schemas.microsoft.com/office/drawing/2014/main" id="{E0A84EC9-78DC-C62D-FFF0-A0E7E6D73802}"/>
              </a:ext>
            </a:extLst>
          </p:cNvPr>
          <p:cNvSpPr/>
          <p:nvPr/>
        </p:nvSpPr>
        <p:spPr>
          <a:xfrm>
            <a:off x="1885535" y="2901086"/>
            <a:ext cx="3589888" cy="2387326"/>
          </a:xfrm>
          <a:custGeom>
            <a:avLst/>
            <a:gdLst/>
            <a:ahLst/>
            <a:cxnLst/>
            <a:rect l="l" t="t" r="r" b="b"/>
            <a:pathLst>
              <a:path w="2841625" h="1620520">
                <a:moveTo>
                  <a:pt x="0" y="0"/>
                </a:moveTo>
                <a:lnTo>
                  <a:pt x="194779" y="157861"/>
                </a:lnTo>
                <a:lnTo>
                  <a:pt x="360705" y="333921"/>
                </a:lnTo>
                <a:lnTo>
                  <a:pt x="537222" y="521119"/>
                </a:lnTo>
                <a:lnTo>
                  <a:pt x="714438" y="758012"/>
                </a:lnTo>
                <a:lnTo>
                  <a:pt x="1074813" y="1081036"/>
                </a:lnTo>
                <a:lnTo>
                  <a:pt x="1424228" y="1295374"/>
                </a:lnTo>
                <a:lnTo>
                  <a:pt x="1787931" y="1430299"/>
                </a:lnTo>
                <a:lnTo>
                  <a:pt x="2133193" y="1545348"/>
                </a:lnTo>
                <a:lnTo>
                  <a:pt x="2495448" y="1576882"/>
                </a:lnTo>
                <a:lnTo>
                  <a:pt x="2841091" y="1620075"/>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187" name="TextBox 1">
            <a:extLst>
              <a:ext uri="{FF2B5EF4-FFF2-40B4-BE49-F238E27FC236}">
                <a16:creationId xmlns:a16="http://schemas.microsoft.com/office/drawing/2014/main" id="{9542F92B-9C3F-6775-86D8-C074C3410356}"/>
              </a:ext>
            </a:extLst>
          </p:cNvPr>
          <p:cNvSpPr txBox="1"/>
          <p:nvPr/>
        </p:nvSpPr>
        <p:spPr>
          <a:xfrm rot="16200000">
            <a:off x="-144972" y="4065303"/>
            <a:ext cx="2540016" cy="215444"/>
          </a:xfrm>
          <a:prstGeom prst="rect">
            <a:avLst/>
          </a:prstGeom>
          <a:noFill/>
          <a:ln>
            <a:noFill/>
          </a:ln>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 sz="1400" b="1" i="0" u="none" strike="noStrike" kern="120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rPr>
              <a:t>Variazione vs basale</a:t>
            </a:r>
          </a:p>
        </p:txBody>
      </p:sp>
      <p:sp>
        <p:nvSpPr>
          <p:cNvPr id="188" name="TextBox 3">
            <a:extLst>
              <a:ext uri="{FF2B5EF4-FFF2-40B4-BE49-F238E27FC236}">
                <a16:creationId xmlns:a16="http://schemas.microsoft.com/office/drawing/2014/main" id="{343F9ADC-D34D-B42A-9F98-EBA2854BDFF2}"/>
              </a:ext>
            </a:extLst>
          </p:cNvPr>
          <p:cNvSpPr txBox="1"/>
          <p:nvPr/>
        </p:nvSpPr>
        <p:spPr>
          <a:xfrm>
            <a:off x="1943606" y="2506097"/>
            <a:ext cx="4132141" cy="307777"/>
          </a:xfrm>
          <a:prstGeom prst="rect">
            <a:avLst/>
          </a:prstGeom>
          <a:noFill/>
        </p:spPr>
        <p:txBody>
          <a:bodyPr wrap="square" lIns="0" rIns="0" rtlCol="0" anchor="ctr" anchorCtr="0">
            <a:spAutoFit/>
          </a:bodyPr>
          <a:lstStyle/>
          <a:p>
            <a:pPr marL="0" marR="0" lvl="0" indent="0" algn="ctr" defTabSz="321495" rtl="0" eaLnBrk="1" fontAlgn="auto" latinLnBrk="0" hangingPunct="1">
              <a:lnSpc>
                <a:spcPct val="100000"/>
              </a:lnSpc>
              <a:spcBef>
                <a:spcPts val="0"/>
              </a:spcBef>
              <a:spcAft>
                <a:spcPts val="0"/>
              </a:spcAft>
              <a:buClrTx/>
              <a:buSzTx/>
              <a:buFontTx/>
              <a:buNone/>
              <a:tabLst/>
              <a:defRPr/>
            </a:pPr>
            <a:r>
              <a:rPr kumimoji="0" lang="it" sz="1400" i="0" u="none" strike="noStrike" kern="1200" cap="none" spc="0" normalizeH="0" baseline="0" noProof="0" dirty="0">
                <a:ln>
                  <a:noFill/>
                </a:ln>
                <a:solidFill>
                  <a:srgbClr val="001965"/>
                </a:solidFill>
                <a:effectLst/>
                <a:uLnTx/>
                <a:uFillTx/>
                <a:latin typeface="Segoe UI" panose="020B0502040204020203" pitchFamily="34" charset="0"/>
                <a:ea typeface="Apis For Office" panose="020B0504010101010104" pitchFamily="34" charset="0"/>
                <a:cs typeface="Segoe UI" panose="020B0502040204020203" pitchFamily="34" charset="0"/>
              </a:rPr>
              <a:t>Peso corporeo medio al basale: 105,9 kg</a:t>
            </a:r>
          </a:p>
        </p:txBody>
      </p:sp>
      <p:sp>
        <p:nvSpPr>
          <p:cNvPr id="196" name="TextBox 12">
            <a:extLst>
              <a:ext uri="{FF2B5EF4-FFF2-40B4-BE49-F238E27FC236}">
                <a16:creationId xmlns:a16="http://schemas.microsoft.com/office/drawing/2014/main" id="{B8F72DAD-B12D-772B-095A-B23091E2D674}"/>
              </a:ext>
            </a:extLst>
          </p:cNvPr>
          <p:cNvSpPr txBox="1"/>
          <p:nvPr/>
        </p:nvSpPr>
        <p:spPr>
          <a:xfrm>
            <a:off x="1192197" y="2790494"/>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rPr>
              <a:t>0</a:t>
            </a:r>
            <a:endParaRPr kumimoji="0" lang="en-GB"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grpSp>
        <p:nvGrpSpPr>
          <p:cNvPr id="197" name="object 2">
            <a:extLst>
              <a:ext uri="{FF2B5EF4-FFF2-40B4-BE49-F238E27FC236}">
                <a16:creationId xmlns:a16="http://schemas.microsoft.com/office/drawing/2014/main" id="{BAD4F08F-E332-4D92-DE36-10812DD32328}"/>
              </a:ext>
            </a:extLst>
          </p:cNvPr>
          <p:cNvGrpSpPr/>
          <p:nvPr/>
        </p:nvGrpSpPr>
        <p:grpSpPr>
          <a:xfrm>
            <a:off x="1621430" y="2875936"/>
            <a:ext cx="4445042" cy="2726233"/>
            <a:chOff x="738012" y="670401"/>
            <a:chExt cx="3518535" cy="1850571"/>
          </a:xfrm>
        </p:grpSpPr>
        <p:sp>
          <p:nvSpPr>
            <p:cNvPr id="323" name="object 3">
              <a:extLst>
                <a:ext uri="{FF2B5EF4-FFF2-40B4-BE49-F238E27FC236}">
                  <a16:creationId xmlns:a16="http://schemas.microsoft.com/office/drawing/2014/main" id="{D077F125-839D-2425-B1A9-DDCA9CB1EF72}"/>
                </a:ext>
              </a:extLst>
            </p:cNvPr>
            <p:cNvSpPr/>
            <p:nvPr/>
          </p:nvSpPr>
          <p:spPr>
            <a:xfrm>
              <a:off x="738012" y="670401"/>
              <a:ext cx="3518535" cy="1806575"/>
            </a:xfrm>
            <a:custGeom>
              <a:avLst/>
              <a:gdLst/>
              <a:ahLst/>
              <a:cxnLst/>
              <a:rect l="l" t="t" r="r" b="b"/>
              <a:pathLst>
                <a:path w="3518535" h="1806575">
                  <a:moveTo>
                    <a:pt x="0" y="0"/>
                  </a:moveTo>
                  <a:lnTo>
                    <a:pt x="43434" y="0"/>
                  </a:lnTo>
                  <a:lnTo>
                    <a:pt x="43434" y="1806130"/>
                  </a:lnTo>
                  <a:lnTo>
                    <a:pt x="3517963" y="180613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24" name="object 4">
              <a:extLst>
                <a:ext uri="{FF2B5EF4-FFF2-40B4-BE49-F238E27FC236}">
                  <a16:creationId xmlns:a16="http://schemas.microsoft.com/office/drawing/2014/main" id="{C04FFE6C-1B7F-58AD-767B-6387DC5132A4}"/>
                </a:ext>
              </a:extLst>
            </p:cNvPr>
            <p:cNvSpPr/>
            <p:nvPr/>
          </p:nvSpPr>
          <p:spPr>
            <a:xfrm>
              <a:off x="4067595" y="2476522"/>
              <a:ext cx="0" cy="44450"/>
            </a:xfrm>
            <a:custGeom>
              <a:avLst/>
              <a:gdLst/>
              <a:ahLst/>
              <a:cxnLst/>
              <a:rect l="l" t="t" r="r" b="b"/>
              <a:pathLst>
                <a:path h="44450">
                  <a:moveTo>
                    <a:pt x="0" y="44450"/>
                  </a:moveTo>
                  <a:lnTo>
                    <a:pt x="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25" name="object 5">
              <a:extLst>
                <a:ext uri="{FF2B5EF4-FFF2-40B4-BE49-F238E27FC236}">
                  <a16:creationId xmlns:a16="http://schemas.microsoft.com/office/drawing/2014/main" id="{B4049363-4383-DE06-D15D-9D52BF6CF46F}"/>
                </a:ext>
              </a:extLst>
            </p:cNvPr>
            <p:cNvSpPr/>
            <p:nvPr/>
          </p:nvSpPr>
          <p:spPr>
            <a:xfrm>
              <a:off x="3784389" y="2476522"/>
              <a:ext cx="0" cy="44450"/>
            </a:xfrm>
            <a:custGeom>
              <a:avLst/>
              <a:gdLst/>
              <a:ahLst/>
              <a:cxnLst/>
              <a:rect l="l" t="t" r="r" b="b"/>
              <a:pathLst>
                <a:path h="44450">
                  <a:moveTo>
                    <a:pt x="0" y="44450"/>
                  </a:moveTo>
                  <a:lnTo>
                    <a:pt x="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198" name="object 10">
            <a:extLst>
              <a:ext uri="{FF2B5EF4-FFF2-40B4-BE49-F238E27FC236}">
                <a16:creationId xmlns:a16="http://schemas.microsoft.com/office/drawing/2014/main" id="{9E8B2317-77C0-9985-64EE-CAC3AE170078}"/>
              </a:ext>
            </a:extLst>
          </p:cNvPr>
          <p:cNvSpPr/>
          <p:nvPr/>
        </p:nvSpPr>
        <p:spPr>
          <a:xfrm>
            <a:off x="5024620" y="5536687"/>
            <a:ext cx="0" cy="65483"/>
          </a:xfrm>
          <a:custGeom>
            <a:avLst/>
            <a:gdLst/>
            <a:ahLst/>
            <a:cxnLst/>
            <a:rect l="l" t="t" r="r" b="b"/>
            <a:pathLst>
              <a:path h="44450">
                <a:moveTo>
                  <a:pt x="0" y="44450"/>
                </a:moveTo>
                <a:lnTo>
                  <a:pt x="0" y="0"/>
                </a:lnTo>
              </a:path>
            </a:pathLst>
          </a:custGeom>
          <a:ln w="19050">
            <a:solidFill>
              <a:srgbClr val="231F20"/>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199" name="object 11">
            <a:extLst>
              <a:ext uri="{FF2B5EF4-FFF2-40B4-BE49-F238E27FC236}">
                <a16:creationId xmlns:a16="http://schemas.microsoft.com/office/drawing/2014/main" id="{BD28DE3B-D71C-6315-BB1B-549AA30C3C8D}"/>
              </a:ext>
            </a:extLst>
          </p:cNvPr>
          <p:cNvSpPr/>
          <p:nvPr/>
        </p:nvSpPr>
        <p:spPr>
          <a:xfrm>
            <a:off x="4585316" y="5536687"/>
            <a:ext cx="0" cy="65483"/>
          </a:xfrm>
          <a:custGeom>
            <a:avLst/>
            <a:gdLst/>
            <a:ahLst/>
            <a:cxnLst/>
            <a:rect l="l" t="t" r="r" b="b"/>
            <a:pathLst>
              <a:path h="44450">
                <a:moveTo>
                  <a:pt x="0" y="44450"/>
                </a:moveTo>
                <a:lnTo>
                  <a:pt x="0" y="0"/>
                </a:lnTo>
              </a:path>
            </a:pathLst>
          </a:custGeom>
          <a:ln w="19050">
            <a:solidFill>
              <a:srgbClr val="231F20"/>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0" name="object 12">
            <a:extLst>
              <a:ext uri="{FF2B5EF4-FFF2-40B4-BE49-F238E27FC236}">
                <a16:creationId xmlns:a16="http://schemas.microsoft.com/office/drawing/2014/main" id="{18759475-3E5F-7618-C0FE-86280DCFAE4E}"/>
              </a:ext>
            </a:extLst>
          </p:cNvPr>
          <p:cNvSpPr/>
          <p:nvPr/>
        </p:nvSpPr>
        <p:spPr>
          <a:xfrm>
            <a:off x="3677458" y="5536687"/>
            <a:ext cx="0" cy="65483"/>
          </a:xfrm>
          <a:custGeom>
            <a:avLst/>
            <a:gdLst/>
            <a:ahLst/>
            <a:cxnLst/>
            <a:rect l="l" t="t" r="r" b="b"/>
            <a:pathLst>
              <a:path h="44450">
                <a:moveTo>
                  <a:pt x="0" y="44450"/>
                </a:moveTo>
                <a:lnTo>
                  <a:pt x="0" y="0"/>
                </a:lnTo>
              </a:path>
            </a:pathLst>
          </a:custGeom>
          <a:ln w="19050">
            <a:solidFill>
              <a:srgbClr val="231F20"/>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1" name="object 13">
            <a:extLst>
              <a:ext uri="{FF2B5EF4-FFF2-40B4-BE49-F238E27FC236}">
                <a16:creationId xmlns:a16="http://schemas.microsoft.com/office/drawing/2014/main" id="{02239B04-C32E-EC87-9617-5B173B420BD5}"/>
              </a:ext>
            </a:extLst>
          </p:cNvPr>
          <p:cNvSpPr/>
          <p:nvPr/>
        </p:nvSpPr>
        <p:spPr>
          <a:xfrm>
            <a:off x="4140185" y="5536687"/>
            <a:ext cx="0" cy="65483"/>
          </a:xfrm>
          <a:custGeom>
            <a:avLst/>
            <a:gdLst/>
            <a:ahLst/>
            <a:cxnLst/>
            <a:rect l="l" t="t" r="r" b="b"/>
            <a:pathLst>
              <a:path h="44450">
                <a:moveTo>
                  <a:pt x="0" y="44450"/>
                </a:moveTo>
                <a:lnTo>
                  <a:pt x="0" y="0"/>
                </a:lnTo>
              </a:path>
            </a:pathLst>
          </a:custGeom>
          <a:ln w="19050">
            <a:solidFill>
              <a:srgbClr val="231F20"/>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2" name="object 14">
            <a:extLst>
              <a:ext uri="{FF2B5EF4-FFF2-40B4-BE49-F238E27FC236}">
                <a16:creationId xmlns:a16="http://schemas.microsoft.com/office/drawing/2014/main" id="{9C11EB8E-B193-EFE2-FBD0-D99E9078FFB0}"/>
              </a:ext>
            </a:extLst>
          </p:cNvPr>
          <p:cNvSpPr/>
          <p:nvPr/>
        </p:nvSpPr>
        <p:spPr>
          <a:xfrm>
            <a:off x="3237817" y="5536687"/>
            <a:ext cx="0" cy="65483"/>
          </a:xfrm>
          <a:custGeom>
            <a:avLst/>
            <a:gdLst/>
            <a:ahLst/>
            <a:cxnLst/>
            <a:rect l="l" t="t" r="r" b="b"/>
            <a:pathLst>
              <a:path h="44450">
                <a:moveTo>
                  <a:pt x="0" y="44450"/>
                </a:moveTo>
                <a:lnTo>
                  <a:pt x="0" y="0"/>
                </a:lnTo>
              </a:path>
            </a:pathLst>
          </a:custGeom>
          <a:ln w="19050">
            <a:solidFill>
              <a:srgbClr val="231F20"/>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3" name="object 15">
            <a:extLst>
              <a:ext uri="{FF2B5EF4-FFF2-40B4-BE49-F238E27FC236}">
                <a16:creationId xmlns:a16="http://schemas.microsoft.com/office/drawing/2014/main" id="{34E8CCC7-17BA-38D5-8A05-2FB22CE05632}"/>
              </a:ext>
            </a:extLst>
          </p:cNvPr>
          <p:cNvSpPr/>
          <p:nvPr/>
        </p:nvSpPr>
        <p:spPr>
          <a:xfrm>
            <a:off x="2782867" y="5536687"/>
            <a:ext cx="0" cy="65483"/>
          </a:xfrm>
          <a:custGeom>
            <a:avLst/>
            <a:gdLst/>
            <a:ahLst/>
            <a:cxnLst/>
            <a:rect l="l" t="t" r="r" b="b"/>
            <a:pathLst>
              <a:path h="44450">
                <a:moveTo>
                  <a:pt x="0" y="44450"/>
                </a:moveTo>
                <a:lnTo>
                  <a:pt x="0" y="0"/>
                </a:lnTo>
              </a:path>
            </a:pathLst>
          </a:custGeom>
          <a:ln w="19050">
            <a:solidFill>
              <a:srgbClr val="231F20"/>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4" name="object 16">
            <a:extLst>
              <a:ext uri="{FF2B5EF4-FFF2-40B4-BE49-F238E27FC236}">
                <a16:creationId xmlns:a16="http://schemas.microsoft.com/office/drawing/2014/main" id="{D34EF61A-7CFB-0C8E-C6F2-37A4B67799B1}"/>
              </a:ext>
            </a:extLst>
          </p:cNvPr>
          <p:cNvSpPr/>
          <p:nvPr/>
        </p:nvSpPr>
        <p:spPr>
          <a:xfrm>
            <a:off x="2525787" y="5536687"/>
            <a:ext cx="0" cy="65483"/>
          </a:xfrm>
          <a:custGeom>
            <a:avLst/>
            <a:gdLst/>
            <a:ahLst/>
            <a:cxnLst/>
            <a:rect l="l" t="t" r="r" b="b"/>
            <a:pathLst>
              <a:path h="44450">
                <a:moveTo>
                  <a:pt x="0" y="44450"/>
                </a:moveTo>
                <a:lnTo>
                  <a:pt x="0" y="0"/>
                </a:lnTo>
              </a:path>
            </a:pathLst>
          </a:custGeom>
          <a:ln w="19050">
            <a:solidFill>
              <a:srgbClr val="231F20"/>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5" name="object 17">
            <a:extLst>
              <a:ext uri="{FF2B5EF4-FFF2-40B4-BE49-F238E27FC236}">
                <a16:creationId xmlns:a16="http://schemas.microsoft.com/office/drawing/2014/main" id="{A098FF4B-D858-E65D-339D-CCAC4BFBBA5D}"/>
              </a:ext>
            </a:extLst>
          </p:cNvPr>
          <p:cNvSpPr/>
          <p:nvPr/>
        </p:nvSpPr>
        <p:spPr>
          <a:xfrm>
            <a:off x="2303692" y="5536687"/>
            <a:ext cx="0" cy="65483"/>
          </a:xfrm>
          <a:custGeom>
            <a:avLst/>
            <a:gdLst/>
            <a:ahLst/>
            <a:cxnLst/>
            <a:rect l="l" t="t" r="r" b="b"/>
            <a:pathLst>
              <a:path h="44450">
                <a:moveTo>
                  <a:pt x="0" y="44450"/>
                </a:moveTo>
                <a:lnTo>
                  <a:pt x="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6" name="object 18">
            <a:extLst>
              <a:ext uri="{FF2B5EF4-FFF2-40B4-BE49-F238E27FC236}">
                <a16:creationId xmlns:a16="http://schemas.microsoft.com/office/drawing/2014/main" id="{E40C3608-AF6C-1FCD-E719-FB1B34865EDA}"/>
              </a:ext>
            </a:extLst>
          </p:cNvPr>
          <p:cNvSpPr/>
          <p:nvPr/>
        </p:nvSpPr>
        <p:spPr>
          <a:xfrm>
            <a:off x="2084999" y="5536687"/>
            <a:ext cx="0" cy="65483"/>
          </a:xfrm>
          <a:custGeom>
            <a:avLst/>
            <a:gdLst/>
            <a:ahLst/>
            <a:cxnLst/>
            <a:rect l="l" t="t" r="r" b="b"/>
            <a:pathLst>
              <a:path h="44450">
                <a:moveTo>
                  <a:pt x="0" y="44450"/>
                </a:moveTo>
                <a:lnTo>
                  <a:pt x="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7" name="object 19">
            <a:extLst>
              <a:ext uri="{FF2B5EF4-FFF2-40B4-BE49-F238E27FC236}">
                <a16:creationId xmlns:a16="http://schemas.microsoft.com/office/drawing/2014/main" id="{486F5AF4-96CD-B710-8B7B-760E1DE2C464}"/>
              </a:ext>
            </a:extLst>
          </p:cNvPr>
          <p:cNvSpPr/>
          <p:nvPr/>
        </p:nvSpPr>
        <p:spPr>
          <a:xfrm>
            <a:off x="1870793" y="5536687"/>
            <a:ext cx="0" cy="65483"/>
          </a:xfrm>
          <a:custGeom>
            <a:avLst/>
            <a:gdLst/>
            <a:ahLst/>
            <a:cxnLst/>
            <a:rect l="l" t="t" r="r" b="b"/>
            <a:pathLst>
              <a:path h="44450">
                <a:moveTo>
                  <a:pt x="0" y="44450"/>
                </a:moveTo>
                <a:lnTo>
                  <a:pt x="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8" name="object 20">
            <a:extLst>
              <a:ext uri="{FF2B5EF4-FFF2-40B4-BE49-F238E27FC236}">
                <a16:creationId xmlns:a16="http://schemas.microsoft.com/office/drawing/2014/main" id="{F8D7835C-C22D-03C8-002C-D181866A8150}"/>
              </a:ext>
            </a:extLst>
          </p:cNvPr>
          <p:cNvSpPr/>
          <p:nvPr/>
        </p:nvSpPr>
        <p:spPr>
          <a:xfrm>
            <a:off x="1619589" y="5536694"/>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09" name="object 24">
            <a:extLst>
              <a:ext uri="{FF2B5EF4-FFF2-40B4-BE49-F238E27FC236}">
                <a16:creationId xmlns:a16="http://schemas.microsoft.com/office/drawing/2014/main" id="{9CEAB8A3-1B23-FC63-36F4-53DA957BDB90}"/>
              </a:ext>
            </a:extLst>
          </p:cNvPr>
          <p:cNvSpPr/>
          <p:nvPr/>
        </p:nvSpPr>
        <p:spPr>
          <a:xfrm>
            <a:off x="1619589" y="4953909"/>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10" name="object 25">
            <a:extLst>
              <a:ext uri="{FF2B5EF4-FFF2-40B4-BE49-F238E27FC236}">
                <a16:creationId xmlns:a16="http://schemas.microsoft.com/office/drawing/2014/main" id="{0855E57C-C8F8-48FF-E80C-02C82BB287F3}"/>
              </a:ext>
            </a:extLst>
          </p:cNvPr>
          <p:cNvSpPr/>
          <p:nvPr/>
        </p:nvSpPr>
        <p:spPr>
          <a:xfrm>
            <a:off x="1619589" y="5258755"/>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11" name="object 26">
            <a:extLst>
              <a:ext uri="{FF2B5EF4-FFF2-40B4-BE49-F238E27FC236}">
                <a16:creationId xmlns:a16="http://schemas.microsoft.com/office/drawing/2014/main" id="{7B9B7B67-9086-47E0-76E4-C66614DB52BA}"/>
              </a:ext>
            </a:extLst>
          </p:cNvPr>
          <p:cNvSpPr/>
          <p:nvPr/>
        </p:nvSpPr>
        <p:spPr>
          <a:xfrm>
            <a:off x="1619589" y="4356661"/>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12" name="object 27">
            <a:extLst>
              <a:ext uri="{FF2B5EF4-FFF2-40B4-BE49-F238E27FC236}">
                <a16:creationId xmlns:a16="http://schemas.microsoft.com/office/drawing/2014/main" id="{D057F268-A13B-0B64-46F7-C1C676545994}"/>
              </a:ext>
            </a:extLst>
          </p:cNvPr>
          <p:cNvSpPr/>
          <p:nvPr/>
        </p:nvSpPr>
        <p:spPr>
          <a:xfrm>
            <a:off x="1619589" y="4656093"/>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13" name="object 28">
            <a:extLst>
              <a:ext uri="{FF2B5EF4-FFF2-40B4-BE49-F238E27FC236}">
                <a16:creationId xmlns:a16="http://schemas.microsoft.com/office/drawing/2014/main" id="{1F9C4F25-2C3D-8202-7E05-38E1BDA7E172}"/>
              </a:ext>
            </a:extLst>
          </p:cNvPr>
          <p:cNvSpPr/>
          <p:nvPr/>
        </p:nvSpPr>
        <p:spPr>
          <a:xfrm>
            <a:off x="1619589" y="3766359"/>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14" name="object 29">
            <a:extLst>
              <a:ext uri="{FF2B5EF4-FFF2-40B4-BE49-F238E27FC236}">
                <a16:creationId xmlns:a16="http://schemas.microsoft.com/office/drawing/2014/main" id="{2A17683F-81F7-8C3E-E895-A1FB78DF843B}"/>
              </a:ext>
            </a:extLst>
          </p:cNvPr>
          <p:cNvSpPr/>
          <p:nvPr/>
        </p:nvSpPr>
        <p:spPr>
          <a:xfrm>
            <a:off x="1620148" y="4059581"/>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15" name="object 30">
            <a:extLst>
              <a:ext uri="{FF2B5EF4-FFF2-40B4-BE49-F238E27FC236}">
                <a16:creationId xmlns:a16="http://schemas.microsoft.com/office/drawing/2014/main" id="{0A2F7D5B-CF8B-4CC1-2257-E838EC0AF5AB}"/>
              </a:ext>
            </a:extLst>
          </p:cNvPr>
          <p:cNvSpPr/>
          <p:nvPr/>
        </p:nvSpPr>
        <p:spPr>
          <a:xfrm>
            <a:off x="1621605" y="3458614"/>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16" name="object 31">
            <a:extLst>
              <a:ext uri="{FF2B5EF4-FFF2-40B4-BE49-F238E27FC236}">
                <a16:creationId xmlns:a16="http://schemas.microsoft.com/office/drawing/2014/main" id="{BB8EAF17-22A9-73A9-C6CE-89DD91BCD947}"/>
              </a:ext>
            </a:extLst>
          </p:cNvPr>
          <p:cNvSpPr/>
          <p:nvPr/>
        </p:nvSpPr>
        <p:spPr>
          <a:xfrm>
            <a:off x="1619589" y="3170078"/>
            <a:ext cx="56154" cy="0"/>
          </a:xfrm>
          <a:custGeom>
            <a:avLst/>
            <a:gdLst/>
            <a:ahLst/>
            <a:cxnLst/>
            <a:rect l="l" t="t" r="r" b="b"/>
            <a:pathLst>
              <a:path w="44450">
                <a:moveTo>
                  <a:pt x="0" y="0"/>
                </a:moveTo>
                <a:lnTo>
                  <a:pt x="44450" y="0"/>
                </a:lnTo>
              </a:path>
            </a:pathLst>
          </a:custGeom>
          <a:ln w="19050">
            <a:solidFill>
              <a:srgbClr val="001965"/>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pic>
        <p:nvPicPr>
          <p:cNvPr id="217" name="object 32">
            <a:extLst>
              <a:ext uri="{FF2B5EF4-FFF2-40B4-BE49-F238E27FC236}">
                <a16:creationId xmlns:a16="http://schemas.microsoft.com/office/drawing/2014/main" id="{D63EE605-26C6-8339-7958-C90A385160EA}"/>
              </a:ext>
            </a:extLst>
          </p:cNvPr>
          <p:cNvPicPr/>
          <p:nvPr/>
        </p:nvPicPr>
        <p:blipFill>
          <a:blip r:embed="rId4" cstate="print"/>
          <a:stretch>
            <a:fillRect/>
          </a:stretch>
        </p:blipFill>
        <p:spPr>
          <a:xfrm>
            <a:off x="2109203" y="2909501"/>
            <a:ext cx="81857" cy="116742"/>
          </a:xfrm>
          <a:prstGeom prst="rect">
            <a:avLst/>
          </a:prstGeom>
        </p:spPr>
      </p:pic>
      <p:pic>
        <p:nvPicPr>
          <p:cNvPr id="218" name="object 33">
            <a:extLst>
              <a:ext uri="{FF2B5EF4-FFF2-40B4-BE49-F238E27FC236}">
                <a16:creationId xmlns:a16="http://schemas.microsoft.com/office/drawing/2014/main" id="{1B33B45D-2350-3167-85DB-F940DA38AB78}"/>
              </a:ext>
            </a:extLst>
          </p:cNvPr>
          <p:cNvPicPr/>
          <p:nvPr/>
        </p:nvPicPr>
        <p:blipFill>
          <a:blip r:embed="rId5" cstate="print"/>
          <a:stretch>
            <a:fillRect/>
          </a:stretch>
        </p:blipFill>
        <p:spPr>
          <a:xfrm>
            <a:off x="2324477" y="2947020"/>
            <a:ext cx="81857" cy="144580"/>
          </a:xfrm>
          <a:prstGeom prst="rect">
            <a:avLst/>
          </a:prstGeom>
        </p:spPr>
      </p:pic>
      <p:pic>
        <p:nvPicPr>
          <p:cNvPr id="219" name="object 34">
            <a:extLst>
              <a:ext uri="{FF2B5EF4-FFF2-40B4-BE49-F238E27FC236}">
                <a16:creationId xmlns:a16="http://schemas.microsoft.com/office/drawing/2014/main" id="{0D842494-4F3F-3942-A16E-415CC888091C}"/>
              </a:ext>
            </a:extLst>
          </p:cNvPr>
          <p:cNvPicPr/>
          <p:nvPr/>
        </p:nvPicPr>
        <p:blipFill>
          <a:blip r:embed="rId6" cstate="print"/>
          <a:stretch>
            <a:fillRect/>
          </a:stretch>
        </p:blipFill>
        <p:spPr>
          <a:xfrm>
            <a:off x="2545345" y="2965203"/>
            <a:ext cx="81857" cy="188583"/>
          </a:xfrm>
          <a:prstGeom prst="rect">
            <a:avLst/>
          </a:prstGeom>
        </p:spPr>
      </p:pic>
      <p:pic>
        <p:nvPicPr>
          <p:cNvPr id="220" name="object 35">
            <a:extLst>
              <a:ext uri="{FF2B5EF4-FFF2-40B4-BE49-F238E27FC236}">
                <a16:creationId xmlns:a16="http://schemas.microsoft.com/office/drawing/2014/main" id="{03041096-25A9-0BDD-CFDF-E2576EA1189F}"/>
              </a:ext>
            </a:extLst>
          </p:cNvPr>
          <p:cNvPicPr/>
          <p:nvPr/>
        </p:nvPicPr>
        <p:blipFill>
          <a:blip r:embed="rId7" cstate="print"/>
          <a:stretch>
            <a:fillRect/>
          </a:stretch>
        </p:blipFill>
        <p:spPr>
          <a:xfrm>
            <a:off x="2775395" y="3057492"/>
            <a:ext cx="81857" cy="213728"/>
          </a:xfrm>
          <a:prstGeom prst="rect">
            <a:avLst/>
          </a:prstGeom>
        </p:spPr>
      </p:pic>
      <p:pic>
        <p:nvPicPr>
          <p:cNvPr id="221" name="object 36">
            <a:extLst>
              <a:ext uri="{FF2B5EF4-FFF2-40B4-BE49-F238E27FC236}">
                <a16:creationId xmlns:a16="http://schemas.microsoft.com/office/drawing/2014/main" id="{E08455B5-479A-326B-B3B1-2135721056BA}"/>
              </a:ext>
            </a:extLst>
          </p:cNvPr>
          <p:cNvPicPr/>
          <p:nvPr/>
        </p:nvPicPr>
        <p:blipFill>
          <a:blip r:embed="rId8" cstate="print"/>
          <a:stretch>
            <a:fillRect/>
          </a:stretch>
        </p:blipFill>
        <p:spPr>
          <a:xfrm>
            <a:off x="3219136" y="3053621"/>
            <a:ext cx="81857" cy="257730"/>
          </a:xfrm>
          <a:prstGeom prst="rect">
            <a:avLst/>
          </a:prstGeom>
        </p:spPr>
      </p:pic>
      <p:pic>
        <p:nvPicPr>
          <p:cNvPr id="222" name="object 37">
            <a:extLst>
              <a:ext uri="{FF2B5EF4-FFF2-40B4-BE49-F238E27FC236}">
                <a16:creationId xmlns:a16="http://schemas.microsoft.com/office/drawing/2014/main" id="{70D2082F-F7A8-C9BF-CF65-1952FFB02549}"/>
              </a:ext>
            </a:extLst>
          </p:cNvPr>
          <p:cNvPicPr/>
          <p:nvPr/>
        </p:nvPicPr>
        <p:blipFill>
          <a:blip r:embed="rId9" cstate="print"/>
          <a:stretch>
            <a:fillRect/>
          </a:stretch>
        </p:blipFill>
        <p:spPr>
          <a:xfrm>
            <a:off x="3663381" y="3095148"/>
            <a:ext cx="81857" cy="303529"/>
          </a:xfrm>
          <a:prstGeom prst="rect">
            <a:avLst/>
          </a:prstGeom>
        </p:spPr>
      </p:pic>
      <p:sp>
        <p:nvSpPr>
          <p:cNvPr id="223" name="object 38">
            <a:extLst>
              <a:ext uri="{FF2B5EF4-FFF2-40B4-BE49-F238E27FC236}">
                <a16:creationId xmlns:a16="http://schemas.microsoft.com/office/drawing/2014/main" id="{0166E1BF-AB9F-7368-92E8-84B8A9FB99AF}"/>
              </a:ext>
            </a:extLst>
          </p:cNvPr>
          <p:cNvSpPr/>
          <p:nvPr/>
        </p:nvSpPr>
        <p:spPr>
          <a:xfrm>
            <a:off x="4119631" y="3231839"/>
            <a:ext cx="82628" cy="96354"/>
          </a:xfrm>
          <a:custGeom>
            <a:avLst/>
            <a:gdLst/>
            <a:ahLst/>
            <a:cxnLst/>
            <a:rect l="l" t="t" r="r" b="b"/>
            <a:pathLst>
              <a:path w="65405" h="65405">
                <a:moveTo>
                  <a:pt x="32397" y="0"/>
                </a:moveTo>
                <a:lnTo>
                  <a:pt x="0" y="64795"/>
                </a:lnTo>
                <a:lnTo>
                  <a:pt x="64795" y="64795"/>
                </a:lnTo>
                <a:lnTo>
                  <a:pt x="32397" y="0"/>
                </a:lnTo>
                <a:close/>
              </a:path>
            </a:pathLst>
          </a:custGeom>
          <a:solidFill>
            <a:srgbClr val="939AA7"/>
          </a:solidFill>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24" name="object 39">
            <a:extLst>
              <a:ext uri="{FF2B5EF4-FFF2-40B4-BE49-F238E27FC236}">
                <a16:creationId xmlns:a16="http://schemas.microsoft.com/office/drawing/2014/main" id="{462E5A78-9869-596D-5892-60868A2DAB6F}"/>
              </a:ext>
            </a:extLst>
          </p:cNvPr>
          <p:cNvSpPr/>
          <p:nvPr/>
        </p:nvSpPr>
        <p:spPr>
          <a:xfrm>
            <a:off x="4132346" y="3081502"/>
            <a:ext cx="54550" cy="0"/>
          </a:xfrm>
          <a:custGeom>
            <a:avLst/>
            <a:gdLst/>
            <a:ahLst/>
            <a:cxnLst/>
            <a:rect l="l" t="t" r="r" b="b"/>
            <a:pathLst>
              <a:path w="43180">
                <a:moveTo>
                  <a:pt x="0" y="0"/>
                </a:moveTo>
                <a:lnTo>
                  <a:pt x="43078" y="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25" name="object 40">
            <a:extLst>
              <a:ext uri="{FF2B5EF4-FFF2-40B4-BE49-F238E27FC236}">
                <a16:creationId xmlns:a16="http://schemas.microsoft.com/office/drawing/2014/main" id="{E12DBA51-3EE3-AF1A-6CB9-5C9903BA90D0}"/>
              </a:ext>
            </a:extLst>
          </p:cNvPr>
          <p:cNvGrpSpPr/>
          <p:nvPr/>
        </p:nvGrpSpPr>
        <p:grpSpPr>
          <a:xfrm>
            <a:off x="4132346" y="2893762"/>
            <a:ext cx="54550" cy="328714"/>
            <a:chOff x="2725562" y="809939"/>
            <a:chExt cx="43180" cy="264795"/>
          </a:xfrm>
        </p:grpSpPr>
        <p:sp>
          <p:nvSpPr>
            <p:cNvPr id="321" name="object 41">
              <a:extLst>
                <a:ext uri="{FF2B5EF4-FFF2-40B4-BE49-F238E27FC236}">
                  <a16:creationId xmlns:a16="http://schemas.microsoft.com/office/drawing/2014/main" id="{0E7ED393-2790-F9A6-DA3E-70C648BF23E1}"/>
                </a:ext>
              </a:extLst>
            </p:cNvPr>
            <p:cNvSpPr/>
            <p:nvPr/>
          </p:nvSpPr>
          <p:spPr>
            <a:xfrm>
              <a:off x="2725562" y="1074158"/>
              <a:ext cx="43180" cy="0"/>
            </a:xfrm>
            <a:custGeom>
              <a:avLst/>
              <a:gdLst/>
              <a:ahLst/>
              <a:cxnLst/>
              <a:rect l="l" t="t" r="r" b="b"/>
              <a:pathLst>
                <a:path w="43180">
                  <a:moveTo>
                    <a:pt x="0" y="0"/>
                  </a:moveTo>
                  <a:lnTo>
                    <a:pt x="43078" y="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22" name="object 42">
              <a:extLst>
                <a:ext uri="{FF2B5EF4-FFF2-40B4-BE49-F238E27FC236}">
                  <a16:creationId xmlns:a16="http://schemas.microsoft.com/office/drawing/2014/main" id="{B903AA95-3C61-B05B-2A75-BBB9C1007A03}"/>
                </a:ext>
              </a:extLst>
            </p:cNvPr>
            <p:cNvSpPr/>
            <p:nvPr/>
          </p:nvSpPr>
          <p:spPr>
            <a:xfrm>
              <a:off x="2747100" y="809939"/>
              <a:ext cx="0" cy="264795"/>
            </a:xfrm>
            <a:custGeom>
              <a:avLst/>
              <a:gdLst/>
              <a:ahLst/>
              <a:cxnLst/>
              <a:rect l="l" t="t" r="r" b="b"/>
              <a:pathLst>
                <a:path h="264794">
                  <a:moveTo>
                    <a:pt x="0" y="0"/>
                  </a:moveTo>
                  <a:lnTo>
                    <a:pt x="0" y="264223"/>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26" name="object 43">
            <a:extLst>
              <a:ext uri="{FF2B5EF4-FFF2-40B4-BE49-F238E27FC236}">
                <a16:creationId xmlns:a16="http://schemas.microsoft.com/office/drawing/2014/main" id="{FA584399-220A-15C4-D126-139ADFA3F008}"/>
              </a:ext>
            </a:extLst>
          </p:cNvPr>
          <p:cNvSpPr/>
          <p:nvPr/>
        </p:nvSpPr>
        <p:spPr>
          <a:xfrm>
            <a:off x="4567879" y="3196581"/>
            <a:ext cx="82628" cy="96354"/>
          </a:xfrm>
          <a:custGeom>
            <a:avLst/>
            <a:gdLst/>
            <a:ahLst/>
            <a:cxnLst/>
            <a:rect l="l" t="t" r="r" b="b"/>
            <a:pathLst>
              <a:path w="65405" h="65405">
                <a:moveTo>
                  <a:pt x="32397" y="0"/>
                </a:moveTo>
                <a:lnTo>
                  <a:pt x="0" y="64795"/>
                </a:lnTo>
                <a:lnTo>
                  <a:pt x="64795" y="64795"/>
                </a:lnTo>
                <a:lnTo>
                  <a:pt x="32397" y="0"/>
                </a:lnTo>
                <a:close/>
              </a:path>
            </a:pathLst>
          </a:custGeom>
          <a:solidFill>
            <a:srgbClr val="939AA7"/>
          </a:solidFill>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27" name="object 44">
            <a:extLst>
              <a:ext uri="{FF2B5EF4-FFF2-40B4-BE49-F238E27FC236}">
                <a16:creationId xmlns:a16="http://schemas.microsoft.com/office/drawing/2014/main" id="{65C0EF68-6693-7EF1-B1A4-90C7650D6AE3}"/>
              </a:ext>
            </a:extLst>
          </p:cNvPr>
          <p:cNvSpPr/>
          <p:nvPr/>
        </p:nvSpPr>
        <p:spPr>
          <a:xfrm>
            <a:off x="4580591" y="3048640"/>
            <a:ext cx="54550" cy="0"/>
          </a:xfrm>
          <a:custGeom>
            <a:avLst/>
            <a:gdLst/>
            <a:ahLst/>
            <a:cxnLst/>
            <a:rect l="l" t="t" r="r" b="b"/>
            <a:pathLst>
              <a:path w="43180">
                <a:moveTo>
                  <a:pt x="0" y="0"/>
                </a:moveTo>
                <a:lnTo>
                  <a:pt x="43078" y="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28" name="object 45">
            <a:extLst>
              <a:ext uri="{FF2B5EF4-FFF2-40B4-BE49-F238E27FC236}">
                <a16:creationId xmlns:a16="http://schemas.microsoft.com/office/drawing/2014/main" id="{67D884AC-9668-906C-D00D-DC73081C25E1}"/>
              </a:ext>
            </a:extLst>
          </p:cNvPr>
          <p:cNvGrpSpPr/>
          <p:nvPr/>
        </p:nvGrpSpPr>
        <p:grpSpPr>
          <a:xfrm>
            <a:off x="4580591" y="2866070"/>
            <a:ext cx="54550" cy="356304"/>
            <a:chOff x="3080377" y="787632"/>
            <a:chExt cx="43180" cy="287020"/>
          </a:xfrm>
        </p:grpSpPr>
        <p:sp>
          <p:nvSpPr>
            <p:cNvPr id="319" name="object 46">
              <a:extLst>
                <a:ext uri="{FF2B5EF4-FFF2-40B4-BE49-F238E27FC236}">
                  <a16:creationId xmlns:a16="http://schemas.microsoft.com/office/drawing/2014/main" id="{85B38217-349D-23A2-60CC-B73E50CAE4DE}"/>
                </a:ext>
              </a:extLst>
            </p:cNvPr>
            <p:cNvSpPr/>
            <p:nvPr/>
          </p:nvSpPr>
          <p:spPr>
            <a:xfrm>
              <a:off x="3080377" y="1074158"/>
              <a:ext cx="43180" cy="0"/>
            </a:xfrm>
            <a:custGeom>
              <a:avLst/>
              <a:gdLst/>
              <a:ahLst/>
              <a:cxnLst/>
              <a:rect l="l" t="t" r="r" b="b"/>
              <a:pathLst>
                <a:path w="43180">
                  <a:moveTo>
                    <a:pt x="0" y="0"/>
                  </a:moveTo>
                  <a:lnTo>
                    <a:pt x="43078" y="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20" name="object 47">
              <a:extLst>
                <a:ext uri="{FF2B5EF4-FFF2-40B4-BE49-F238E27FC236}">
                  <a16:creationId xmlns:a16="http://schemas.microsoft.com/office/drawing/2014/main" id="{061307FE-856B-59AC-A729-F247DB63A5BF}"/>
                </a:ext>
              </a:extLst>
            </p:cNvPr>
            <p:cNvSpPr/>
            <p:nvPr/>
          </p:nvSpPr>
          <p:spPr>
            <a:xfrm>
              <a:off x="3101916" y="787632"/>
              <a:ext cx="0" cy="287020"/>
            </a:xfrm>
            <a:custGeom>
              <a:avLst/>
              <a:gdLst/>
              <a:ahLst/>
              <a:cxnLst/>
              <a:rect l="l" t="t" r="r" b="b"/>
              <a:pathLst>
                <a:path h="287019">
                  <a:moveTo>
                    <a:pt x="0" y="0"/>
                  </a:moveTo>
                  <a:lnTo>
                    <a:pt x="0" y="286524"/>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29" name="object 48">
            <a:extLst>
              <a:ext uri="{FF2B5EF4-FFF2-40B4-BE49-F238E27FC236}">
                <a16:creationId xmlns:a16="http://schemas.microsoft.com/office/drawing/2014/main" id="{021F26B3-5B77-25CB-7183-5528BEBB330B}"/>
              </a:ext>
            </a:extLst>
          </p:cNvPr>
          <p:cNvSpPr/>
          <p:nvPr/>
        </p:nvSpPr>
        <p:spPr>
          <a:xfrm>
            <a:off x="5002116" y="3322260"/>
            <a:ext cx="82628" cy="96354"/>
          </a:xfrm>
          <a:custGeom>
            <a:avLst/>
            <a:gdLst/>
            <a:ahLst/>
            <a:cxnLst/>
            <a:rect l="l" t="t" r="r" b="b"/>
            <a:pathLst>
              <a:path w="65404" h="65405">
                <a:moveTo>
                  <a:pt x="32397" y="0"/>
                </a:moveTo>
                <a:lnTo>
                  <a:pt x="0" y="64795"/>
                </a:lnTo>
                <a:lnTo>
                  <a:pt x="64795" y="64795"/>
                </a:lnTo>
                <a:lnTo>
                  <a:pt x="32397" y="0"/>
                </a:lnTo>
                <a:close/>
              </a:path>
            </a:pathLst>
          </a:custGeom>
          <a:solidFill>
            <a:srgbClr val="939AA7"/>
          </a:solidFill>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30" name="object 49">
            <a:extLst>
              <a:ext uri="{FF2B5EF4-FFF2-40B4-BE49-F238E27FC236}">
                <a16:creationId xmlns:a16="http://schemas.microsoft.com/office/drawing/2014/main" id="{B9A57E8E-A31D-0E2F-18CE-F5875A7309DE}"/>
              </a:ext>
            </a:extLst>
          </p:cNvPr>
          <p:cNvSpPr/>
          <p:nvPr/>
        </p:nvSpPr>
        <p:spPr>
          <a:xfrm>
            <a:off x="5014830" y="3104872"/>
            <a:ext cx="54550" cy="0"/>
          </a:xfrm>
          <a:custGeom>
            <a:avLst/>
            <a:gdLst/>
            <a:ahLst/>
            <a:cxnLst/>
            <a:rect l="l" t="t" r="r" b="b"/>
            <a:pathLst>
              <a:path w="43179">
                <a:moveTo>
                  <a:pt x="0" y="0"/>
                </a:moveTo>
                <a:lnTo>
                  <a:pt x="43078" y="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31" name="object 50">
            <a:extLst>
              <a:ext uri="{FF2B5EF4-FFF2-40B4-BE49-F238E27FC236}">
                <a16:creationId xmlns:a16="http://schemas.microsoft.com/office/drawing/2014/main" id="{E8AFDB89-3934-D6DC-8184-7E535046CF77}"/>
              </a:ext>
            </a:extLst>
          </p:cNvPr>
          <p:cNvGrpSpPr/>
          <p:nvPr/>
        </p:nvGrpSpPr>
        <p:grpSpPr>
          <a:xfrm>
            <a:off x="5014830" y="2913455"/>
            <a:ext cx="54550" cy="471393"/>
            <a:chOff x="3424105" y="825803"/>
            <a:chExt cx="43180" cy="379730"/>
          </a:xfrm>
        </p:grpSpPr>
        <p:sp>
          <p:nvSpPr>
            <p:cNvPr id="317" name="object 51">
              <a:extLst>
                <a:ext uri="{FF2B5EF4-FFF2-40B4-BE49-F238E27FC236}">
                  <a16:creationId xmlns:a16="http://schemas.microsoft.com/office/drawing/2014/main" id="{385C228B-47B2-81C7-7B32-FB0AF031C4D3}"/>
                </a:ext>
              </a:extLst>
            </p:cNvPr>
            <p:cNvSpPr/>
            <p:nvPr/>
          </p:nvSpPr>
          <p:spPr>
            <a:xfrm>
              <a:off x="3424105" y="1205028"/>
              <a:ext cx="43180" cy="0"/>
            </a:xfrm>
            <a:custGeom>
              <a:avLst/>
              <a:gdLst/>
              <a:ahLst/>
              <a:cxnLst/>
              <a:rect l="l" t="t" r="r" b="b"/>
              <a:pathLst>
                <a:path w="43179">
                  <a:moveTo>
                    <a:pt x="0" y="0"/>
                  </a:moveTo>
                  <a:lnTo>
                    <a:pt x="43078" y="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18" name="object 52">
              <a:extLst>
                <a:ext uri="{FF2B5EF4-FFF2-40B4-BE49-F238E27FC236}">
                  <a16:creationId xmlns:a16="http://schemas.microsoft.com/office/drawing/2014/main" id="{34FD56EB-3500-31AA-2BA3-B5E56841EE53}"/>
                </a:ext>
              </a:extLst>
            </p:cNvPr>
            <p:cNvSpPr/>
            <p:nvPr/>
          </p:nvSpPr>
          <p:spPr>
            <a:xfrm>
              <a:off x="3445643" y="825803"/>
              <a:ext cx="0" cy="379730"/>
            </a:xfrm>
            <a:custGeom>
              <a:avLst/>
              <a:gdLst/>
              <a:ahLst/>
              <a:cxnLst/>
              <a:rect l="l" t="t" r="r" b="b"/>
              <a:pathLst>
                <a:path h="379730">
                  <a:moveTo>
                    <a:pt x="0" y="0"/>
                  </a:moveTo>
                  <a:lnTo>
                    <a:pt x="0" y="379222"/>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32" name="object 53">
            <a:extLst>
              <a:ext uri="{FF2B5EF4-FFF2-40B4-BE49-F238E27FC236}">
                <a16:creationId xmlns:a16="http://schemas.microsoft.com/office/drawing/2014/main" id="{94C9AD45-6C32-3E92-EC93-90EFE5E998A0}"/>
              </a:ext>
            </a:extLst>
          </p:cNvPr>
          <p:cNvSpPr/>
          <p:nvPr/>
        </p:nvSpPr>
        <p:spPr>
          <a:xfrm>
            <a:off x="5452910" y="3187590"/>
            <a:ext cx="82628" cy="96354"/>
          </a:xfrm>
          <a:custGeom>
            <a:avLst/>
            <a:gdLst/>
            <a:ahLst/>
            <a:cxnLst/>
            <a:rect l="l" t="t" r="r" b="b"/>
            <a:pathLst>
              <a:path w="65404" h="65405">
                <a:moveTo>
                  <a:pt x="32397" y="0"/>
                </a:moveTo>
                <a:lnTo>
                  <a:pt x="0" y="64795"/>
                </a:lnTo>
                <a:lnTo>
                  <a:pt x="64795" y="64795"/>
                </a:lnTo>
                <a:lnTo>
                  <a:pt x="32397" y="0"/>
                </a:lnTo>
                <a:close/>
              </a:path>
            </a:pathLst>
          </a:custGeom>
          <a:solidFill>
            <a:srgbClr val="939AA7"/>
          </a:solidFill>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33" name="object 54">
            <a:extLst>
              <a:ext uri="{FF2B5EF4-FFF2-40B4-BE49-F238E27FC236}">
                <a16:creationId xmlns:a16="http://schemas.microsoft.com/office/drawing/2014/main" id="{D9C7446E-EDE8-E4B6-E0BB-2FC14832BED2}"/>
              </a:ext>
            </a:extLst>
          </p:cNvPr>
          <p:cNvSpPr/>
          <p:nvPr/>
        </p:nvSpPr>
        <p:spPr>
          <a:xfrm>
            <a:off x="5465625" y="3015047"/>
            <a:ext cx="54550" cy="0"/>
          </a:xfrm>
          <a:custGeom>
            <a:avLst/>
            <a:gdLst/>
            <a:ahLst/>
            <a:cxnLst/>
            <a:rect l="l" t="t" r="r" b="b"/>
            <a:pathLst>
              <a:path w="43179">
                <a:moveTo>
                  <a:pt x="0" y="0"/>
                </a:moveTo>
                <a:lnTo>
                  <a:pt x="43078" y="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34" name="object 55">
            <a:extLst>
              <a:ext uri="{FF2B5EF4-FFF2-40B4-BE49-F238E27FC236}">
                <a16:creationId xmlns:a16="http://schemas.microsoft.com/office/drawing/2014/main" id="{9D71492C-9193-CAA0-3531-08AAC9D67F6C}"/>
              </a:ext>
            </a:extLst>
          </p:cNvPr>
          <p:cNvGrpSpPr/>
          <p:nvPr/>
        </p:nvGrpSpPr>
        <p:grpSpPr>
          <a:xfrm>
            <a:off x="5465625" y="2837762"/>
            <a:ext cx="54550" cy="402024"/>
            <a:chOff x="3780937" y="764829"/>
            <a:chExt cx="43180" cy="323850"/>
          </a:xfrm>
        </p:grpSpPr>
        <p:sp>
          <p:nvSpPr>
            <p:cNvPr id="315" name="object 56">
              <a:extLst>
                <a:ext uri="{FF2B5EF4-FFF2-40B4-BE49-F238E27FC236}">
                  <a16:creationId xmlns:a16="http://schemas.microsoft.com/office/drawing/2014/main" id="{E30EB6D4-81F0-479F-38F3-83B1B13E67BC}"/>
                </a:ext>
              </a:extLst>
            </p:cNvPr>
            <p:cNvSpPr/>
            <p:nvPr/>
          </p:nvSpPr>
          <p:spPr>
            <a:xfrm>
              <a:off x="3780937" y="1088534"/>
              <a:ext cx="43180" cy="0"/>
            </a:xfrm>
            <a:custGeom>
              <a:avLst/>
              <a:gdLst/>
              <a:ahLst/>
              <a:cxnLst/>
              <a:rect l="l" t="t" r="r" b="b"/>
              <a:pathLst>
                <a:path w="43179">
                  <a:moveTo>
                    <a:pt x="0" y="0"/>
                  </a:moveTo>
                  <a:lnTo>
                    <a:pt x="43078" y="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16" name="object 57">
              <a:extLst>
                <a:ext uri="{FF2B5EF4-FFF2-40B4-BE49-F238E27FC236}">
                  <a16:creationId xmlns:a16="http://schemas.microsoft.com/office/drawing/2014/main" id="{527247EE-C25A-4826-9A65-9020259533A9}"/>
                </a:ext>
              </a:extLst>
            </p:cNvPr>
            <p:cNvSpPr/>
            <p:nvPr/>
          </p:nvSpPr>
          <p:spPr>
            <a:xfrm>
              <a:off x="3802475" y="764829"/>
              <a:ext cx="0" cy="323850"/>
            </a:xfrm>
            <a:custGeom>
              <a:avLst/>
              <a:gdLst/>
              <a:ahLst/>
              <a:cxnLst/>
              <a:rect l="l" t="t" r="r" b="b"/>
              <a:pathLst>
                <a:path h="323850">
                  <a:moveTo>
                    <a:pt x="0" y="0"/>
                  </a:moveTo>
                  <a:lnTo>
                    <a:pt x="0" y="323710"/>
                  </a:lnTo>
                </a:path>
              </a:pathLst>
            </a:custGeom>
            <a:ln w="6350">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pic>
        <p:nvPicPr>
          <p:cNvPr id="235" name="object 58">
            <a:extLst>
              <a:ext uri="{FF2B5EF4-FFF2-40B4-BE49-F238E27FC236}">
                <a16:creationId xmlns:a16="http://schemas.microsoft.com/office/drawing/2014/main" id="{B4EDAF3E-9150-9A09-9EA8-E4F76FEB9E19}"/>
              </a:ext>
            </a:extLst>
          </p:cNvPr>
          <p:cNvPicPr/>
          <p:nvPr/>
        </p:nvPicPr>
        <p:blipFill>
          <a:blip r:embed="rId10" cstate="print"/>
          <a:stretch>
            <a:fillRect/>
          </a:stretch>
        </p:blipFill>
        <p:spPr>
          <a:xfrm>
            <a:off x="5785269" y="3140559"/>
            <a:ext cx="81857" cy="301732"/>
          </a:xfrm>
          <a:prstGeom prst="rect">
            <a:avLst/>
          </a:prstGeom>
        </p:spPr>
      </p:pic>
      <p:sp>
        <p:nvSpPr>
          <p:cNvPr id="236" name="object 59">
            <a:extLst>
              <a:ext uri="{FF2B5EF4-FFF2-40B4-BE49-F238E27FC236}">
                <a16:creationId xmlns:a16="http://schemas.microsoft.com/office/drawing/2014/main" id="{04BAE8D7-5BE1-786A-526D-A15ADF267F7F}"/>
              </a:ext>
            </a:extLst>
          </p:cNvPr>
          <p:cNvSpPr/>
          <p:nvPr/>
        </p:nvSpPr>
        <p:spPr>
          <a:xfrm>
            <a:off x="2094705" y="3085903"/>
            <a:ext cx="54550" cy="0"/>
          </a:xfrm>
          <a:custGeom>
            <a:avLst/>
            <a:gdLst/>
            <a:ahLst/>
            <a:cxnLst/>
            <a:rect l="l" t="t" r="r" b="b"/>
            <a:pathLst>
              <a:path w="43180">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37" name="object 60">
            <a:extLst>
              <a:ext uri="{FF2B5EF4-FFF2-40B4-BE49-F238E27FC236}">
                <a16:creationId xmlns:a16="http://schemas.microsoft.com/office/drawing/2014/main" id="{1E887BE1-D67C-2238-2921-95BACB18B0DA}"/>
              </a:ext>
            </a:extLst>
          </p:cNvPr>
          <p:cNvGrpSpPr/>
          <p:nvPr/>
        </p:nvGrpSpPr>
        <p:grpSpPr>
          <a:xfrm>
            <a:off x="2080980" y="2897477"/>
            <a:ext cx="82628" cy="81193"/>
            <a:chOff x="1101775" y="812926"/>
            <a:chExt cx="65405" cy="65405"/>
          </a:xfrm>
          <a:solidFill>
            <a:srgbClr val="990871"/>
          </a:solidFill>
        </p:grpSpPr>
        <p:sp>
          <p:nvSpPr>
            <p:cNvPr id="313" name="object 61">
              <a:extLst>
                <a:ext uri="{FF2B5EF4-FFF2-40B4-BE49-F238E27FC236}">
                  <a16:creationId xmlns:a16="http://schemas.microsoft.com/office/drawing/2014/main" id="{3708A6A5-8D5C-E72F-BF52-163692DA30EC}"/>
                </a:ext>
              </a:extLst>
            </p:cNvPr>
            <p:cNvSpPr/>
            <p:nvPr/>
          </p:nvSpPr>
          <p:spPr>
            <a:xfrm>
              <a:off x="1112640" y="877727"/>
              <a:ext cx="43180" cy="0"/>
            </a:xfrm>
            <a:custGeom>
              <a:avLst/>
              <a:gdLst/>
              <a:ahLst/>
              <a:cxnLst/>
              <a:rect l="l" t="t" r="r" b="b"/>
              <a:pathLst>
                <a:path w="43180">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14" name="object 62">
              <a:extLst>
                <a:ext uri="{FF2B5EF4-FFF2-40B4-BE49-F238E27FC236}">
                  <a16:creationId xmlns:a16="http://schemas.microsoft.com/office/drawing/2014/main" id="{7F9C6C7E-0AAE-2FB2-74BF-9620B9A20AB4}"/>
                </a:ext>
              </a:extLst>
            </p:cNvPr>
            <p:cNvSpPr/>
            <p:nvPr/>
          </p:nvSpPr>
          <p:spPr>
            <a:xfrm>
              <a:off x="1101775" y="812926"/>
              <a:ext cx="65405" cy="65405"/>
            </a:xfrm>
            <a:custGeom>
              <a:avLst/>
              <a:gdLst/>
              <a:ahLst/>
              <a:cxnLst/>
              <a:rect l="l" t="t" r="r" b="b"/>
              <a:pathLst>
                <a:path w="65405"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38" name="object 63">
            <a:extLst>
              <a:ext uri="{FF2B5EF4-FFF2-40B4-BE49-F238E27FC236}">
                <a16:creationId xmlns:a16="http://schemas.microsoft.com/office/drawing/2014/main" id="{9C07A48C-9AAE-3619-0CF6-8E0EC78F4689}"/>
              </a:ext>
            </a:extLst>
          </p:cNvPr>
          <p:cNvSpPr/>
          <p:nvPr/>
        </p:nvSpPr>
        <p:spPr>
          <a:xfrm>
            <a:off x="2314018" y="3332019"/>
            <a:ext cx="54550" cy="0"/>
          </a:xfrm>
          <a:custGeom>
            <a:avLst/>
            <a:gdLst/>
            <a:ahLst/>
            <a:cxnLst/>
            <a:rect l="l" t="t" r="r" b="b"/>
            <a:pathLst>
              <a:path w="43180">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39" name="object 64">
            <a:extLst>
              <a:ext uri="{FF2B5EF4-FFF2-40B4-BE49-F238E27FC236}">
                <a16:creationId xmlns:a16="http://schemas.microsoft.com/office/drawing/2014/main" id="{142C39ED-E5D5-A11B-8A6F-78A914D93D13}"/>
              </a:ext>
            </a:extLst>
          </p:cNvPr>
          <p:cNvGrpSpPr/>
          <p:nvPr/>
        </p:nvGrpSpPr>
        <p:grpSpPr>
          <a:xfrm>
            <a:off x="2300304" y="3104861"/>
            <a:ext cx="82628" cy="98535"/>
            <a:chOff x="1275384" y="979991"/>
            <a:chExt cx="65405" cy="79375"/>
          </a:xfrm>
          <a:solidFill>
            <a:srgbClr val="990871"/>
          </a:solidFill>
        </p:grpSpPr>
        <p:sp>
          <p:nvSpPr>
            <p:cNvPr id="310" name="object 65">
              <a:extLst>
                <a:ext uri="{FF2B5EF4-FFF2-40B4-BE49-F238E27FC236}">
                  <a16:creationId xmlns:a16="http://schemas.microsoft.com/office/drawing/2014/main" id="{B062BFE9-FCA0-91BA-0486-0F16E2F744E0}"/>
                </a:ext>
              </a:extLst>
            </p:cNvPr>
            <p:cNvSpPr/>
            <p:nvPr/>
          </p:nvSpPr>
          <p:spPr>
            <a:xfrm>
              <a:off x="1286240" y="1058788"/>
              <a:ext cx="43180" cy="0"/>
            </a:xfrm>
            <a:custGeom>
              <a:avLst/>
              <a:gdLst/>
              <a:ahLst/>
              <a:cxnLst/>
              <a:rect l="l" t="t" r="r" b="b"/>
              <a:pathLst>
                <a:path w="43180">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11" name="object 66">
              <a:extLst>
                <a:ext uri="{FF2B5EF4-FFF2-40B4-BE49-F238E27FC236}">
                  <a16:creationId xmlns:a16="http://schemas.microsoft.com/office/drawing/2014/main" id="{0DA00C72-731B-5C75-5C4D-B9BDF4CDB41E}"/>
                </a:ext>
              </a:extLst>
            </p:cNvPr>
            <p:cNvSpPr/>
            <p:nvPr/>
          </p:nvSpPr>
          <p:spPr>
            <a:xfrm>
              <a:off x="1307780" y="979991"/>
              <a:ext cx="0" cy="79375"/>
            </a:xfrm>
            <a:custGeom>
              <a:avLst/>
              <a:gdLst/>
              <a:ahLst/>
              <a:cxnLst/>
              <a:rect l="l" t="t" r="r" b="b"/>
              <a:pathLst>
                <a:path h="79375">
                  <a:moveTo>
                    <a:pt x="0" y="0"/>
                  </a:moveTo>
                  <a:lnTo>
                    <a:pt x="0" y="7879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12" name="object 67">
              <a:extLst>
                <a:ext uri="{FF2B5EF4-FFF2-40B4-BE49-F238E27FC236}">
                  <a16:creationId xmlns:a16="http://schemas.microsoft.com/office/drawing/2014/main" id="{E8761A1E-10A8-1A70-7973-66180D825459}"/>
                </a:ext>
              </a:extLst>
            </p:cNvPr>
            <p:cNvSpPr/>
            <p:nvPr/>
          </p:nvSpPr>
          <p:spPr>
            <a:xfrm>
              <a:off x="1275384" y="988987"/>
              <a:ext cx="65405" cy="65405"/>
            </a:xfrm>
            <a:custGeom>
              <a:avLst/>
              <a:gdLst/>
              <a:ahLst/>
              <a:cxnLst/>
              <a:rect l="l" t="t" r="r" b="b"/>
              <a:pathLst>
                <a:path w="65405"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40" name="object 68">
            <a:extLst>
              <a:ext uri="{FF2B5EF4-FFF2-40B4-BE49-F238E27FC236}">
                <a16:creationId xmlns:a16="http://schemas.microsoft.com/office/drawing/2014/main" id="{8EE155CE-8E94-9F22-8E2B-F8650A9C3D4D}"/>
              </a:ext>
            </a:extLst>
          </p:cNvPr>
          <p:cNvSpPr/>
          <p:nvPr/>
        </p:nvSpPr>
        <p:spPr>
          <a:xfrm>
            <a:off x="2537007" y="3584661"/>
            <a:ext cx="54550" cy="0"/>
          </a:xfrm>
          <a:custGeom>
            <a:avLst/>
            <a:gdLst/>
            <a:ahLst/>
            <a:cxnLst/>
            <a:rect l="l" t="t" r="r" b="b"/>
            <a:pathLst>
              <a:path w="43180">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41" name="object 69">
            <a:extLst>
              <a:ext uri="{FF2B5EF4-FFF2-40B4-BE49-F238E27FC236}">
                <a16:creationId xmlns:a16="http://schemas.microsoft.com/office/drawing/2014/main" id="{C1AB5DD3-9B57-69DF-61CC-17D46CFE2420}"/>
              </a:ext>
            </a:extLst>
          </p:cNvPr>
          <p:cNvGrpSpPr/>
          <p:nvPr/>
        </p:nvGrpSpPr>
        <p:grpSpPr>
          <a:xfrm>
            <a:off x="2523286" y="3317754"/>
            <a:ext cx="82628" cy="141891"/>
            <a:chOff x="1451889" y="1151484"/>
            <a:chExt cx="65405" cy="114300"/>
          </a:xfrm>
          <a:solidFill>
            <a:srgbClr val="990871"/>
          </a:solidFill>
        </p:grpSpPr>
        <p:sp>
          <p:nvSpPr>
            <p:cNvPr id="307" name="object 70">
              <a:extLst>
                <a:ext uri="{FF2B5EF4-FFF2-40B4-BE49-F238E27FC236}">
                  <a16:creationId xmlns:a16="http://schemas.microsoft.com/office/drawing/2014/main" id="{FE29C9E1-7EAD-AD8A-D290-6984D738DF08}"/>
                </a:ext>
              </a:extLst>
            </p:cNvPr>
            <p:cNvSpPr/>
            <p:nvPr/>
          </p:nvSpPr>
          <p:spPr>
            <a:xfrm>
              <a:off x="1462750" y="1265697"/>
              <a:ext cx="43180" cy="0"/>
            </a:xfrm>
            <a:custGeom>
              <a:avLst/>
              <a:gdLst/>
              <a:ahLst/>
              <a:cxnLst/>
              <a:rect l="l" t="t" r="r" b="b"/>
              <a:pathLst>
                <a:path w="43180">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08" name="object 71">
              <a:extLst>
                <a:ext uri="{FF2B5EF4-FFF2-40B4-BE49-F238E27FC236}">
                  <a16:creationId xmlns:a16="http://schemas.microsoft.com/office/drawing/2014/main" id="{EFAFED5D-85A8-C20B-BCF3-9A0F8CB2CFF8}"/>
                </a:ext>
              </a:extLst>
            </p:cNvPr>
            <p:cNvSpPr/>
            <p:nvPr/>
          </p:nvSpPr>
          <p:spPr>
            <a:xfrm>
              <a:off x="1484288" y="1151484"/>
              <a:ext cx="0" cy="114300"/>
            </a:xfrm>
            <a:custGeom>
              <a:avLst/>
              <a:gdLst/>
              <a:ahLst/>
              <a:cxnLst/>
              <a:rect l="l" t="t" r="r" b="b"/>
              <a:pathLst>
                <a:path h="114300">
                  <a:moveTo>
                    <a:pt x="0" y="0"/>
                  </a:moveTo>
                  <a:lnTo>
                    <a:pt x="0" y="114211"/>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09" name="object 72">
              <a:extLst>
                <a:ext uri="{FF2B5EF4-FFF2-40B4-BE49-F238E27FC236}">
                  <a16:creationId xmlns:a16="http://schemas.microsoft.com/office/drawing/2014/main" id="{3FCE925F-C4E1-2D7A-E206-210B311A79A4}"/>
                </a:ext>
              </a:extLst>
            </p:cNvPr>
            <p:cNvSpPr/>
            <p:nvPr/>
          </p:nvSpPr>
          <p:spPr>
            <a:xfrm>
              <a:off x="1451889" y="1176680"/>
              <a:ext cx="65405" cy="65405"/>
            </a:xfrm>
            <a:custGeom>
              <a:avLst/>
              <a:gdLst/>
              <a:ahLst/>
              <a:cxnLst/>
              <a:rect l="l" t="t" r="r" b="b"/>
              <a:pathLst>
                <a:path w="65405"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42" name="object 73">
            <a:extLst>
              <a:ext uri="{FF2B5EF4-FFF2-40B4-BE49-F238E27FC236}">
                <a16:creationId xmlns:a16="http://schemas.microsoft.com/office/drawing/2014/main" id="{485805EF-BD53-4AC6-3A1D-0EB748617BC0}"/>
              </a:ext>
            </a:extLst>
          </p:cNvPr>
          <p:cNvSpPr/>
          <p:nvPr/>
        </p:nvSpPr>
        <p:spPr>
          <a:xfrm>
            <a:off x="2763022" y="3923524"/>
            <a:ext cx="54550" cy="0"/>
          </a:xfrm>
          <a:custGeom>
            <a:avLst/>
            <a:gdLst/>
            <a:ahLst/>
            <a:cxnLst/>
            <a:rect l="l" t="t" r="r" b="b"/>
            <a:pathLst>
              <a:path w="43180">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43" name="object 74">
            <a:extLst>
              <a:ext uri="{FF2B5EF4-FFF2-40B4-BE49-F238E27FC236}">
                <a16:creationId xmlns:a16="http://schemas.microsoft.com/office/drawing/2014/main" id="{3B0271C3-1543-DF9F-4280-C8FFBB1CEBA9}"/>
              </a:ext>
            </a:extLst>
          </p:cNvPr>
          <p:cNvGrpSpPr/>
          <p:nvPr/>
        </p:nvGrpSpPr>
        <p:grpSpPr>
          <a:xfrm>
            <a:off x="2749302" y="3603295"/>
            <a:ext cx="82628" cy="182882"/>
            <a:chOff x="1630794" y="1381505"/>
            <a:chExt cx="65405" cy="147320"/>
          </a:xfrm>
          <a:solidFill>
            <a:srgbClr val="990871"/>
          </a:solidFill>
        </p:grpSpPr>
        <p:sp>
          <p:nvSpPr>
            <p:cNvPr id="304" name="object 75">
              <a:extLst>
                <a:ext uri="{FF2B5EF4-FFF2-40B4-BE49-F238E27FC236}">
                  <a16:creationId xmlns:a16="http://schemas.microsoft.com/office/drawing/2014/main" id="{394D8338-EA10-95D4-E3BF-66BA14A472E7}"/>
                </a:ext>
              </a:extLst>
            </p:cNvPr>
            <p:cNvSpPr/>
            <p:nvPr/>
          </p:nvSpPr>
          <p:spPr>
            <a:xfrm>
              <a:off x="1641655" y="1528462"/>
              <a:ext cx="43180" cy="0"/>
            </a:xfrm>
            <a:custGeom>
              <a:avLst/>
              <a:gdLst/>
              <a:ahLst/>
              <a:cxnLst/>
              <a:rect l="l" t="t" r="r" b="b"/>
              <a:pathLst>
                <a:path w="43180">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05" name="object 76">
              <a:extLst>
                <a:ext uri="{FF2B5EF4-FFF2-40B4-BE49-F238E27FC236}">
                  <a16:creationId xmlns:a16="http://schemas.microsoft.com/office/drawing/2014/main" id="{476F8947-5C2F-51BE-973F-9BC2FCED0DA3}"/>
                </a:ext>
              </a:extLst>
            </p:cNvPr>
            <p:cNvSpPr/>
            <p:nvPr/>
          </p:nvSpPr>
          <p:spPr>
            <a:xfrm>
              <a:off x="1663193" y="1381505"/>
              <a:ext cx="0" cy="147320"/>
            </a:xfrm>
            <a:custGeom>
              <a:avLst/>
              <a:gdLst/>
              <a:ahLst/>
              <a:cxnLst/>
              <a:rect l="l" t="t" r="r" b="b"/>
              <a:pathLst>
                <a:path h="147319">
                  <a:moveTo>
                    <a:pt x="0" y="0"/>
                  </a:moveTo>
                  <a:lnTo>
                    <a:pt x="0" y="146951"/>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06" name="object 77">
              <a:extLst>
                <a:ext uri="{FF2B5EF4-FFF2-40B4-BE49-F238E27FC236}">
                  <a16:creationId xmlns:a16="http://schemas.microsoft.com/office/drawing/2014/main" id="{A02CF3B4-A47B-F80D-FC0E-880787A37AEF}"/>
                </a:ext>
              </a:extLst>
            </p:cNvPr>
            <p:cNvSpPr/>
            <p:nvPr/>
          </p:nvSpPr>
          <p:spPr>
            <a:xfrm>
              <a:off x="1630794" y="1413090"/>
              <a:ext cx="65405" cy="65405"/>
            </a:xfrm>
            <a:custGeom>
              <a:avLst/>
              <a:gdLst/>
              <a:ahLst/>
              <a:cxnLst/>
              <a:rect l="l" t="t" r="r" b="b"/>
              <a:pathLst>
                <a:path w="65405"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44" name="object 78">
            <a:extLst>
              <a:ext uri="{FF2B5EF4-FFF2-40B4-BE49-F238E27FC236}">
                <a16:creationId xmlns:a16="http://schemas.microsoft.com/office/drawing/2014/main" id="{8E62296D-88BA-52E6-148D-092BF2999C92}"/>
              </a:ext>
            </a:extLst>
          </p:cNvPr>
          <p:cNvSpPr/>
          <p:nvPr/>
        </p:nvSpPr>
        <p:spPr>
          <a:xfrm>
            <a:off x="3216169" y="4358618"/>
            <a:ext cx="54550" cy="0"/>
          </a:xfrm>
          <a:custGeom>
            <a:avLst/>
            <a:gdLst/>
            <a:ahLst/>
            <a:cxnLst/>
            <a:rect l="l" t="t" r="r" b="b"/>
            <a:pathLst>
              <a:path w="43180">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45" name="object 79">
            <a:extLst>
              <a:ext uri="{FF2B5EF4-FFF2-40B4-BE49-F238E27FC236}">
                <a16:creationId xmlns:a16="http://schemas.microsoft.com/office/drawing/2014/main" id="{768AFBAC-B5B6-AD81-A6E9-151F53142E7A}"/>
              </a:ext>
            </a:extLst>
          </p:cNvPr>
          <p:cNvGrpSpPr/>
          <p:nvPr/>
        </p:nvGrpSpPr>
        <p:grpSpPr>
          <a:xfrm>
            <a:off x="3202453" y="3969935"/>
            <a:ext cx="82628" cy="216784"/>
            <a:chOff x="1989493" y="1676847"/>
            <a:chExt cx="65405" cy="174630"/>
          </a:xfrm>
          <a:solidFill>
            <a:srgbClr val="990871"/>
          </a:solidFill>
        </p:grpSpPr>
        <p:sp>
          <p:nvSpPr>
            <p:cNvPr id="301" name="object 80">
              <a:extLst>
                <a:ext uri="{FF2B5EF4-FFF2-40B4-BE49-F238E27FC236}">
                  <a16:creationId xmlns:a16="http://schemas.microsoft.com/office/drawing/2014/main" id="{415FD34E-4E85-708B-EEE0-4D67C7CEA11F}"/>
                </a:ext>
              </a:extLst>
            </p:cNvPr>
            <p:cNvSpPr/>
            <p:nvPr/>
          </p:nvSpPr>
          <p:spPr>
            <a:xfrm>
              <a:off x="2000350" y="1851477"/>
              <a:ext cx="43180" cy="0"/>
            </a:xfrm>
            <a:custGeom>
              <a:avLst/>
              <a:gdLst/>
              <a:ahLst/>
              <a:cxnLst/>
              <a:rect l="l" t="t" r="r" b="b"/>
              <a:pathLst>
                <a:path w="43180">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02" name="object 81">
              <a:extLst>
                <a:ext uri="{FF2B5EF4-FFF2-40B4-BE49-F238E27FC236}">
                  <a16:creationId xmlns:a16="http://schemas.microsoft.com/office/drawing/2014/main" id="{325C499D-EE06-64DB-7E29-7AF70EA576DC}"/>
                </a:ext>
              </a:extLst>
            </p:cNvPr>
            <p:cNvSpPr/>
            <p:nvPr/>
          </p:nvSpPr>
          <p:spPr>
            <a:xfrm>
              <a:off x="2021889" y="1676847"/>
              <a:ext cx="0" cy="174625"/>
            </a:xfrm>
            <a:custGeom>
              <a:avLst/>
              <a:gdLst/>
              <a:ahLst/>
              <a:cxnLst/>
              <a:rect l="l" t="t" r="r" b="b"/>
              <a:pathLst>
                <a:path h="174625">
                  <a:moveTo>
                    <a:pt x="0" y="0"/>
                  </a:moveTo>
                  <a:lnTo>
                    <a:pt x="0" y="174625"/>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03" name="object 82">
              <a:extLst>
                <a:ext uri="{FF2B5EF4-FFF2-40B4-BE49-F238E27FC236}">
                  <a16:creationId xmlns:a16="http://schemas.microsoft.com/office/drawing/2014/main" id="{EA760D22-FFBC-9892-6ED1-E866701B2E3C}"/>
                </a:ext>
              </a:extLst>
            </p:cNvPr>
            <p:cNvSpPr/>
            <p:nvPr/>
          </p:nvSpPr>
          <p:spPr>
            <a:xfrm>
              <a:off x="1989493" y="1736102"/>
              <a:ext cx="65405" cy="65405"/>
            </a:xfrm>
            <a:custGeom>
              <a:avLst/>
              <a:gdLst/>
              <a:ahLst/>
              <a:cxnLst/>
              <a:rect l="l" t="t" r="r" b="b"/>
              <a:pathLst>
                <a:path w="65405"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46" name="object 83">
            <a:extLst>
              <a:ext uri="{FF2B5EF4-FFF2-40B4-BE49-F238E27FC236}">
                <a16:creationId xmlns:a16="http://schemas.microsoft.com/office/drawing/2014/main" id="{785F4C85-DD8E-DD12-4AE3-6546FF1D5087}"/>
              </a:ext>
            </a:extLst>
          </p:cNvPr>
          <p:cNvSpPr/>
          <p:nvPr/>
        </p:nvSpPr>
        <p:spPr>
          <a:xfrm>
            <a:off x="3657592" y="4648837"/>
            <a:ext cx="54550" cy="0"/>
          </a:xfrm>
          <a:custGeom>
            <a:avLst/>
            <a:gdLst/>
            <a:ahLst/>
            <a:cxnLst/>
            <a:rect l="l" t="t" r="r" b="b"/>
            <a:pathLst>
              <a:path w="43180">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47" name="object 84">
            <a:extLst>
              <a:ext uri="{FF2B5EF4-FFF2-40B4-BE49-F238E27FC236}">
                <a16:creationId xmlns:a16="http://schemas.microsoft.com/office/drawing/2014/main" id="{8A8CCAB8-973D-62E9-A54C-897A44F115C0}"/>
              </a:ext>
            </a:extLst>
          </p:cNvPr>
          <p:cNvGrpSpPr/>
          <p:nvPr/>
        </p:nvGrpSpPr>
        <p:grpSpPr>
          <a:xfrm>
            <a:off x="3643878" y="4214489"/>
            <a:ext cx="82628" cy="262497"/>
            <a:chOff x="2338908" y="1873849"/>
            <a:chExt cx="65405" cy="211454"/>
          </a:xfrm>
          <a:solidFill>
            <a:srgbClr val="990871"/>
          </a:solidFill>
        </p:grpSpPr>
        <p:sp>
          <p:nvSpPr>
            <p:cNvPr id="298" name="object 85">
              <a:extLst>
                <a:ext uri="{FF2B5EF4-FFF2-40B4-BE49-F238E27FC236}">
                  <a16:creationId xmlns:a16="http://schemas.microsoft.com/office/drawing/2014/main" id="{59CD363F-5775-648B-2B34-D1D6154FE5ED}"/>
                </a:ext>
              </a:extLst>
            </p:cNvPr>
            <p:cNvSpPr/>
            <p:nvPr/>
          </p:nvSpPr>
          <p:spPr>
            <a:xfrm>
              <a:off x="2349764" y="2085171"/>
              <a:ext cx="43180" cy="0"/>
            </a:xfrm>
            <a:custGeom>
              <a:avLst/>
              <a:gdLst/>
              <a:ahLst/>
              <a:cxnLst/>
              <a:rect l="l" t="t" r="r" b="b"/>
              <a:pathLst>
                <a:path w="43180">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99" name="object 86">
              <a:extLst>
                <a:ext uri="{FF2B5EF4-FFF2-40B4-BE49-F238E27FC236}">
                  <a16:creationId xmlns:a16="http://schemas.microsoft.com/office/drawing/2014/main" id="{F1B5DB48-7305-4A62-D880-59CF193D1A4B}"/>
                </a:ext>
              </a:extLst>
            </p:cNvPr>
            <p:cNvSpPr/>
            <p:nvPr/>
          </p:nvSpPr>
          <p:spPr>
            <a:xfrm>
              <a:off x="2371302" y="1873849"/>
              <a:ext cx="0" cy="211454"/>
            </a:xfrm>
            <a:custGeom>
              <a:avLst/>
              <a:gdLst/>
              <a:ahLst/>
              <a:cxnLst/>
              <a:rect l="l" t="t" r="r" b="b"/>
              <a:pathLst>
                <a:path h="211455">
                  <a:moveTo>
                    <a:pt x="0" y="0"/>
                  </a:moveTo>
                  <a:lnTo>
                    <a:pt x="0" y="211315"/>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300" name="object 87">
              <a:extLst>
                <a:ext uri="{FF2B5EF4-FFF2-40B4-BE49-F238E27FC236}">
                  <a16:creationId xmlns:a16="http://schemas.microsoft.com/office/drawing/2014/main" id="{D30A729D-C615-3F8C-DA96-FB54D13A215E}"/>
                </a:ext>
              </a:extLst>
            </p:cNvPr>
            <p:cNvSpPr/>
            <p:nvPr/>
          </p:nvSpPr>
          <p:spPr>
            <a:xfrm>
              <a:off x="2338908" y="1950453"/>
              <a:ext cx="65405" cy="65405"/>
            </a:xfrm>
            <a:custGeom>
              <a:avLst/>
              <a:gdLst/>
              <a:ahLst/>
              <a:cxnLst/>
              <a:rect l="l" t="t" r="r" b="b"/>
              <a:pathLst>
                <a:path w="65405"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48" name="object 88">
            <a:extLst>
              <a:ext uri="{FF2B5EF4-FFF2-40B4-BE49-F238E27FC236}">
                <a16:creationId xmlns:a16="http://schemas.microsoft.com/office/drawing/2014/main" id="{609FD6C3-C85C-D28A-472E-F7F0217121EE}"/>
              </a:ext>
            </a:extLst>
          </p:cNvPr>
          <p:cNvSpPr/>
          <p:nvPr/>
        </p:nvSpPr>
        <p:spPr>
          <a:xfrm>
            <a:off x="4106800" y="4828082"/>
            <a:ext cx="54550" cy="0"/>
          </a:xfrm>
          <a:custGeom>
            <a:avLst/>
            <a:gdLst/>
            <a:ahLst/>
            <a:cxnLst/>
            <a:rect l="l" t="t" r="r" b="b"/>
            <a:pathLst>
              <a:path w="43180">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49" name="object 89">
            <a:extLst>
              <a:ext uri="{FF2B5EF4-FFF2-40B4-BE49-F238E27FC236}">
                <a16:creationId xmlns:a16="http://schemas.microsoft.com/office/drawing/2014/main" id="{AC08B5E9-BB52-005E-F0F8-F741A94F7079}"/>
              </a:ext>
            </a:extLst>
          </p:cNvPr>
          <p:cNvGrpSpPr/>
          <p:nvPr/>
        </p:nvGrpSpPr>
        <p:grpSpPr>
          <a:xfrm>
            <a:off x="4093082" y="4365534"/>
            <a:ext cx="82628" cy="304277"/>
            <a:chOff x="2694482" y="1995520"/>
            <a:chExt cx="65405" cy="245110"/>
          </a:xfrm>
          <a:solidFill>
            <a:srgbClr val="990871"/>
          </a:solidFill>
        </p:grpSpPr>
        <p:sp>
          <p:nvSpPr>
            <p:cNvPr id="295" name="object 90">
              <a:extLst>
                <a:ext uri="{FF2B5EF4-FFF2-40B4-BE49-F238E27FC236}">
                  <a16:creationId xmlns:a16="http://schemas.microsoft.com/office/drawing/2014/main" id="{6BE53145-D4F3-0F6A-15BF-6BF4C055546D}"/>
                </a:ext>
              </a:extLst>
            </p:cNvPr>
            <p:cNvSpPr/>
            <p:nvPr/>
          </p:nvSpPr>
          <p:spPr>
            <a:xfrm>
              <a:off x="2705342" y="2240024"/>
              <a:ext cx="43180" cy="0"/>
            </a:xfrm>
            <a:custGeom>
              <a:avLst/>
              <a:gdLst/>
              <a:ahLst/>
              <a:cxnLst/>
              <a:rect l="l" t="t" r="r" b="b"/>
              <a:pathLst>
                <a:path w="43180">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96" name="object 91">
              <a:extLst>
                <a:ext uri="{FF2B5EF4-FFF2-40B4-BE49-F238E27FC236}">
                  <a16:creationId xmlns:a16="http://schemas.microsoft.com/office/drawing/2014/main" id="{28002D10-EA91-1C39-3419-7B7EAA030466}"/>
                </a:ext>
              </a:extLst>
            </p:cNvPr>
            <p:cNvSpPr/>
            <p:nvPr/>
          </p:nvSpPr>
          <p:spPr>
            <a:xfrm>
              <a:off x="2726880" y="1995520"/>
              <a:ext cx="0" cy="245110"/>
            </a:xfrm>
            <a:custGeom>
              <a:avLst/>
              <a:gdLst/>
              <a:ahLst/>
              <a:cxnLst/>
              <a:rect l="l" t="t" r="r" b="b"/>
              <a:pathLst>
                <a:path h="245110">
                  <a:moveTo>
                    <a:pt x="0" y="0"/>
                  </a:moveTo>
                  <a:lnTo>
                    <a:pt x="0" y="24450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97" name="object 92">
              <a:extLst>
                <a:ext uri="{FF2B5EF4-FFF2-40B4-BE49-F238E27FC236}">
                  <a16:creationId xmlns:a16="http://schemas.microsoft.com/office/drawing/2014/main" id="{DB250AA0-D609-0838-6595-082DEC22D470}"/>
                </a:ext>
              </a:extLst>
            </p:cNvPr>
            <p:cNvSpPr/>
            <p:nvPr/>
          </p:nvSpPr>
          <p:spPr>
            <a:xfrm>
              <a:off x="2694482" y="2087562"/>
              <a:ext cx="65405" cy="65405"/>
            </a:xfrm>
            <a:custGeom>
              <a:avLst/>
              <a:gdLst/>
              <a:ahLst/>
              <a:cxnLst/>
              <a:rect l="l" t="t" r="r" b="b"/>
              <a:pathLst>
                <a:path w="65405"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50" name="object 93">
            <a:extLst>
              <a:ext uri="{FF2B5EF4-FFF2-40B4-BE49-F238E27FC236}">
                <a16:creationId xmlns:a16="http://schemas.microsoft.com/office/drawing/2014/main" id="{D1914E02-FC9F-EACE-607F-ED09307B5764}"/>
              </a:ext>
            </a:extLst>
          </p:cNvPr>
          <p:cNvSpPr/>
          <p:nvPr/>
        </p:nvSpPr>
        <p:spPr>
          <a:xfrm>
            <a:off x="4553238" y="4972161"/>
            <a:ext cx="54550" cy="0"/>
          </a:xfrm>
          <a:custGeom>
            <a:avLst/>
            <a:gdLst/>
            <a:ahLst/>
            <a:cxnLst/>
            <a:rect l="l" t="t" r="r" b="b"/>
            <a:pathLst>
              <a:path w="43180">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51" name="object 94">
            <a:extLst>
              <a:ext uri="{FF2B5EF4-FFF2-40B4-BE49-F238E27FC236}">
                <a16:creationId xmlns:a16="http://schemas.microsoft.com/office/drawing/2014/main" id="{D9FBEACE-B29A-9F29-46A4-D78857C67862}"/>
              </a:ext>
            </a:extLst>
          </p:cNvPr>
          <p:cNvGrpSpPr/>
          <p:nvPr/>
        </p:nvGrpSpPr>
        <p:grpSpPr>
          <a:xfrm>
            <a:off x="4539512" y="4486938"/>
            <a:ext cx="82628" cy="332655"/>
            <a:chOff x="3047860" y="2093321"/>
            <a:chExt cx="65405" cy="267970"/>
          </a:xfrm>
          <a:solidFill>
            <a:srgbClr val="990871"/>
          </a:solidFill>
        </p:grpSpPr>
        <p:sp>
          <p:nvSpPr>
            <p:cNvPr id="292" name="object 95">
              <a:extLst>
                <a:ext uri="{FF2B5EF4-FFF2-40B4-BE49-F238E27FC236}">
                  <a16:creationId xmlns:a16="http://schemas.microsoft.com/office/drawing/2014/main" id="{838BB019-535F-2CF4-1882-73BDFBC6FF94}"/>
                </a:ext>
              </a:extLst>
            </p:cNvPr>
            <p:cNvSpPr/>
            <p:nvPr/>
          </p:nvSpPr>
          <p:spPr>
            <a:xfrm>
              <a:off x="3058726" y="2361112"/>
              <a:ext cx="43180" cy="0"/>
            </a:xfrm>
            <a:custGeom>
              <a:avLst/>
              <a:gdLst/>
              <a:ahLst/>
              <a:cxnLst/>
              <a:rect l="l" t="t" r="r" b="b"/>
              <a:pathLst>
                <a:path w="43180">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93" name="object 96">
              <a:extLst>
                <a:ext uri="{FF2B5EF4-FFF2-40B4-BE49-F238E27FC236}">
                  <a16:creationId xmlns:a16="http://schemas.microsoft.com/office/drawing/2014/main" id="{DE63EBE7-09D3-7665-C68A-EF8FE3C21381}"/>
                </a:ext>
              </a:extLst>
            </p:cNvPr>
            <p:cNvSpPr/>
            <p:nvPr/>
          </p:nvSpPr>
          <p:spPr>
            <a:xfrm>
              <a:off x="3080264" y="2093321"/>
              <a:ext cx="0" cy="267970"/>
            </a:xfrm>
            <a:custGeom>
              <a:avLst/>
              <a:gdLst/>
              <a:ahLst/>
              <a:cxnLst/>
              <a:rect l="l" t="t" r="r" b="b"/>
              <a:pathLst>
                <a:path h="267969">
                  <a:moveTo>
                    <a:pt x="0" y="0"/>
                  </a:moveTo>
                  <a:lnTo>
                    <a:pt x="0" y="267792"/>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94" name="object 97">
              <a:extLst>
                <a:ext uri="{FF2B5EF4-FFF2-40B4-BE49-F238E27FC236}">
                  <a16:creationId xmlns:a16="http://schemas.microsoft.com/office/drawing/2014/main" id="{A4227926-8479-7FB1-F63E-A6932CF530EB}"/>
                </a:ext>
              </a:extLst>
            </p:cNvPr>
            <p:cNvSpPr/>
            <p:nvPr/>
          </p:nvSpPr>
          <p:spPr>
            <a:xfrm>
              <a:off x="3047860" y="2199563"/>
              <a:ext cx="65405" cy="65405"/>
            </a:xfrm>
            <a:custGeom>
              <a:avLst/>
              <a:gdLst/>
              <a:ahLst/>
              <a:cxnLst/>
              <a:rect l="l" t="t" r="r" b="b"/>
              <a:pathLst>
                <a:path w="65405"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52" name="object 98">
            <a:extLst>
              <a:ext uri="{FF2B5EF4-FFF2-40B4-BE49-F238E27FC236}">
                <a16:creationId xmlns:a16="http://schemas.microsoft.com/office/drawing/2014/main" id="{20E7E505-6E7A-3273-2330-064EEB07CCE6}"/>
              </a:ext>
            </a:extLst>
          </p:cNvPr>
          <p:cNvSpPr/>
          <p:nvPr/>
        </p:nvSpPr>
        <p:spPr>
          <a:xfrm>
            <a:off x="5001920" y="5021167"/>
            <a:ext cx="54550" cy="0"/>
          </a:xfrm>
          <a:custGeom>
            <a:avLst/>
            <a:gdLst/>
            <a:ahLst/>
            <a:cxnLst/>
            <a:rect l="l" t="t" r="r" b="b"/>
            <a:pathLst>
              <a:path w="43179">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53" name="object 99">
            <a:extLst>
              <a:ext uri="{FF2B5EF4-FFF2-40B4-BE49-F238E27FC236}">
                <a16:creationId xmlns:a16="http://schemas.microsoft.com/office/drawing/2014/main" id="{D7497DB3-2D84-90F9-2CE8-3A62444C291E}"/>
              </a:ext>
            </a:extLst>
          </p:cNvPr>
          <p:cNvGrpSpPr/>
          <p:nvPr/>
        </p:nvGrpSpPr>
        <p:grpSpPr>
          <a:xfrm>
            <a:off x="4988202" y="4528233"/>
            <a:ext cx="82628" cy="332655"/>
            <a:chOff x="3403028" y="2126587"/>
            <a:chExt cx="65405" cy="267970"/>
          </a:xfrm>
          <a:solidFill>
            <a:srgbClr val="990871"/>
          </a:solidFill>
        </p:grpSpPr>
        <p:sp>
          <p:nvSpPr>
            <p:cNvPr id="289" name="object 100">
              <a:extLst>
                <a:ext uri="{FF2B5EF4-FFF2-40B4-BE49-F238E27FC236}">
                  <a16:creationId xmlns:a16="http://schemas.microsoft.com/office/drawing/2014/main" id="{81B179F9-9489-681E-35D0-0B3A4C756628}"/>
                </a:ext>
              </a:extLst>
            </p:cNvPr>
            <p:cNvSpPr/>
            <p:nvPr/>
          </p:nvSpPr>
          <p:spPr>
            <a:xfrm>
              <a:off x="3413886" y="2394377"/>
              <a:ext cx="43180" cy="0"/>
            </a:xfrm>
            <a:custGeom>
              <a:avLst/>
              <a:gdLst/>
              <a:ahLst/>
              <a:cxnLst/>
              <a:rect l="l" t="t" r="r" b="b"/>
              <a:pathLst>
                <a:path w="43179">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90" name="object 101">
              <a:extLst>
                <a:ext uri="{FF2B5EF4-FFF2-40B4-BE49-F238E27FC236}">
                  <a16:creationId xmlns:a16="http://schemas.microsoft.com/office/drawing/2014/main" id="{93328622-8363-C887-0A0C-D9C1E7B53CA2}"/>
                </a:ext>
              </a:extLst>
            </p:cNvPr>
            <p:cNvSpPr/>
            <p:nvPr/>
          </p:nvSpPr>
          <p:spPr>
            <a:xfrm>
              <a:off x="3435424" y="2126587"/>
              <a:ext cx="0" cy="267970"/>
            </a:xfrm>
            <a:custGeom>
              <a:avLst/>
              <a:gdLst/>
              <a:ahLst/>
              <a:cxnLst/>
              <a:rect l="l" t="t" r="r" b="b"/>
              <a:pathLst>
                <a:path h="267969">
                  <a:moveTo>
                    <a:pt x="0" y="0"/>
                  </a:moveTo>
                  <a:lnTo>
                    <a:pt x="0" y="267792"/>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91" name="object 102">
              <a:extLst>
                <a:ext uri="{FF2B5EF4-FFF2-40B4-BE49-F238E27FC236}">
                  <a16:creationId xmlns:a16="http://schemas.microsoft.com/office/drawing/2014/main" id="{50D51A19-7FC9-E223-A91B-97075E907A04}"/>
                </a:ext>
              </a:extLst>
            </p:cNvPr>
            <p:cNvSpPr/>
            <p:nvPr/>
          </p:nvSpPr>
          <p:spPr>
            <a:xfrm>
              <a:off x="3403028" y="2232825"/>
              <a:ext cx="65405" cy="65405"/>
            </a:xfrm>
            <a:custGeom>
              <a:avLst/>
              <a:gdLst/>
              <a:ahLst/>
              <a:cxnLst/>
              <a:rect l="l" t="t" r="r" b="b"/>
              <a:pathLst>
                <a:path w="65404"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54" name="object 103">
            <a:extLst>
              <a:ext uri="{FF2B5EF4-FFF2-40B4-BE49-F238E27FC236}">
                <a16:creationId xmlns:a16="http://schemas.microsoft.com/office/drawing/2014/main" id="{E0240504-1780-B187-28C8-FCEC6C14B2F2}"/>
              </a:ext>
            </a:extLst>
          </p:cNvPr>
          <p:cNvSpPr/>
          <p:nvPr/>
        </p:nvSpPr>
        <p:spPr>
          <a:xfrm>
            <a:off x="5447543" y="5061210"/>
            <a:ext cx="54550" cy="0"/>
          </a:xfrm>
          <a:custGeom>
            <a:avLst/>
            <a:gdLst/>
            <a:ahLst/>
            <a:cxnLst/>
            <a:rect l="l" t="t" r="r" b="b"/>
            <a:pathLst>
              <a:path w="43179">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55" name="object 104">
            <a:extLst>
              <a:ext uri="{FF2B5EF4-FFF2-40B4-BE49-F238E27FC236}">
                <a16:creationId xmlns:a16="http://schemas.microsoft.com/office/drawing/2014/main" id="{AB8DE9F5-9EAD-EF4A-A5F3-650EA1E25260}"/>
              </a:ext>
            </a:extLst>
          </p:cNvPr>
          <p:cNvGrpSpPr/>
          <p:nvPr/>
        </p:nvGrpSpPr>
        <p:grpSpPr>
          <a:xfrm>
            <a:off x="5433815" y="4561974"/>
            <a:ext cx="82628" cy="382317"/>
            <a:chOff x="3755758" y="2153768"/>
            <a:chExt cx="65405" cy="307975"/>
          </a:xfrm>
          <a:solidFill>
            <a:srgbClr val="990871"/>
          </a:solidFill>
        </p:grpSpPr>
        <p:sp>
          <p:nvSpPr>
            <p:cNvPr id="286" name="object 105">
              <a:extLst>
                <a:ext uri="{FF2B5EF4-FFF2-40B4-BE49-F238E27FC236}">
                  <a16:creationId xmlns:a16="http://schemas.microsoft.com/office/drawing/2014/main" id="{B4FA3BAF-D826-2C64-963C-C36C84C2731A}"/>
                </a:ext>
              </a:extLst>
            </p:cNvPr>
            <p:cNvSpPr/>
            <p:nvPr/>
          </p:nvSpPr>
          <p:spPr>
            <a:xfrm>
              <a:off x="3766625" y="2461325"/>
              <a:ext cx="43180" cy="0"/>
            </a:xfrm>
            <a:custGeom>
              <a:avLst/>
              <a:gdLst/>
              <a:ahLst/>
              <a:cxnLst/>
              <a:rect l="l" t="t" r="r" b="b"/>
              <a:pathLst>
                <a:path w="43179">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87" name="object 106">
              <a:extLst>
                <a:ext uri="{FF2B5EF4-FFF2-40B4-BE49-F238E27FC236}">
                  <a16:creationId xmlns:a16="http://schemas.microsoft.com/office/drawing/2014/main" id="{97A89058-1354-C17F-6DD0-04F70467C452}"/>
                </a:ext>
              </a:extLst>
            </p:cNvPr>
            <p:cNvSpPr/>
            <p:nvPr/>
          </p:nvSpPr>
          <p:spPr>
            <a:xfrm>
              <a:off x="3788163" y="2153768"/>
              <a:ext cx="0" cy="307975"/>
            </a:xfrm>
            <a:custGeom>
              <a:avLst/>
              <a:gdLst/>
              <a:ahLst/>
              <a:cxnLst/>
              <a:rect l="l" t="t" r="r" b="b"/>
              <a:pathLst>
                <a:path h="307975">
                  <a:moveTo>
                    <a:pt x="0" y="0"/>
                  </a:moveTo>
                  <a:lnTo>
                    <a:pt x="0" y="307555"/>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88" name="object 107">
              <a:extLst>
                <a:ext uri="{FF2B5EF4-FFF2-40B4-BE49-F238E27FC236}">
                  <a16:creationId xmlns:a16="http://schemas.microsoft.com/office/drawing/2014/main" id="{994FCC82-FADB-500E-72A6-7D4E847C9C46}"/>
                </a:ext>
              </a:extLst>
            </p:cNvPr>
            <p:cNvSpPr/>
            <p:nvPr/>
          </p:nvSpPr>
          <p:spPr>
            <a:xfrm>
              <a:off x="3755758" y="2277643"/>
              <a:ext cx="65405" cy="65405"/>
            </a:xfrm>
            <a:custGeom>
              <a:avLst/>
              <a:gdLst/>
              <a:ahLst/>
              <a:cxnLst/>
              <a:rect l="l" t="t" r="r" b="b"/>
              <a:pathLst>
                <a:path w="65404"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56" name="object 108">
            <a:extLst>
              <a:ext uri="{FF2B5EF4-FFF2-40B4-BE49-F238E27FC236}">
                <a16:creationId xmlns:a16="http://schemas.microsoft.com/office/drawing/2014/main" id="{CD634F94-E5A1-0506-A6F7-4ED58D1F436C}"/>
              </a:ext>
            </a:extLst>
          </p:cNvPr>
          <p:cNvSpPr/>
          <p:nvPr/>
        </p:nvSpPr>
        <p:spPr>
          <a:xfrm>
            <a:off x="5809747" y="5225407"/>
            <a:ext cx="54550" cy="0"/>
          </a:xfrm>
          <a:custGeom>
            <a:avLst/>
            <a:gdLst/>
            <a:ahLst/>
            <a:cxnLst/>
            <a:rect l="l" t="t" r="r" b="b"/>
            <a:pathLst>
              <a:path w="43179">
                <a:moveTo>
                  <a:pt x="0" y="0"/>
                </a:moveTo>
                <a:lnTo>
                  <a:pt x="43078" y="0"/>
                </a:lnTo>
              </a:path>
            </a:pathLst>
          </a:custGeom>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nvGrpSpPr>
          <p:cNvPr id="257" name="object 109">
            <a:extLst>
              <a:ext uri="{FF2B5EF4-FFF2-40B4-BE49-F238E27FC236}">
                <a16:creationId xmlns:a16="http://schemas.microsoft.com/office/drawing/2014/main" id="{FC0D6A80-FF4F-F0BD-1CA8-15AFED3507CB}"/>
              </a:ext>
            </a:extLst>
          </p:cNvPr>
          <p:cNvGrpSpPr/>
          <p:nvPr/>
        </p:nvGrpSpPr>
        <p:grpSpPr>
          <a:xfrm>
            <a:off x="5795924" y="4703085"/>
            <a:ext cx="82625" cy="193129"/>
            <a:chOff x="4042468" y="2267433"/>
            <a:chExt cx="65405" cy="155575"/>
          </a:xfrm>
          <a:solidFill>
            <a:srgbClr val="990871"/>
          </a:solidFill>
        </p:grpSpPr>
        <p:sp>
          <p:nvSpPr>
            <p:cNvPr id="283" name="object 110">
              <a:extLst>
                <a:ext uri="{FF2B5EF4-FFF2-40B4-BE49-F238E27FC236}">
                  <a16:creationId xmlns:a16="http://schemas.microsoft.com/office/drawing/2014/main" id="{44DD1CE0-288D-BCC5-8C90-395F892A692D}"/>
                </a:ext>
              </a:extLst>
            </p:cNvPr>
            <p:cNvSpPr/>
            <p:nvPr/>
          </p:nvSpPr>
          <p:spPr>
            <a:xfrm>
              <a:off x="4054844" y="2420401"/>
              <a:ext cx="43180" cy="0"/>
            </a:xfrm>
            <a:custGeom>
              <a:avLst/>
              <a:gdLst/>
              <a:ahLst/>
              <a:cxnLst/>
              <a:rect l="l" t="t" r="r" b="b"/>
              <a:pathLst>
                <a:path w="43179">
                  <a:moveTo>
                    <a:pt x="0" y="0"/>
                  </a:moveTo>
                  <a:lnTo>
                    <a:pt x="43078" y="0"/>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84" name="object 111">
              <a:extLst>
                <a:ext uri="{FF2B5EF4-FFF2-40B4-BE49-F238E27FC236}">
                  <a16:creationId xmlns:a16="http://schemas.microsoft.com/office/drawing/2014/main" id="{78E9BEEF-DB9A-4238-E2CF-46F64BCCF97D}"/>
                </a:ext>
              </a:extLst>
            </p:cNvPr>
            <p:cNvSpPr/>
            <p:nvPr/>
          </p:nvSpPr>
          <p:spPr>
            <a:xfrm>
              <a:off x="4076371" y="2267433"/>
              <a:ext cx="0" cy="155575"/>
            </a:xfrm>
            <a:custGeom>
              <a:avLst/>
              <a:gdLst/>
              <a:ahLst/>
              <a:cxnLst/>
              <a:rect l="l" t="t" r="r" b="b"/>
              <a:pathLst>
                <a:path h="155575">
                  <a:moveTo>
                    <a:pt x="0" y="0"/>
                  </a:moveTo>
                  <a:lnTo>
                    <a:pt x="0" y="155181"/>
                  </a:lnTo>
                </a:path>
              </a:pathLst>
            </a:custGeom>
            <a:grpFill/>
            <a:ln w="6350">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85" name="object 112">
              <a:extLst>
                <a:ext uri="{FF2B5EF4-FFF2-40B4-BE49-F238E27FC236}">
                  <a16:creationId xmlns:a16="http://schemas.microsoft.com/office/drawing/2014/main" id="{319FFBBF-5F4A-7234-433A-CA03A428D89D}"/>
                </a:ext>
              </a:extLst>
            </p:cNvPr>
            <p:cNvSpPr/>
            <p:nvPr/>
          </p:nvSpPr>
          <p:spPr>
            <a:xfrm>
              <a:off x="4042468" y="2316619"/>
              <a:ext cx="65405" cy="65405"/>
            </a:xfrm>
            <a:custGeom>
              <a:avLst/>
              <a:gdLst/>
              <a:ahLst/>
              <a:cxnLst/>
              <a:rect l="l" t="t" r="r" b="b"/>
              <a:pathLst>
                <a:path w="65404" h="65405">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grpSp>
      <p:sp>
        <p:nvSpPr>
          <p:cNvPr id="258" name="object 114">
            <a:extLst>
              <a:ext uri="{FF2B5EF4-FFF2-40B4-BE49-F238E27FC236}">
                <a16:creationId xmlns:a16="http://schemas.microsoft.com/office/drawing/2014/main" id="{5996D618-B077-AE0D-8303-754182C7894C}"/>
              </a:ext>
            </a:extLst>
          </p:cNvPr>
          <p:cNvSpPr/>
          <p:nvPr/>
        </p:nvSpPr>
        <p:spPr>
          <a:xfrm>
            <a:off x="1833161" y="2830314"/>
            <a:ext cx="82628" cy="96354"/>
          </a:xfrm>
          <a:custGeom>
            <a:avLst/>
            <a:gdLst/>
            <a:ahLst/>
            <a:cxnLst/>
            <a:rect l="l" t="t" r="r" b="b"/>
            <a:pathLst>
              <a:path w="65405" h="65404">
                <a:moveTo>
                  <a:pt x="64795" y="0"/>
                </a:moveTo>
                <a:lnTo>
                  <a:pt x="0" y="0"/>
                </a:lnTo>
                <a:lnTo>
                  <a:pt x="0" y="64795"/>
                </a:lnTo>
                <a:lnTo>
                  <a:pt x="64795" y="64795"/>
                </a:lnTo>
                <a:lnTo>
                  <a:pt x="64795" y="0"/>
                </a:lnTo>
                <a:close/>
              </a:path>
            </a:pathLst>
          </a:custGeom>
          <a:solidFill>
            <a:schemeClr val="tx2">
              <a:lumMod val="50000"/>
              <a:lumOff val="50000"/>
            </a:schemeClr>
          </a:solidFill>
          <a:ln>
            <a:solidFill>
              <a:schemeClr val="tx2">
                <a:lumMod val="50000"/>
                <a:lumOff val="50000"/>
              </a:schemeClr>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59" name="object 115">
            <a:extLst>
              <a:ext uri="{FF2B5EF4-FFF2-40B4-BE49-F238E27FC236}">
                <a16:creationId xmlns:a16="http://schemas.microsoft.com/office/drawing/2014/main" id="{20A48786-F714-B19C-AA1C-C55B47B62B18}"/>
              </a:ext>
            </a:extLst>
          </p:cNvPr>
          <p:cNvSpPr/>
          <p:nvPr/>
        </p:nvSpPr>
        <p:spPr>
          <a:xfrm>
            <a:off x="1833163" y="2819162"/>
            <a:ext cx="82628" cy="96354"/>
          </a:xfrm>
          <a:custGeom>
            <a:avLst/>
            <a:gdLst/>
            <a:ahLst/>
            <a:cxnLst/>
            <a:rect l="l" t="t" r="r" b="b"/>
            <a:pathLst>
              <a:path w="65405" h="65404">
                <a:moveTo>
                  <a:pt x="32397" y="0"/>
                </a:moveTo>
                <a:lnTo>
                  <a:pt x="0" y="64795"/>
                </a:lnTo>
                <a:lnTo>
                  <a:pt x="64795" y="64795"/>
                </a:lnTo>
                <a:lnTo>
                  <a:pt x="32397" y="0"/>
                </a:lnTo>
                <a:close/>
              </a:path>
            </a:pathLst>
          </a:custGeom>
          <a:solidFill>
            <a:srgbClr val="939AA7"/>
          </a:solidFill>
          <a:ln>
            <a:no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60" name="object 116">
            <a:extLst>
              <a:ext uri="{FF2B5EF4-FFF2-40B4-BE49-F238E27FC236}">
                <a16:creationId xmlns:a16="http://schemas.microsoft.com/office/drawing/2014/main" id="{561B93DF-F701-8E10-5D8E-1B4A3536235E}"/>
              </a:ext>
            </a:extLst>
          </p:cNvPr>
          <p:cNvSpPr/>
          <p:nvPr/>
        </p:nvSpPr>
        <p:spPr>
          <a:xfrm>
            <a:off x="1874096" y="2870895"/>
            <a:ext cx="3618767" cy="492994"/>
          </a:xfrm>
          <a:custGeom>
            <a:avLst/>
            <a:gdLst/>
            <a:ahLst/>
            <a:cxnLst/>
            <a:rect l="l" t="t" r="r" b="b"/>
            <a:pathLst>
              <a:path w="2864485" h="334644">
                <a:moveTo>
                  <a:pt x="2864459" y="243712"/>
                </a:moveTo>
                <a:lnTo>
                  <a:pt x="2508427" y="334645"/>
                </a:lnTo>
                <a:lnTo>
                  <a:pt x="2163787" y="263918"/>
                </a:lnTo>
                <a:lnTo>
                  <a:pt x="1809089" y="285877"/>
                </a:lnTo>
                <a:lnTo>
                  <a:pt x="1447927" y="247370"/>
                </a:lnTo>
                <a:lnTo>
                  <a:pt x="1096289" y="199199"/>
                </a:lnTo>
                <a:lnTo>
                  <a:pt x="729640" y="183184"/>
                </a:lnTo>
                <a:lnTo>
                  <a:pt x="563740" y="111163"/>
                </a:lnTo>
                <a:lnTo>
                  <a:pt x="388099" y="90449"/>
                </a:lnTo>
                <a:lnTo>
                  <a:pt x="199720" y="58038"/>
                </a:lnTo>
                <a:lnTo>
                  <a:pt x="0" y="0"/>
                </a:lnTo>
              </a:path>
            </a:pathLst>
          </a:custGeom>
          <a:ln w="6349">
            <a:solidFill>
              <a:srgbClr val="939AA7"/>
            </a:solidFill>
          </a:ln>
        </p:spPr>
        <p:txBody>
          <a:bodyPr wrap="square" lIns="0" tIns="0" rIns="0" bIns="0" rtlCol="0"/>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endParaRPr>
          </a:p>
        </p:txBody>
      </p:sp>
      <p:sp>
        <p:nvSpPr>
          <p:cNvPr id="262" name="TextBox 124">
            <a:extLst>
              <a:ext uri="{FF2B5EF4-FFF2-40B4-BE49-F238E27FC236}">
                <a16:creationId xmlns:a16="http://schemas.microsoft.com/office/drawing/2014/main" id="{71F6E361-199F-79CC-163F-A8E7ED0A0D10}"/>
              </a:ext>
            </a:extLst>
          </p:cNvPr>
          <p:cNvSpPr txBox="1"/>
          <p:nvPr/>
        </p:nvSpPr>
        <p:spPr>
          <a:xfrm>
            <a:off x="1185854" y="3088714"/>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–2</a:t>
            </a:r>
            <a:endParaRPr kumimoji="0" lang="en-GB"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sp>
        <p:nvSpPr>
          <p:cNvPr id="263" name="TextBox 125">
            <a:extLst>
              <a:ext uri="{FF2B5EF4-FFF2-40B4-BE49-F238E27FC236}">
                <a16:creationId xmlns:a16="http://schemas.microsoft.com/office/drawing/2014/main" id="{C1FE2763-DF1C-7E88-4E3F-2F45E781F9B4}"/>
              </a:ext>
            </a:extLst>
          </p:cNvPr>
          <p:cNvSpPr txBox="1"/>
          <p:nvPr/>
        </p:nvSpPr>
        <p:spPr>
          <a:xfrm>
            <a:off x="1185854" y="3372326"/>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rPr>
              <a:t>–4</a:t>
            </a:r>
            <a:endParaRPr kumimoji="0" lang="en-GB"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sp>
        <p:nvSpPr>
          <p:cNvPr id="264" name="TextBox 126">
            <a:extLst>
              <a:ext uri="{FF2B5EF4-FFF2-40B4-BE49-F238E27FC236}">
                <a16:creationId xmlns:a16="http://schemas.microsoft.com/office/drawing/2014/main" id="{B97F3068-B74C-5646-49F5-EB9375666A05}"/>
              </a:ext>
            </a:extLst>
          </p:cNvPr>
          <p:cNvSpPr txBox="1"/>
          <p:nvPr/>
        </p:nvSpPr>
        <p:spPr>
          <a:xfrm>
            <a:off x="1185854" y="3973447"/>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–8</a:t>
            </a:r>
            <a:endParaRPr kumimoji="0" lang="en-GB"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sp>
        <p:nvSpPr>
          <p:cNvPr id="265" name="TextBox 127">
            <a:extLst>
              <a:ext uri="{FF2B5EF4-FFF2-40B4-BE49-F238E27FC236}">
                <a16:creationId xmlns:a16="http://schemas.microsoft.com/office/drawing/2014/main" id="{2770983F-1B27-279B-2482-67B721614F3A}"/>
              </a:ext>
            </a:extLst>
          </p:cNvPr>
          <p:cNvSpPr txBox="1"/>
          <p:nvPr/>
        </p:nvSpPr>
        <p:spPr>
          <a:xfrm>
            <a:off x="1185854" y="3679185"/>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rPr>
              <a:t>–6</a:t>
            </a:r>
          </a:p>
        </p:txBody>
      </p:sp>
      <p:sp>
        <p:nvSpPr>
          <p:cNvPr id="266" name="TextBox 128">
            <a:extLst>
              <a:ext uri="{FF2B5EF4-FFF2-40B4-BE49-F238E27FC236}">
                <a16:creationId xmlns:a16="http://schemas.microsoft.com/office/drawing/2014/main" id="{75AB5DDA-A918-A3AE-E6F7-6E1F02C48ACC}"/>
              </a:ext>
            </a:extLst>
          </p:cNvPr>
          <p:cNvSpPr txBox="1"/>
          <p:nvPr/>
        </p:nvSpPr>
        <p:spPr>
          <a:xfrm>
            <a:off x="1185854" y="4275592"/>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–10</a:t>
            </a:r>
            <a:endParaRPr kumimoji="0" lang="en-GB"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sp>
        <p:nvSpPr>
          <p:cNvPr id="267" name="TextBox 129">
            <a:extLst>
              <a:ext uri="{FF2B5EF4-FFF2-40B4-BE49-F238E27FC236}">
                <a16:creationId xmlns:a16="http://schemas.microsoft.com/office/drawing/2014/main" id="{DF7E9CE0-9940-42AF-4302-722A330DC9F0}"/>
              </a:ext>
            </a:extLst>
          </p:cNvPr>
          <p:cNvSpPr txBox="1"/>
          <p:nvPr/>
        </p:nvSpPr>
        <p:spPr>
          <a:xfrm>
            <a:off x="1185854" y="4565026"/>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rPr>
              <a:t>–12</a:t>
            </a:r>
            <a:endParaRPr kumimoji="0" lang="en-GB"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sp>
        <p:nvSpPr>
          <p:cNvPr id="268" name="TextBox 130">
            <a:extLst>
              <a:ext uri="{FF2B5EF4-FFF2-40B4-BE49-F238E27FC236}">
                <a16:creationId xmlns:a16="http://schemas.microsoft.com/office/drawing/2014/main" id="{AF2B41C4-16C7-42D3-097D-27FE809B3078}"/>
              </a:ext>
            </a:extLst>
          </p:cNvPr>
          <p:cNvSpPr txBox="1"/>
          <p:nvPr/>
        </p:nvSpPr>
        <p:spPr>
          <a:xfrm>
            <a:off x="1185854" y="4868166"/>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rPr>
              <a:t>–14</a:t>
            </a:r>
            <a:endParaRPr kumimoji="0" lang="en-GB"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sp>
        <p:nvSpPr>
          <p:cNvPr id="269" name="TextBox 131">
            <a:extLst>
              <a:ext uri="{FF2B5EF4-FFF2-40B4-BE49-F238E27FC236}">
                <a16:creationId xmlns:a16="http://schemas.microsoft.com/office/drawing/2014/main" id="{6F3F6867-686B-9FEE-AAB3-E9D9BD3A8185}"/>
              </a:ext>
            </a:extLst>
          </p:cNvPr>
          <p:cNvSpPr txBox="1"/>
          <p:nvPr/>
        </p:nvSpPr>
        <p:spPr>
          <a:xfrm>
            <a:off x="1185854" y="5175815"/>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–16</a:t>
            </a:r>
            <a:endParaRPr kumimoji="0" lang="en-GB"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sp>
        <p:nvSpPr>
          <p:cNvPr id="270" name="TextBox 132">
            <a:extLst>
              <a:ext uri="{FF2B5EF4-FFF2-40B4-BE49-F238E27FC236}">
                <a16:creationId xmlns:a16="http://schemas.microsoft.com/office/drawing/2014/main" id="{74EBB6E1-E330-DD39-8F49-7DB00B9493E8}"/>
              </a:ext>
            </a:extLst>
          </p:cNvPr>
          <p:cNvSpPr txBox="1"/>
          <p:nvPr/>
        </p:nvSpPr>
        <p:spPr>
          <a:xfrm>
            <a:off x="1185854" y="5463652"/>
            <a:ext cx="378506" cy="184666"/>
          </a:xfrm>
          <a:prstGeom prst="rect">
            <a:avLst/>
          </a:prstGeom>
          <a:noFill/>
        </p:spPr>
        <p:txBody>
          <a:bodyPr wrap="square" lIns="0" tIns="0" rIns="0" bIns="0"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–18</a:t>
            </a:r>
            <a:endParaRPr kumimoji="0" lang="en-GB"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endParaRPr>
          </a:p>
        </p:txBody>
      </p:sp>
      <p:sp>
        <p:nvSpPr>
          <p:cNvPr id="271" name="TextBox 133">
            <a:extLst>
              <a:ext uri="{FF2B5EF4-FFF2-40B4-BE49-F238E27FC236}">
                <a16:creationId xmlns:a16="http://schemas.microsoft.com/office/drawing/2014/main" id="{1AE02A9C-93A7-FFD7-08C7-7AAD0CD9CE50}"/>
              </a:ext>
            </a:extLst>
          </p:cNvPr>
          <p:cNvSpPr txBox="1"/>
          <p:nvPr/>
        </p:nvSpPr>
        <p:spPr>
          <a:xfrm>
            <a:off x="1744974" y="5623491"/>
            <a:ext cx="252337" cy="184666"/>
          </a:xfrm>
          <a:prstGeom prst="rect">
            <a:avLst/>
          </a:prstGeom>
          <a:noFill/>
          <a:ln>
            <a:noFill/>
          </a:ln>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0</a:t>
            </a:r>
          </a:p>
        </p:txBody>
      </p:sp>
      <p:sp>
        <p:nvSpPr>
          <p:cNvPr id="272" name="TextBox 134">
            <a:extLst>
              <a:ext uri="{FF2B5EF4-FFF2-40B4-BE49-F238E27FC236}">
                <a16:creationId xmlns:a16="http://schemas.microsoft.com/office/drawing/2014/main" id="{F3905D7C-DFF3-BC85-6908-6456166C581E}"/>
              </a:ext>
            </a:extLst>
          </p:cNvPr>
          <p:cNvSpPr txBox="1"/>
          <p:nvPr/>
        </p:nvSpPr>
        <p:spPr>
          <a:xfrm>
            <a:off x="1954980" y="5623491"/>
            <a:ext cx="252337" cy="184666"/>
          </a:xfrm>
          <a:prstGeom prst="rect">
            <a:avLst/>
          </a:prstGeom>
          <a:noFill/>
          <a:ln>
            <a:noFill/>
          </a:ln>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4</a:t>
            </a:r>
          </a:p>
        </p:txBody>
      </p:sp>
      <p:sp>
        <p:nvSpPr>
          <p:cNvPr id="273" name="TextBox 135">
            <a:extLst>
              <a:ext uri="{FF2B5EF4-FFF2-40B4-BE49-F238E27FC236}">
                <a16:creationId xmlns:a16="http://schemas.microsoft.com/office/drawing/2014/main" id="{83EBAA32-21D5-4286-3373-F8C5FC6DFE81}"/>
              </a:ext>
            </a:extLst>
          </p:cNvPr>
          <p:cNvSpPr txBox="1"/>
          <p:nvPr/>
        </p:nvSpPr>
        <p:spPr>
          <a:xfrm>
            <a:off x="2187241" y="5623491"/>
            <a:ext cx="252337" cy="184666"/>
          </a:xfrm>
          <a:prstGeom prst="rect">
            <a:avLst/>
          </a:prstGeom>
          <a:noFill/>
          <a:ln>
            <a:noFill/>
          </a:ln>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8</a:t>
            </a:r>
          </a:p>
        </p:txBody>
      </p:sp>
      <p:sp>
        <p:nvSpPr>
          <p:cNvPr id="274" name="TextBox 136">
            <a:extLst>
              <a:ext uri="{FF2B5EF4-FFF2-40B4-BE49-F238E27FC236}">
                <a16:creationId xmlns:a16="http://schemas.microsoft.com/office/drawing/2014/main" id="{0BF464CA-70A2-DFCC-1A8C-C977801F2901}"/>
              </a:ext>
            </a:extLst>
          </p:cNvPr>
          <p:cNvSpPr txBox="1"/>
          <p:nvPr/>
        </p:nvSpPr>
        <p:spPr>
          <a:xfrm>
            <a:off x="2419497" y="5623491"/>
            <a:ext cx="252337"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12</a:t>
            </a:r>
          </a:p>
        </p:txBody>
      </p:sp>
      <p:sp>
        <p:nvSpPr>
          <p:cNvPr id="275" name="TextBox 137">
            <a:extLst>
              <a:ext uri="{FF2B5EF4-FFF2-40B4-BE49-F238E27FC236}">
                <a16:creationId xmlns:a16="http://schemas.microsoft.com/office/drawing/2014/main" id="{18B68AFF-9ADC-8C22-AAFC-DAD028B5605E}"/>
              </a:ext>
            </a:extLst>
          </p:cNvPr>
          <p:cNvSpPr txBox="1"/>
          <p:nvPr/>
        </p:nvSpPr>
        <p:spPr>
          <a:xfrm>
            <a:off x="2674008" y="5623491"/>
            <a:ext cx="252337"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16</a:t>
            </a:r>
          </a:p>
        </p:txBody>
      </p:sp>
      <p:sp>
        <p:nvSpPr>
          <p:cNvPr id="276" name="TextBox 138">
            <a:extLst>
              <a:ext uri="{FF2B5EF4-FFF2-40B4-BE49-F238E27FC236}">
                <a16:creationId xmlns:a16="http://schemas.microsoft.com/office/drawing/2014/main" id="{0FA1309F-B182-5851-882A-A9BC3E4FD586}"/>
              </a:ext>
            </a:extLst>
          </p:cNvPr>
          <p:cNvSpPr txBox="1"/>
          <p:nvPr/>
        </p:nvSpPr>
        <p:spPr>
          <a:xfrm>
            <a:off x="3128540" y="5623491"/>
            <a:ext cx="252337"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dirty="0">
                <a:ln/>
                <a:solidFill>
                  <a:srgbClr val="001965"/>
                </a:solidFill>
                <a:effectLst/>
                <a:uLnTx/>
                <a:uFillTx/>
                <a:latin typeface="Segoe UI" panose="020B0502040204020203" pitchFamily="34" charset="0"/>
                <a:ea typeface="+mn-ea"/>
                <a:cs typeface="Segoe UI" panose="020B0502040204020203" pitchFamily="34" charset="0"/>
                <a:sym typeface="Arial"/>
                <a:rtl val="0"/>
              </a:rPr>
              <a:t>24</a:t>
            </a:r>
          </a:p>
        </p:txBody>
      </p:sp>
      <p:sp>
        <p:nvSpPr>
          <p:cNvPr id="277" name="TextBox 139">
            <a:extLst>
              <a:ext uri="{FF2B5EF4-FFF2-40B4-BE49-F238E27FC236}">
                <a16:creationId xmlns:a16="http://schemas.microsoft.com/office/drawing/2014/main" id="{B8EE691A-2947-0263-F032-1E8231669155}"/>
              </a:ext>
            </a:extLst>
          </p:cNvPr>
          <p:cNvSpPr txBox="1"/>
          <p:nvPr/>
        </p:nvSpPr>
        <p:spPr>
          <a:xfrm>
            <a:off x="3565746" y="5623491"/>
            <a:ext cx="252337"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32</a:t>
            </a:r>
          </a:p>
        </p:txBody>
      </p:sp>
      <p:sp>
        <p:nvSpPr>
          <p:cNvPr id="278" name="TextBox 140">
            <a:extLst>
              <a:ext uri="{FF2B5EF4-FFF2-40B4-BE49-F238E27FC236}">
                <a16:creationId xmlns:a16="http://schemas.microsoft.com/office/drawing/2014/main" id="{FBFAF870-2CFD-4042-51ED-40AC9BB478C4}"/>
              </a:ext>
            </a:extLst>
          </p:cNvPr>
          <p:cNvSpPr txBox="1"/>
          <p:nvPr/>
        </p:nvSpPr>
        <p:spPr>
          <a:xfrm>
            <a:off x="4038831" y="5623491"/>
            <a:ext cx="252337"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40</a:t>
            </a:r>
          </a:p>
        </p:txBody>
      </p:sp>
      <p:sp>
        <p:nvSpPr>
          <p:cNvPr id="279" name="TextBox 141">
            <a:extLst>
              <a:ext uri="{FF2B5EF4-FFF2-40B4-BE49-F238E27FC236}">
                <a16:creationId xmlns:a16="http://schemas.microsoft.com/office/drawing/2014/main" id="{AD0CB81F-3E55-36F8-1A7B-39E00A2BF865}"/>
              </a:ext>
            </a:extLst>
          </p:cNvPr>
          <p:cNvSpPr txBox="1"/>
          <p:nvPr/>
        </p:nvSpPr>
        <p:spPr>
          <a:xfrm>
            <a:off x="4479748" y="5623491"/>
            <a:ext cx="252337"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48</a:t>
            </a:r>
          </a:p>
        </p:txBody>
      </p:sp>
      <p:sp>
        <p:nvSpPr>
          <p:cNvPr id="280" name="TextBox 142">
            <a:extLst>
              <a:ext uri="{FF2B5EF4-FFF2-40B4-BE49-F238E27FC236}">
                <a16:creationId xmlns:a16="http://schemas.microsoft.com/office/drawing/2014/main" id="{61BA86C5-641A-E82F-7463-DCD03E3EB079}"/>
              </a:ext>
            </a:extLst>
          </p:cNvPr>
          <p:cNvSpPr txBox="1"/>
          <p:nvPr/>
        </p:nvSpPr>
        <p:spPr>
          <a:xfrm>
            <a:off x="4917250" y="5623491"/>
            <a:ext cx="252337"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56</a:t>
            </a:r>
          </a:p>
        </p:txBody>
      </p:sp>
      <p:sp>
        <p:nvSpPr>
          <p:cNvPr id="281" name="TextBox 143">
            <a:extLst>
              <a:ext uri="{FF2B5EF4-FFF2-40B4-BE49-F238E27FC236}">
                <a16:creationId xmlns:a16="http://schemas.microsoft.com/office/drawing/2014/main" id="{F5EFB063-27F9-6EED-14BE-3EB602581771}"/>
              </a:ext>
            </a:extLst>
          </p:cNvPr>
          <p:cNvSpPr txBox="1"/>
          <p:nvPr/>
        </p:nvSpPr>
        <p:spPr>
          <a:xfrm>
            <a:off x="5374356" y="5623491"/>
            <a:ext cx="252337"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64</a:t>
            </a:r>
          </a:p>
        </p:txBody>
      </p:sp>
      <p:sp>
        <p:nvSpPr>
          <p:cNvPr id="282" name="TextBox 144">
            <a:extLst>
              <a:ext uri="{FF2B5EF4-FFF2-40B4-BE49-F238E27FC236}">
                <a16:creationId xmlns:a16="http://schemas.microsoft.com/office/drawing/2014/main" id="{3B568D2D-303E-B3C0-9DF0-1C460E21C1ED}"/>
              </a:ext>
            </a:extLst>
          </p:cNvPr>
          <p:cNvSpPr txBox="1"/>
          <p:nvPr/>
        </p:nvSpPr>
        <p:spPr>
          <a:xfrm>
            <a:off x="5654231" y="5623491"/>
            <a:ext cx="350665" cy="184666"/>
          </a:xfrm>
          <a:prstGeom prst="rect">
            <a:avLst/>
          </a:prstGeom>
          <a:noFill/>
        </p:spPr>
        <p:txBody>
          <a:bodyPr wrap="square" lIns="0" tIns="0" rIns="0" bIns="0"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 sz="1200" b="0" i="0" u="none" strike="noStrike" kern="0" cap="none" spc="0" normalizeH="0" baseline="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64</a:t>
            </a:r>
            <a:r>
              <a:rPr kumimoji="0" lang="it" sz="1200" b="0" i="0" u="none" strike="noStrike" kern="0" cap="none" spc="0" normalizeH="0" baseline="30000" noProof="0">
                <a:ln/>
                <a:solidFill>
                  <a:srgbClr val="001965"/>
                </a:solidFill>
                <a:effectLst/>
                <a:uLnTx/>
                <a:uFillTx/>
                <a:latin typeface="Segoe UI" panose="020B0502040204020203" pitchFamily="34" charset="0"/>
                <a:ea typeface="+mn-ea"/>
                <a:cs typeface="Segoe UI" panose="020B0502040204020203" pitchFamily="34" charset="0"/>
                <a:sym typeface="Arial"/>
                <a:rtl val="0"/>
              </a:rPr>
              <a:t>†</a:t>
            </a:r>
          </a:p>
        </p:txBody>
      </p:sp>
      <p:sp>
        <p:nvSpPr>
          <p:cNvPr id="193" name="TextBox 9">
            <a:extLst>
              <a:ext uri="{FF2B5EF4-FFF2-40B4-BE49-F238E27FC236}">
                <a16:creationId xmlns:a16="http://schemas.microsoft.com/office/drawing/2014/main" id="{3C585DC6-DB37-5ACD-A541-3739405C8B9A}"/>
              </a:ext>
            </a:extLst>
          </p:cNvPr>
          <p:cNvSpPr txBox="1"/>
          <p:nvPr/>
        </p:nvSpPr>
        <p:spPr>
          <a:xfrm>
            <a:off x="7232327" y="2462115"/>
            <a:ext cx="1399440" cy="844160"/>
          </a:xfrm>
          <a:prstGeom prst="rect">
            <a:avLst/>
          </a:prstGeom>
          <a:noFill/>
        </p:spPr>
        <p:txBody>
          <a:bodyPr wrap="square" lIns="0" tIns="0" rIns="0" bIns="0" rtlCol="0" anchor="ctr">
            <a:noAutofit/>
          </a:bodyPr>
          <a:lstStyle/>
          <a:p>
            <a:pPr marL="0" marR="0" lvl="0" indent="0" algn="ctr" defTabSz="914309" rtl="0" eaLnBrk="1" fontAlgn="auto" latinLnBrk="0" hangingPunct="1">
              <a:lnSpc>
                <a:spcPct val="120000"/>
              </a:lnSpc>
              <a:spcBef>
                <a:spcPts val="0"/>
              </a:spcBef>
              <a:spcAft>
                <a:spcPts val="0"/>
              </a:spcAft>
              <a:buClrTx/>
              <a:buSzTx/>
              <a:buFontTx/>
              <a:buNone/>
              <a:tabLst/>
              <a:defRPr/>
            </a:pPr>
            <a:r>
              <a:rPr kumimoji="0" lang="it" sz="1200" b="1"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rPr>
              <a:t>ETD </a:t>
            </a:r>
            <a:br>
              <a:rPr kumimoji="0" lang="en-GB" sz="1200" b="1"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rPr>
            </a:br>
            <a:r>
              <a:rPr kumimoji="0" lang="it" sz="1200" b="0" i="0" u="none" strike="noStrike" kern="0" cap="none" spc="0" normalizeH="0" baseline="0" noProof="0">
                <a:ln>
                  <a:noFill/>
                </a:ln>
                <a:solidFill>
                  <a:srgbClr val="001965"/>
                </a:solidFill>
                <a:effectLst/>
                <a:uLnTx/>
                <a:uFillTx/>
                <a:latin typeface="Segoe UI" panose="020B0502040204020203" pitchFamily="34" charset="0"/>
                <a:ea typeface="+mn-ea"/>
                <a:cs typeface="Segoe UI" panose="020B0502040204020203" pitchFamily="34" charset="0"/>
              </a:rPr>
              <a:t>[IC 95%]</a:t>
            </a:r>
          </a:p>
        </p:txBody>
      </p:sp>
      <p:sp>
        <p:nvSpPr>
          <p:cNvPr id="194" name="TextBox 10">
            <a:extLst>
              <a:ext uri="{FF2B5EF4-FFF2-40B4-BE49-F238E27FC236}">
                <a16:creationId xmlns:a16="http://schemas.microsoft.com/office/drawing/2014/main" id="{36447304-AF71-3004-BE1A-5A2546409D1C}"/>
              </a:ext>
            </a:extLst>
          </p:cNvPr>
          <p:cNvSpPr txBox="1"/>
          <p:nvPr/>
        </p:nvSpPr>
        <p:spPr>
          <a:xfrm>
            <a:off x="5974300" y="4979366"/>
            <a:ext cx="1258027" cy="409129"/>
          </a:xfrm>
          <a:prstGeom prst="rect">
            <a:avLst/>
          </a:prstGeom>
          <a:noFill/>
          <a:ln w="19050">
            <a:noFill/>
          </a:ln>
        </p:spPr>
        <p:txBody>
          <a:bodyPr wrap="square" lIns="0" rIns="0" anchor="ctr">
            <a:noAutofit/>
          </a:bodyPr>
          <a:lstStyle>
            <a:defPPr>
              <a:defRPr lang="en-US"/>
            </a:defPPr>
            <a:lvl1pPr marR="0" lvl="0" indent="0" algn="ctr" defTabSz="685783" fontAlgn="auto">
              <a:lnSpc>
                <a:spcPct val="100000"/>
              </a:lnSpc>
              <a:spcBef>
                <a:spcPts val="0"/>
              </a:spcBef>
              <a:spcAft>
                <a:spcPts val="0"/>
              </a:spcAft>
              <a:buClrTx/>
              <a:buSzTx/>
              <a:buFontTx/>
              <a:buNone/>
              <a:tabLst/>
              <a:defRPr sz="700" b="1" i="0" u="none" strike="noStrike" baseline="0">
                <a:solidFill>
                  <a:srgbClr val="001965"/>
                </a:solidFill>
                <a:latin typeface="Apis For Office"/>
                <a:cs typeface="Arial" panose="020B0604020202020204" pitchFamily="34" charset="0"/>
              </a:defRPr>
            </a:lvl1p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it" sz="3200" b="1" i="0" u="none" strike="noStrike" kern="0" cap="none" spc="0" normalizeH="0" baseline="0" noProof="0" dirty="0">
                <a:ln>
                  <a:noFill/>
                </a:ln>
                <a:solidFill>
                  <a:schemeClr val="accent1">
                    <a:lumMod val="60000"/>
                    <a:lumOff val="40000"/>
                  </a:schemeClr>
                </a:solidFill>
                <a:effectLst/>
                <a:uLnTx/>
                <a:uFillTx/>
                <a:latin typeface="Segoe UI" panose="020B0502040204020203" pitchFamily="34" charset="0"/>
                <a:ea typeface="+mn-ea"/>
                <a:cs typeface="Segoe UI" panose="020B0502040204020203" pitchFamily="34" charset="0"/>
                <a:sym typeface="Arial"/>
              </a:rPr>
              <a:t>–17%</a:t>
            </a:r>
          </a:p>
        </p:txBody>
      </p:sp>
      <p:sp>
        <p:nvSpPr>
          <p:cNvPr id="195" name="TextBox 11">
            <a:extLst>
              <a:ext uri="{FF2B5EF4-FFF2-40B4-BE49-F238E27FC236}">
                <a16:creationId xmlns:a16="http://schemas.microsoft.com/office/drawing/2014/main" id="{CBE25078-EDA7-32B6-71F7-7C1B95871205}"/>
              </a:ext>
            </a:extLst>
          </p:cNvPr>
          <p:cNvSpPr txBox="1"/>
          <p:nvPr/>
        </p:nvSpPr>
        <p:spPr>
          <a:xfrm>
            <a:off x="5942154" y="2890787"/>
            <a:ext cx="925571" cy="448225"/>
          </a:xfrm>
          <a:prstGeom prst="rect">
            <a:avLst/>
          </a:prstGeom>
          <a:noFill/>
          <a:ln w="19050">
            <a:noFill/>
          </a:ln>
        </p:spPr>
        <p:txBody>
          <a:bodyPr wrap="square" lIns="0" rIns="0" anchor="ctr">
            <a:noAutofit/>
          </a:bodyPr>
          <a:lstStyle>
            <a:defPPr>
              <a:defRPr lang="en-US"/>
            </a:defPPr>
            <a:lvl1pPr marR="0" lvl="0" indent="0" algn="ctr" defTabSz="685783" fontAlgn="auto">
              <a:lnSpc>
                <a:spcPct val="100000"/>
              </a:lnSpc>
              <a:spcBef>
                <a:spcPts val="0"/>
              </a:spcBef>
              <a:spcAft>
                <a:spcPts val="0"/>
              </a:spcAft>
              <a:buClrTx/>
              <a:buSzTx/>
              <a:buFontTx/>
              <a:buNone/>
              <a:tabLst/>
              <a:defRPr sz="700" b="1" i="0" u="none" strike="noStrike" baseline="0">
                <a:solidFill>
                  <a:srgbClr val="001965"/>
                </a:solidFill>
                <a:latin typeface="Apis For Office"/>
                <a:cs typeface="Arial" panose="020B0604020202020204" pitchFamily="34" charset="0"/>
              </a:defRPr>
            </a:lvl1p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it" sz="1800" b="1" i="0" u="none" strike="noStrike" kern="0" cap="none" spc="0" normalizeH="0" baseline="0" noProof="0">
                <a:ln>
                  <a:noFill/>
                </a:ln>
                <a:solidFill>
                  <a:schemeClr val="accent6"/>
                </a:solidFill>
                <a:effectLst/>
                <a:uLnTx/>
                <a:uFillTx/>
                <a:latin typeface="Segoe UI" panose="020B0502040204020203" pitchFamily="34" charset="0"/>
                <a:ea typeface="+mn-ea"/>
                <a:cs typeface="Segoe UI" panose="020B0502040204020203" pitchFamily="34" charset="0"/>
                <a:sym typeface="Arial"/>
              </a:rPr>
              <a:t>–2.7%</a:t>
            </a:r>
          </a:p>
        </p:txBody>
      </p:sp>
      <p:sp>
        <p:nvSpPr>
          <p:cNvPr id="326" name="TextBox 359">
            <a:extLst>
              <a:ext uri="{FF2B5EF4-FFF2-40B4-BE49-F238E27FC236}">
                <a16:creationId xmlns:a16="http://schemas.microsoft.com/office/drawing/2014/main" id="{F2FA6699-7B7D-8C1C-123D-5D2524B189B1}"/>
              </a:ext>
            </a:extLst>
          </p:cNvPr>
          <p:cNvSpPr txBox="1"/>
          <p:nvPr/>
        </p:nvSpPr>
        <p:spPr>
          <a:xfrm>
            <a:off x="1055634" y="2268304"/>
            <a:ext cx="4859134" cy="166199"/>
          </a:xfrm>
          <a:prstGeom prst="rect">
            <a:avLst/>
          </a:prstGeom>
          <a:noFill/>
        </p:spPr>
        <p:txBody>
          <a:bodyPr wrap="square" lIns="0" tIns="0" rIns="0" bIns="0" rtlCol="0">
            <a:spAutoFit/>
          </a:bodyPr>
          <a:lstStyle/>
          <a:p>
            <a:pPr marL="0" marR="0" lvl="0" indent="0" algn="l" defTabSz="947499" rtl="0" eaLnBrk="1" fontAlgn="auto" latinLnBrk="0" hangingPunct="1">
              <a:lnSpc>
                <a:spcPct val="9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33471"/>
                </a:solidFill>
                <a:effectLst/>
                <a:uLnTx/>
                <a:uFillTx/>
                <a:latin typeface="Apis For Office" panose="020B0504010101010104"/>
                <a:ea typeface="+mn-ea"/>
                <a:cs typeface="Apis For Office" panose="020B0504010101010104" pitchFamily="34" charset="0"/>
              </a:rPr>
              <a:t>Trial product </a:t>
            </a:r>
            <a:r>
              <a:rPr kumimoji="0" lang="en-GB" sz="1200" b="1" i="0" u="none" strike="noStrike" kern="1200" cap="none" spc="0" normalizeH="0" baseline="0" noProof="0" dirty="0" err="1">
                <a:ln>
                  <a:noFill/>
                </a:ln>
                <a:solidFill>
                  <a:srgbClr val="033471"/>
                </a:solidFill>
                <a:effectLst/>
                <a:uLnTx/>
                <a:uFillTx/>
                <a:latin typeface="Apis For Office" panose="020B0504010101010104"/>
                <a:ea typeface="+mn-ea"/>
                <a:cs typeface="Apis For Office" panose="020B0504010101010104" pitchFamily="34" charset="0"/>
              </a:rPr>
              <a:t>estimand</a:t>
            </a:r>
            <a:endParaRPr kumimoji="0" lang="en-GB" sz="1200" b="1" i="0" u="none" strike="noStrike" kern="1200" cap="none" spc="0" normalizeH="0" baseline="0" noProof="0" dirty="0">
              <a:ln>
                <a:noFill/>
              </a:ln>
              <a:solidFill>
                <a:srgbClr val="033471"/>
              </a:solidFill>
              <a:effectLst/>
              <a:uLnTx/>
              <a:uFillTx/>
              <a:latin typeface="Apis For Office" panose="020B0504010101010104"/>
              <a:ea typeface="+mn-ea"/>
              <a:cs typeface="Apis For Office" panose="020B0504010101010104" pitchFamily="34" charset="0"/>
            </a:endParaRPr>
          </a:p>
        </p:txBody>
      </p:sp>
      <p:sp>
        <p:nvSpPr>
          <p:cNvPr id="327" name="Rectangle: Rounded Corners 5">
            <a:extLst>
              <a:ext uri="{FF2B5EF4-FFF2-40B4-BE49-F238E27FC236}">
                <a16:creationId xmlns:a16="http://schemas.microsoft.com/office/drawing/2014/main" id="{23E965FD-96DE-4152-ABB1-9E261A493381}"/>
              </a:ext>
            </a:extLst>
          </p:cNvPr>
          <p:cNvSpPr/>
          <p:nvPr/>
        </p:nvSpPr>
        <p:spPr>
          <a:xfrm rot="5400000" flipH="1" flipV="1">
            <a:off x="9917390" y="2513396"/>
            <a:ext cx="646531" cy="1949344"/>
          </a:xfrm>
          <a:prstGeom prst="rect">
            <a:avLst/>
          </a:prstGeom>
          <a:noFill/>
          <a:ln w="28575" cap="flat" cmpd="sng" algn="ctr">
            <a:noFill/>
            <a:prstDash val="solid"/>
            <a:miter lim="800000"/>
          </a:ln>
          <a:effectLst/>
        </p:spPr>
        <p:txBody>
          <a:bodyPr vert="vert"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dirty="0">
                <a:ln>
                  <a:noFill/>
                </a:ln>
                <a:solidFill>
                  <a:schemeClr val="accent1">
                    <a:lumMod val="60000"/>
                    <a:lumOff val="40000"/>
                  </a:schemeClr>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RIDUZIONE MEDIA DEL PESO</a:t>
            </a:r>
            <a:r>
              <a:rPr kumimoji="0" lang="it-IT" sz="1800" b="0" i="0" u="none" strike="noStrike" kern="0" cap="none" spc="0" normalizeH="0" baseline="30000" noProof="0" dirty="0">
                <a:ln>
                  <a:noFill/>
                </a:ln>
                <a:solidFill>
                  <a:schemeClr val="accent1">
                    <a:lumMod val="60000"/>
                    <a:lumOff val="40000"/>
                  </a:schemeClr>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1</a:t>
            </a:r>
            <a:endParaRPr kumimoji="0" lang="it-IT" sz="1800" b="1" i="0" u="none" strike="noStrike" kern="0" cap="none" spc="0" normalizeH="0" baseline="0" noProof="0" dirty="0">
              <a:ln>
                <a:noFill/>
              </a:ln>
              <a:solidFill>
                <a:schemeClr val="accent1">
                  <a:lumMod val="60000"/>
                  <a:lumOff val="40000"/>
                </a:schemeClr>
              </a:solidFill>
              <a:effectLst/>
              <a:uLnTx/>
              <a:uFillTx/>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328" name="Rectangle: Rounded Corners 5">
            <a:extLst>
              <a:ext uri="{FF2B5EF4-FFF2-40B4-BE49-F238E27FC236}">
                <a16:creationId xmlns:a16="http://schemas.microsoft.com/office/drawing/2014/main" id="{DF277FC5-6513-C5EE-E06B-AC085E87767E}"/>
              </a:ext>
            </a:extLst>
          </p:cNvPr>
          <p:cNvSpPr/>
          <p:nvPr/>
        </p:nvSpPr>
        <p:spPr>
          <a:xfrm rot="5400000" flipH="1" flipV="1">
            <a:off x="9286600" y="4023783"/>
            <a:ext cx="1813118" cy="2086633"/>
          </a:xfrm>
          <a:prstGeom prst="rect">
            <a:avLst/>
          </a:prstGeom>
          <a:noFill/>
          <a:ln w="28575" cap="flat" cmpd="sng" algn="ctr">
            <a:noFill/>
            <a:prstDash val="solid"/>
            <a:miter lim="800000"/>
          </a:ln>
          <a:effectLst/>
        </p:spPr>
        <p:txBody>
          <a:bodyPr vert="vert"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7200" b="1" i="0" u="none" strike="noStrike" kern="0" cap="none" spc="0" normalizeH="0" baseline="0" noProof="0" dirty="0">
                <a:ln>
                  <a:noFill/>
                </a:ln>
                <a:solidFill>
                  <a:schemeClr val="accent1"/>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-22</a:t>
            </a:r>
            <a:r>
              <a:rPr kumimoji="0" lang="it-IT" sz="6600" b="1" i="0" u="none" strike="noStrike" kern="0" cap="none" spc="0" normalizeH="0" baseline="30000" noProof="0" dirty="0">
                <a:ln>
                  <a:noFill/>
                </a:ln>
                <a:solidFill>
                  <a:schemeClr val="accent1"/>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a:t>
            </a:r>
            <a:r>
              <a:rPr kumimoji="0" lang="it-IT" sz="6600" b="1" i="0" u="none" strike="noStrike" kern="0" cap="none" spc="0" normalizeH="0" baseline="0" noProof="0" dirty="0">
                <a:ln>
                  <a:noFill/>
                </a:ln>
                <a:solidFill>
                  <a:schemeClr val="accent1"/>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dirty="0">
                <a:ln>
                  <a:noFill/>
                </a:ln>
                <a:solidFill>
                  <a:schemeClr val="accent1"/>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RIDUZIONE MEDIA DEL PESO </a:t>
            </a:r>
            <a:r>
              <a:rPr kumimoji="0" lang="it-IT" sz="1800" b="1" i="0" u="none" strike="noStrike" kern="0" cap="none" spc="0" normalizeH="0" baseline="0" noProof="0" dirty="0">
                <a:ln>
                  <a:noFill/>
                </a:ln>
                <a:solidFill>
                  <a:schemeClr val="accent1"/>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IN 1 SU 3 PAZIENTI</a:t>
            </a:r>
            <a:r>
              <a:rPr kumimoji="0" lang="it-IT" sz="1800" b="0" i="0" u="none" strike="noStrike" kern="0" cap="none" spc="0" normalizeH="0" baseline="30000" noProof="0" dirty="0">
                <a:ln>
                  <a:noFill/>
                </a:ln>
                <a:solidFill>
                  <a:schemeClr val="accent1"/>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2</a:t>
            </a:r>
          </a:p>
        </p:txBody>
      </p:sp>
      <p:sp>
        <p:nvSpPr>
          <p:cNvPr id="329" name="TextBox 211">
            <a:extLst>
              <a:ext uri="{FF2B5EF4-FFF2-40B4-BE49-F238E27FC236}">
                <a16:creationId xmlns:a16="http://schemas.microsoft.com/office/drawing/2014/main" id="{85782902-C15E-CA20-6DA0-B9DEE582D599}"/>
              </a:ext>
            </a:extLst>
          </p:cNvPr>
          <p:cNvSpPr txBox="1"/>
          <p:nvPr/>
        </p:nvSpPr>
        <p:spPr>
          <a:xfrm>
            <a:off x="9177053" y="2472151"/>
            <a:ext cx="1695166"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7200" b="1" i="0" u="none" strike="noStrike" kern="0" cap="none" spc="0" normalizeH="0" baseline="30000" noProof="0" dirty="0">
                <a:ln>
                  <a:noFill/>
                </a:ln>
                <a:solidFill>
                  <a:schemeClr val="accent1">
                    <a:lumMod val="60000"/>
                    <a:lumOff val="40000"/>
                  </a:schemeClr>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-17</a:t>
            </a:r>
            <a:r>
              <a:rPr kumimoji="0" lang="it-IT" sz="6600" b="1" i="0" u="none" strike="noStrike" kern="0" cap="none" spc="0" normalizeH="0" baseline="30000" noProof="0" dirty="0">
                <a:ln>
                  <a:noFill/>
                </a:ln>
                <a:solidFill>
                  <a:schemeClr val="accent1">
                    <a:lumMod val="60000"/>
                    <a:lumOff val="40000"/>
                  </a:schemeClr>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a:t>
            </a:r>
            <a:r>
              <a:rPr kumimoji="0" lang="it-IT" sz="6600" b="1" i="0" u="none" strike="noStrike" kern="0" cap="none" spc="0" normalizeH="0" baseline="0" noProof="0" dirty="0">
                <a:ln>
                  <a:noFill/>
                </a:ln>
                <a:solidFill>
                  <a:schemeClr val="accent1">
                    <a:lumMod val="60000"/>
                    <a:lumOff val="40000"/>
                  </a:schemeClr>
                </a:solidFill>
                <a:effectLst/>
                <a:uLnTx/>
                <a:uFillTx/>
                <a:latin typeface="Apis For Office" panose="020B0504010101010104" pitchFamily="34" charset="0"/>
                <a:ea typeface="Apis For Office" panose="020B0504010101010104" pitchFamily="34" charset="0"/>
                <a:cs typeface="Apis For Office" panose="020B0504010101010104" pitchFamily="34" charset="0"/>
              </a:rPr>
              <a:t> </a:t>
            </a:r>
            <a:endParaRPr kumimoji="0" lang="it-IT" sz="3600" b="1" i="0" u="none" strike="noStrike" kern="0" cap="none" spc="0" normalizeH="0" baseline="0" noProof="0" dirty="0">
              <a:ln>
                <a:noFill/>
              </a:ln>
              <a:solidFill>
                <a:schemeClr val="accent1">
                  <a:lumMod val="60000"/>
                  <a:lumOff val="40000"/>
                </a:schemeClr>
              </a:solidFill>
              <a:effectLst/>
              <a:uLnTx/>
              <a:uFillTx/>
              <a:latin typeface="Apis For Office" panose="020B0504010101010104" pitchFamily="34" charset="0"/>
              <a:ea typeface="Apis For Office" panose="020B0504010101010104" pitchFamily="34" charset="0"/>
              <a:cs typeface="Apis For Office" panose="020B0504010101010104" pitchFamily="34" charset="0"/>
            </a:endParaRPr>
          </a:p>
        </p:txBody>
      </p:sp>
    </p:spTree>
    <p:extLst>
      <p:ext uri="{BB962C8B-B14F-4D97-AF65-F5344CB8AC3E}">
        <p14:creationId xmlns:p14="http://schemas.microsoft.com/office/powerpoint/2010/main" val="35738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CAF7B-8BC5-E10A-1485-FAB82AA270D5}"/>
            </a:ext>
          </a:extLst>
        </p:cNvPr>
        <p:cNvGrpSpPr/>
        <p:nvPr/>
      </p:nvGrpSpPr>
      <p:grpSpPr>
        <a:xfrm>
          <a:off x="0" y="0"/>
          <a:ext cx="0" cy="0"/>
          <a:chOff x="0" y="0"/>
          <a:chExt cx="0" cy="0"/>
        </a:xfrm>
      </p:grpSpPr>
      <p:sp>
        <p:nvSpPr>
          <p:cNvPr id="24" name="TextBox 10">
            <a:extLst>
              <a:ext uri="{FF2B5EF4-FFF2-40B4-BE49-F238E27FC236}">
                <a16:creationId xmlns:a16="http://schemas.microsoft.com/office/drawing/2014/main" id="{1F92B4D3-884F-3758-16D9-270733BD550E}"/>
              </a:ext>
            </a:extLst>
          </p:cNvPr>
          <p:cNvSpPr txBox="1">
            <a:spLocks noChangeAspect="1"/>
          </p:cNvSpPr>
          <p:nvPr/>
        </p:nvSpPr>
        <p:spPr>
          <a:xfrm rot="10800000">
            <a:off x="-23" y="641800"/>
            <a:ext cx="11323561" cy="915636"/>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it-IT" sz="900">
              <a:solidFill>
                <a:schemeClr val="bg1"/>
              </a:solidFill>
              <a:latin typeface="Century Gothic" panose="020B0502020202020204" pitchFamily="34" charset="0"/>
            </a:endParaRPr>
          </a:p>
        </p:txBody>
      </p:sp>
      <p:sp>
        <p:nvSpPr>
          <p:cNvPr id="20" name="Rectangle: Rounded Corners 5">
            <a:extLst>
              <a:ext uri="{FF2B5EF4-FFF2-40B4-BE49-F238E27FC236}">
                <a16:creationId xmlns:a16="http://schemas.microsoft.com/office/drawing/2014/main" id="{3D58B3E0-F93F-D3CC-2AF6-E89F21D799B3}"/>
              </a:ext>
            </a:extLst>
          </p:cNvPr>
          <p:cNvSpPr/>
          <p:nvPr/>
        </p:nvSpPr>
        <p:spPr>
          <a:xfrm rot="10800000">
            <a:off x="1245704" y="2202252"/>
            <a:ext cx="9700592" cy="3996197"/>
          </a:xfrm>
          <a:prstGeom prst="round2SameRect">
            <a:avLst>
              <a:gd name="adj1" fmla="val 6950"/>
              <a:gd name="adj2" fmla="val 0"/>
            </a:avLst>
          </a:prstGeom>
          <a:gradFill flip="none" rotWithShape="1">
            <a:gsLst>
              <a:gs pos="100000">
                <a:srgbClr val="D8E9F8">
                  <a:alpha val="0"/>
                </a:srgbClr>
              </a:gs>
              <a:gs pos="27000">
                <a:srgbClr val="D8E9F8"/>
              </a:gs>
            </a:gsLst>
            <a:lin ang="5400000" scaled="1"/>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vert="vert270" lIns="0" tIns="72000" rIns="0" bIns="2232000" rtlCol="0" anchor="ctr"/>
          <a:lstStyle/>
          <a:p>
            <a:endParaRPr lang="it-IT" sz="2400" b="1">
              <a:solidFill>
                <a:schemeClr val="tx2"/>
              </a:solidFill>
            </a:endParaRPr>
          </a:p>
        </p:txBody>
      </p:sp>
      <p:sp>
        <p:nvSpPr>
          <p:cNvPr id="2" name="Segnaposto testo 1">
            <a:extLst>
              <a:ext uri="{FF2B5EF4-FFF2-40B4-BE49-F238E27FC236}">
                <a16:creationId xmlns:a16="http://schemas.microsoft.com/office/drawing/2014/main" id="{9686B4F0-D259-DF29-C8F0-63CE6C21CE1C}"/>
              </a:ext>
            </a:extLst>
          </p:cNvPr>
          <p:cNvSpPr>
            <a:spLocks noGrp="1"/>
          </p:cNvSpPr>
          <p:nvPr>
            <p:ph type="body" sz="quarter" idx="11"/>
          </p:nvPr>
        </p:nvSpPr>
        <p:spPr/>
        <p:txBody>
          <a:bodyPr/>
          <a:lstStyle/>
          <a:p>
            <a:r>
              <a:rPr lang="it-IT" dirty="0"/>
              <a:t>Overgaard RV, </a:t>
            </a:r>
            <a:r>
              <a:rPr lang="it-IT" dirty="0" err="1"/>
              <a:t>Birkhan</a:t>
            </a:r>
            <a:r>
              <a:rPr lang="it-IT" dirty="0"/>
              <a:t> O, et al. </a:t>
            </a:r>
            <a:r>
              <a:rPr lang="it-IT" dirty="0" err="1"/>
              <a:t>Efficacy</a:t>
            </a:r>
            <a:r>
              <a:rPr lang="it-IT" dirty="0"/>
              <a:t>, </a:t>
            </a:r>
            <a:r>
              <a:rPr lang="it-IT" dirty="0" err="1"/>
              <a:t>Safety</a:t>
            </a:r>
            <a:r>
              <a:rPr lang="it-IT" dirty="0"/>
              <a:t> and PK of Once-Daily Oral Semaglutide 25 mg for </a:t>
            </a:r>
            <a:r>
              <a:rPr lang="it-IT" dirty="0" err="1"/>
              <a:t>Obesity</a:t>
            </a:r>
            <a:r>
              <a:rPr lang="it-IT" dirty="0"/>
              <a:t> With and </a:t>
            </a:r>
            <a:r>
              <a:rPr lang="it-IT" dirty="0" err="1"/>
              <a:t>Without</a:t>
            </a:r>
            <a:r>
              <a:rPr lang="it-IT" dirty="0"/>
              <a:t> </a:t>
            </a:r>
            <a:r>
              <a:rPr lang="it-IT" dirty="0" err="1"/>
              <a:t>Type</a:t>
            </a:r>
            <a:r>
              <a:rPr lang="it-IT" dirty="0"/>
              <a:t> 2 </a:t>
            </a:r>
            <a:r>
              <a:rPr lang="it-IT" dirty="0" err="1"/>
              <a:t>Diabetes</a:t>
            </a:r>
            <a:r>
              <a:rPr lang="it-IT" dirty="0"/>
              <a:t> in </a:t>
            </a:r>
            <a:r>
              <a:rPr lang="it-IT" dirty="0" err="1"/>
              <a:t>Comparison</a:t>
            </a:r>
            <a:r>
              <a:rPr lang="it-IT" dirty="0"/>
              <a:t> With </a:t>
            </a:r>
            <a:r>
              <a:rPr lang="it-IT" dirty="0" err="1"/>
              <a:t>Subcutaneous</a:t>
            </a:r>
            <a:r>
              <a:rPr lang="it-IT" dirty="0"/>
              <a:t> Semaglutide 2.4 mg: A Model-</a:t>
            </a:r>
            <a:r>
              <a:rPr lang="it-IT" dirty="0" err="1"/>
              <a:t>Informed</a:t>
            </a:r>
            <a:r>
              <a:rPr lang="it-IT" dirty="0"/>
              <a:t> Drug Development </a:t>
            </a:r>
            <a:r>
              <a:rPr lang="it-IT" dirty="0" err="1"/>
              <a:t>Approach</a:t>
            </a:r>
            <a:r>
              <a:rPr lang="it-IT" dirty="0"/>
              <a:t>. </a:t>
            </a:r>
            <a:r>
              <a:rPr lang="it-IT" dirty="0" err="1"/>
              <a:t>Diabetes</a:t>
            </a:r>
            <a:r>
              <a:rPr lang="it-IT" dirty="0"/>
              <a:t> Obes </a:t>
            </a:r>
            <a:r>
              <a:rPr lang="it-IT" dirty="0" err="1"/>
              <a:t>Metab</a:t>
            </a:r>
            <a:r>
              <a:rPr lang="it-IT" dirty="0"/>
              <a:t>. 2026 Jul;28(7):5982-5991. </a:t>
            </a:r>
            <a:r>
              <a:rPr lang="it-IT" dirty="0" err="1"/>
              <a:t>doi</a:t>
            </a:r>
            <a:r>
              <a:rPr lang="it-IT" dirty="0"/>
              <a:t>: 10.1111/dom.70769. </a:t>
            </a:r>
          </a:p>
        </p:txBody>
      </p:sp>
      <p:cxnSp>
        <p:nvCxnSpPr>
          <p:cNvPr id="12" name="Straight Connector 201">
            <a:extLst>
              <a:ext uri="{FF2B5EF4-FFF2-40B4-BE49-F238E27FC236}">
                <a16:creationId xmlns:a16="http://schemas.microsoft.com/office/drawing/2014/main" id="{53689820-2F22-64F0-50A1-2BC402AFFADF}"/>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10" name="CasellaDiTesto 74">
            <a:extLst>
              <a:ext uri="{FF2B5EF4-FFF2-40B4-BE49-F238E27FC236}">
                <a16:creationId xmlns:a16="http://schemas.microsoft.com/office/drawing/2014/main" id="{BC49CCB5-0EE3-7CBC-614A-A2E3E1FF609C}"/>
              </a:ext>
            </a:extLst>
          </p:cNvPr>
          <p:cNvSpPr txBox="1"/>
          <p:nvPr/>
        </p:nvSpPr>
        <p:spPr>
          <a:xfrm>
            <a:off x="1549747" y="5286506"/>
            <a:ext cx="9092506" cy="830997"/>
          </a:xfrm>
          <a:prstGeom prst="rect">
            <a:avLst/>
          </a:prstGeom>
          <a:noFill/>
        </p:spPr>
        <p:txBody>
          <a:bodyPr wrap="square" lIns="91440" tIns="45720" rIns="91440" bIns="45720" anchor="t">
            <a:spAutoFit/>
          </a:bodyPr>
          <a:lstStyle/>
          <a:p>
            <a:pPr algn="ctr" defTabSz="914377">
              <a:defRPr/>
            </a:pPr>
            <a:r>
              <a:rPr lang="en-GB" sz="2400" b="1">
                <a:solidFill>
                  <a:schemeClr val="tx2"/>
                </a:solidFill>
                <a:ea typeface="Noto Sans"/>
                <a:cs typeface="Noto Sans"/>
              </a:rPr>
              <a:t>Il</a:t>
            </a:r>
            <a:r>
              <a:rPr lang="en-GB" sz="1400" b="1">
                <a:solidFill>
                  <a:srgbClr val="6B3D4E"/>
                </a:solidFill>
                <a:ea typeface="Noto Sans"/>
                <a:cs typeface="Noto Sans"/>
              </a:rPr>
              <a:t> </a:t>
            </a:r>
            <a:r>
              <a:rPr lang="en-GB" sz="2400" b="1" err="1">
                <a:solidFill>
                  <a:schemeClr val="tx2"/>
                </a:solidFill>
                <a:ea typeface="Noto Sans"/>
                <a:cs typeface="Noto Sans"/>
              </a:rPr>
              <a:t>profilo</a:t>
            </a:r>
            <a:r>
              <a:rPr lang="en-GB" sz="2400" b="1">
                <a:solidFill>
                  <a:schemeClr val="tx2"/>
                </a:solidFill>
                <a:ea typeface="Noto Sans"/>
                <a:cs typeface="Noto Sans"/>
              </a:rPr>
              <a:t> di </a:t>
            </a:r>
            <a:r>
              <a:rPr lang="en-GB" sz="2400" b="1" err="1">
                <a:solidFill>
                  <a:schemeClr val="tx2"/>
                </a:solidFill>
                <a:ea typeface="Noto Sans"/>
                <a:cs typeface="Noto Sans"/>
              </a:rPr>
              <a:t>tollerabilità</a:t>
            </a:r>
            <a:r>
              <a:rPr lang="en-GB" sz="2400" b="1">
                <a:solidFill>
                  <a:schemeClr val="tx2"/>
                </a:solidFill>
                <a:ea typeface="Noto Sans"/>
                <a:cs typeface="Noto Sans"/>
              </a:rPr>
              <a:t> di semaglutide </a:t>
            </a:r>
            <a:r>
              <a:rPr lang="en-GB" sz="2400" b="1" err="1">
                <a:solidFill>
                  <a:schemeClr val="tx2"/>
                </a:solidFill>
                <a:ea typeface="Noto Sans"/>
                <a:cs typeface="Noto Sans"/>
              </a:rPr>
              <a:t>compresse</a:t>
            </a:r>
            <a:r>
              <a:rPr lang="en-GB" sz="2400" b="1">
                <a:solidFill>
                  <a:schemeClr val="tx2"/>
                </a:solidFill>
                <a:ea typeface="Noto Sans"/>
                <a:cs typeface="Noto Sans"/>
              </a:rPr>
              <a:t> 25 mg</a:t>
            </a:r>
          </a:p>
          <a:p>
            <a:pPr algn="ctr" defTabSz="914377">
              <a:defRPr/>
            </a:pPr>
            <a:r>
              <a:rPr lang="en-GB" sz="2400" b="1">
                <a:solidFill>
                  <a:schemeClr val="tx2"/>
                </a:solidFill>
                <a:ea typeface="Noto Sans"/>
                <a:cs typeface="Noto Sans"/>
              </a:rPr>
              <a:t>in </a:t>
            </a:r>
            <a:r>
              <a:rPr lang="en-GB" sz="2400" b="1" err="1">
                <a:solidFill>
                  <a:schemeClr val="tx2"/>
                </a:solidFill>
                <a:ea typeface="Noto Sans"/>
                <a:cs typeface="Noto Sans"/>
              </a:rPr>
              <a:t>linea</a:t>
            </a:r>
            <a:r>
              <a:rPr lang="en-GB" sz="2400" b="1">
                <a:solidFill>
                  <a:schemeClr val="tx2"/>
                </a:solidFill>
                <a:ea typeface="Noto Sans"/>
                <a:cs typeface="Noto Sans"/>
              </a:rPr>
              <a:t> con semaglutide 2,4 mg </a:t>
            </a:r>
          </a:p>
        </p:txBody>
      </p:sp>
      <p:pic>
        <p:nvPicPr>
          <p:cNvPr id="23" name="Elemento grafico 22">
            <a:extLst>
              <a:ext uri="{FF2B5EF4-FFF2-40B4-BE49-F238E27FC236}">
                <a16:creationId xmlns:a16="http://schemas.microsoft.com/office/drawing/2014/main" id="{AD487B75-716D-BD00-1A28-D82C400793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277957" y="264087"/>
            <a:ext cx="6559918" cy="646575"/>
          </a:xfrm>
          <a:prstGeom prst="rect">
            <a:avLst/>
          </a:prstGeom>
        </p:spPr>
      </p:pic>
      <p:sp>
        <p:nvSpPr>
          <p:cNvPr id="18" name="Segnaposto testo 17">
            <a:extLst>
              <a:ext uri="{FF2B5EF4-FFF2-40B4-BE49-F238E27FC236}">
                <a16:creationId xmlns:a16="http://schemas.microsoft.com/office/drawing/2014/main" id="{20B5B070-2C57-06CF-2B3C-EBC9880F4389}"/>
              </a:ext>
            </a:extLst>
          </p:cNvPr>
          <p:cNvSpPr>
            <a:spLocks noGrp="1"/>
          </p:cNvSpPr>
          <p:nvPr>
            <p:ph type="body" sz="quarter" idx="10"/>
          </p:nvPr>
        </p:nvSpPr>
        <p:spPr>
          <a:xfrm>
            <a:off x="505459" y="400350"/>
            <a:ext cx="10959085" cy="915637"/>
          </a:xfrm>
        </p:spPr>
        <p:txBody>
          <a:bodyPr wrap="square" lIns="0" tIns="0" rIns="0" bIns="0">
            <a:noAutofit/>
          </a:bodyPr>
          <a:lstStyle/>
          <a:p>
            <a:pPr lvl="0" fontAlgn="t">
              <a:lnSpc>
                <a:spcPct val="90000"/>
              </a:lnSpc>
              <a:defRPr/>
            </a:pPr>
            <a:r>
              <a:rPr lang="it-IT" dirty="0">
                <a:solidFill>
                  <a:schemeClr val="bg1"/>
                </a:solidFill>
              </a:rPr>
              <a:t>Semaglutide compresse 25 mg</a:t>
            </a:r>
          </a:p>
          <a:p>
            <a:pPr fontAlgn="t">
              <a:lnSpc>
                <a:spcPct val="90000"/>
              </a:lnSpc>
              <a:defRPr/>
            </a:pPr>
            <a:r>
              <a:rPr lang="it-IT" dirty="0">
                <a:solidFill>
                  <a:srgbClr val="001965"/>
                </a:solidFill>
              </a:rPr>
              <a:t>Efficacia sul peso paragonabile a semaglutide 2,4 mg</a:t>
            </a:r>
            <a:endParaRPr lang="en-US" dirty="0">
              <a:solidFill>
                <a:srgbClr val="001965"/>
              </a:solidFill>
            </a:endParaRPr>
          </a:p>
        </p:txBody>
      </p:sp>
      <p:grpSp>
        <p:nvGrpSpPr>
          <p:cNvPr id="29" name="Gruppo 28">
            <a:extLst>
              <a:ext uri="{FF2B5EF4-FFF2-40B4-BE49-F238E27FC236}">
                <a16:creationId xmlns:a16="http://schemas.microsoft.com/office/drawing/2014/main" id="{93E76BCF-BCE4-963E-2EFC-D3F77468DE78}"/>
              </a:ext>
            </a:extLst>
          </p:cNvPr>
          <p:cNvGrpSpPr/>
          <p:nvPr/>
        </p:nvGrpSpPr>
        <p:grpSpPr>
          <a:xfrm>
            <a:off x="1387165" y="1912603"/>
            <a:ext cx="9417671" cy="3285407"/>
            <a:chOff x="1444487" y="1912603"/>
            <a:chExt cx="9417671" cy="3285407"/>
          </a:xfrm>
        </p:grpSpPr>
        <p:sp>
          <p:nvSpPr>
            <p:cNvPr id="3" name="Rettangolo con angoli arrotondati 15">
              <a:extLst>
                <a:ext uri="{FF2B5EF4-FFF2-40B4-BE49-F238E27FC236}">
                  <a16:creationId xmlns:a16="http://schemas.microsoft.com/office/drawing/2014/main" id="{2C689A04-4849-A75E-F3D8-066E6372E124}"/>
                </a:ext>
              </a:extLst>
            </p:cNvPr>
            <p:cNvSpPr/>
            <p:nvPr/>
          </p:nvSpPr>
          <p:spPr>
            <a:xfrm>
              <a:off x="1444487" y="1912603"/>
              <a:ext cx="3724169" cy="3270147"/>
            </a:xfrm>
            <a:prstGeom prst="roundRect">
              <a:avLst>
                <a:gd name="adj" fmla="val 8130"/>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4" name="Rettangolo con angoli arrotondati 4">
              <a:extLst>
                <a:ext uri="{FF2B5EF4-FFF2-40B4-BE49-F238E27FC236}">
                  <a16:creationId xmlns:a16="http://schemas.microsoft.com/office/drawing/2014/main" id="{4AE47A41-FD24-3F03-A684-F33D55933C4D}"/>
                </a:ext>
              </a:extLst>
            </p:cNvPr>
            <p:cNvSpPr/>
            <p:nvPr/>
          </p:nvSpPr>
          <p:spPr>
            <a:xfrm>
              <a:off x="5483640" y="1926502"/>
              <a:ext cx="5378518" cy="3271508"/>
            </a:xfrm>
            <a:prstGeom prst="roundRect">
              <a:avLst>
                <a:gd name="adj" fmla="val 9685"/>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pic>
          <p:nvPicPr>
            <p:cNvPr id="5" name="Picture 7">
              <a:extLst>
                <a:ext uri="{FF2B5EF4-FFF2-40B4-BE49-F238E27FC236}">
                  <a16:creationId xmlns:a16="http://schemas.microsoft.com/office/drawing/2014/main" id="{3EA4A1FF-2FB8-B204-CF3B-A136BDE431E1}"/>
                </a:ext>
              </a:extLst>
            </p:cNvPr>
            <p:cNvPicPr>
              <a:picLocks noChangeAspect="1"/>
            </p:cNvPicPr>
            <p:nvPr/>
          </p:nvPicPr>
          <p:blipFill>
            <a:blip r:embed="rId4">
              <a:extLst>
                <a:ext uri="{28A0092B-C50C-407E-A947-70E740481C1C}">
                  <a14:useLocalDpi xmlns:a14="http://schemas.microsoft.com/office/drawing/2010/main" val="0"/>
                </a:ext>
              </a:extLst>
            </a:blip>
            <a:stretch/>
          </p:blipFill>
          <p:spPr>
            <a:xfrm>
              <a:off x="5805307" y="2094971"/>
              <a:ext cx="4735183" cy="2935031"/>
            </a:xfrm>
            <a:prstGeom prst="rect">
              <a:avLst/>
            </a:prstGeom>
          </p:spPr>
        </p:pic>
        <p:grpSp>
          <p:nvGrpSpPr>
            <p:cNvPr id="25" name="Group 12">
              <a:extLst>
                <a:ext uri="{FF2B5EF4-FFF2-40B4-BE49-F238E27FC236}">
                  <a16:creationId xmlns:a16="http://schemas.microsoft.com/office/drawing/2014/main" id="{56163E2A-6B70-8FA6-113A-2FB23607044B}"/>
                </a:ext>
              </a:extLst>
            </p:cNvPr>
            <p:cNvGrpSpPr/>
            <p:nvPr/>
          </p:nvGrpSpPr>
          <p:grpSpPr>
            <a:xfrm>
              <a:off x="1651510" y="1930894"/>
              <a:ext cx="3292436" cy="3125943"/>
              <a:chOff x="6907416" y="1578784"/>
              <a:chExt cx="4285484" cy="4459665"/>
            </a:xfrm>
          </p:grpSpPr>
          <p:pic>
            <p:nvPicPr>
              <p:cNvPr id="26" name="Picture 13">
                <a:extLst>
                  <a:ext uri="{FF2B5EF4-FFF2-40B4-BE49-F238E27FC236}">
                    <a16:creationId xmlns:a16="http://schemas.microsoft.com/office/drawing/2014/main" id="{CE1B053D-B004-D41E-10F8-3CA133172BCA}"/>
                  </a:ext>
                </a:extLst>
              </p:cNvPr>
              <p:cNvPicPr>
                <a:picLocks noChangeAspect="1"/>
              </p:cNvPicPr>
              <p:nvPr/>
            </p:nvPicPr>
            <p:blipFill>
              <a:blip r:embed="rId5"/>
              <a:srcRect l="55324" t="40518" r="27431" b="25456"/>
              <a:stretch>
                <a:fillRect/>
              </a:stretch>
            </p:blipFill>
            <p:spPr>
              <a:xfrm>
                <a:off x="7952057" y="1578784"/>
                <a:ext cx="3240843" cy="3996516"/>
              </a:xfrm>
              <a:prstGeom prst="rect">
                <a:avLst/>
              </a:prstGeom>
            </p:spPr>
          </p:pic>
          <p:pic>
            <p:nvPicPr>
              <p:cNvPr id="27" name="Picture 14">
                <a:extLst>
                  <a:ext uri="{FF2B5EF4-FFF2-40B4-BE49-F238E27FC236}">
                    <a16:creationId xmlns:a16="http://schemas.microsoft.com/office/drawing/2014/main" id="{B1137DE3-F8C3-9F45-0E33-3BD0BD5C4133}"/>
                  </a:ext>
                </a:extLst>
              </p:cNvPr>
              <p:cNvPicPr>
                <a:picLocks noChangeAspect="1"/>
              </p:cNvPicPr>
              <p:nvPr/>
            </p:nvPicPr>
            <p:blipFill>
              <a:blip r:embed="rId5"/>
              <a:srcRect l="35185" t="74543" r="35069" b="18703"/>
              <a:stretch>
                <a:fillRect/>
              </a:stretch>
            </p:blipFill>
            <p:spPr>
              <a:xfrm>
                <a:off x="7825057" y="5575300"/>
                <a:ext cx="3263901" cy="463149"/>
              </a:xfrm>
              <a:prstGeom prst="rect">
                <a:avLst/>
              </a:prstGeom>
            </p:spPr>
          </p:pic>
          <p:pic>
            <p:nvPicPr>
              <p:cNvPr id="28" name="Picture 15">
                <a:extLst>
                  <a:ext uri="{FF2B5EF4-FFF2-40B4-BE49-F238E27FC236}">
                    <a16:creationId xmlns:a16="http://schemas.microsoft.com/office/drawing/2014/main" id="{74474A7E-582E-F552-6FFB-8D3D92259CEF}"/>
                  </a:ext>
                </a:extLst>
              </p:cNvPr>
              <p:cNvPicPr>
                <a:picLocks noChangeAspect="1"/>
              </p:cNvPicPr>
              <p:nvPr/>
            </p:nvPicPr>
            <p:blipFill>
              <a:blip r:embed="rId5"/>
              <a:srcRect l="28009" t="45556" r="66204" b="26296"/>
              <a:stretch>
                <a:fillRect/>
              </a:stretch>
            </p:blipFill>
            <p:spPr>
              <a:xfrm>
                <a:off x="6907416" y="2170789"/>
                <a:ext cx="1119905" cy="3404511"/>
              </a:xfrm>
              <a:prstGeom prst="rect">
                <a:avLst/>
              </a:prstGeom>
            </p:spPr>
          </p:pic>
        </p:grpSp>
      </p:grpSp>
    </p:spTree>
    <p:extLst>
      <p:ext uri="{BB962C8B-B14F-4D97-AF65-F5344CB8AC3E}">
        <p14:creationId xmlns:p14="http://schemas.microsoft.com/office/powerpoint/2010/main" val="363637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3ACBB-F267-577A-2A38-7315C77F510E}"/>
            </a:ext>
          </a:extLst>
        </p:cNvPr>
        <p:cNvGrpSpPr/>
        <p:nvPr/>
      </p:nvGrpSpPr>
      <p:grpSpPr>
        <a:xfrm>
          <a:off x="0" y="0"/>
          <a:ext cx="0" cy="0"/>
          <a:chOff x="0" y="0"/>
          <a:chExt cx="0" cy="0"/>
        </a:xfrm>
      </p:grpSpPr>
      <p:sp>
        <p:nvSpPr>
          <p:cNvPr id="13" name="Figura a mano libera 12">
            <a:extLst>
              <a:ext uri="{FF2B5EF4-FFF2-40B4-BE49-F238E27FC236}">
                <a16:creationId xmlns:a16="http://schemas.microsoft.com/office/drawing/2014/main" id="{90DAC066-7597-5D7A-BB6F-0310DD1ED1E5}"/>
              </a:ext>
            </a:extLst>
          </p:cNvPr>
          <p:cNvSpPr/>
          <p:nvPr/>
        </p:nvSpPr>
        <p:spPr>
          <a:xfrm>
            <a:off x="5306089" y="1920087"/>
            <a:ext cx="6885911" cy="4977596"/>
          </a:xfrm>
          <a:custGeom>
            <a:avLst/>
            <a:gdLst>
              <a:gd name="csX0" fmla="*/ 2007665 w 6885911"/>
              <a:gd name="csY0" fmla="*/ 344 h 4977596"/>
              <a:gd name="csX1" fmla="*/ 2104156 w 6885911"/>
              <a:gd name="csY1" fmla="*/ 7426 h 4977596"/>
              <a:gd name="csX2" fmla="*/ 6885911 w 6885911"/>
              <a:gd name="csY2" fmla="*/ 653011 h 4977596"/>
              <a:gd name="csX3" fmla="*/ 6885911 w 6885911"/>
              <a:gd name="csY3" fmla="*/ 4934721 h 4977596"/>
              <a:gd name="csX4" fmla="*/ 0 w 6885911"/>
              <a:gd name="csY4" fmla="*/ 4977596 h 4977596"/>
              <a:gd name="csX5" fmla="*/ 0 w 6885911"/>
              <a:gd name="csY5" fmla="*/ 4020742 h 4977596"/>
              <a:gd name="csX6" fmla="*/ 1003405 w 6885911"/>
              <a:gd name="csY6" fmla="*/ 785934 h 4977596"/>
              <a:gd name="csX7" fmla="*/ 2007665 w 6885911"/>
              <a:gd name="csY7" fmla="*/ 344 h 49775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85911" h="4977596">
                <a:moveTo>
                  <a:pt x="2007665" y="344"/>
                </a:moveTo>
                <a:cubicBezTo>
                  <a:pt x="2039625" y="1175"/>
                  <a:pt x="2071816" y="3516"/>
                  <a:pt x="2104156" y="7426"/>
                </a:cubicBezTo>
                <a:lnTo>
                  <a:pt x="6885911" y="653011"/>
                </a:lnTo>
                <a:lnTo>
                  <a:pt x="6885911" y="4934721"/>
                </a:lnTo>
                <a:lnTo>
                  <a:pt x="0" y="4977596"/>
                </a:lnTo>
                <a:lnTo>
                  <a:pt x="0" y="4020742"/>
                </a:lnTo>
                <a:lnTo>
                  <a:pt x="1003405" y="785934"/>
                </a:lnTo>
                <a:cubicBezTo>
                  <a:pt x="1100854" y="315278"/>
                  <a:pt x="1528263" y="-12119"/>
                  <a:pt x="2007665" y="34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err="1">
              <a:solidFill>
                <a:srgbClr val="FFFFFF"/>
              </a:solidFill>
              <a:latin typeface="Century Gothic" panose="020F0302020204030204"/>
            </a:endParaRPr>
          </a:p>
        </p:txBody>
      </p:sp>
      <p:pic>
        <p:nvPicPr>
          <p:cNvPr id="12" name="Elemento grafico 11">
            <a:extLst>
              <a:ext uri="{FF2B5EF4-FFF2-40B4-BE49-F238E27FC236}">
                <a16:creationId xmlns:a16="http://schemas.microsoft.com/office/drawing/2014/main" id="{58B07AE6-CCF9-75B8-E981-ACF745A06128}"/>
              </a:ext>
            </a:extLst>
          </p:cNvPr>
          <p:cNvPicPr>
            <a:picLocks noChangeAspect="1"/>
          </p:cNvPicPr>
          <p:nvPr/>
        </p:nvPicPr>
        <p:blipFill>
          <a:blip>
            <a:extLst>
              <a:ext uri="{96DAC541-7B7A-43D3-8B79-37D633B846F1}">
                <asvg:svgBlip xmlns:asvg="http://schemas.microsoft.com/office/drawing/2016/SVG/main" r:embed="rId3"/>
              </a:ext>
            </a:extLst>
          </a:blip>
          <a:srcRect b="19223"/>
          <a:stretch>
            <a:fillRect/>
          </a:stretch>
        </p:blipFill>
        <p:spPr>
          <a:xfrm flipH="1">
            <a:off x="-3" y="5419175"/>
            <a:ext cx="12111917" cy="1438824"/>
          </a:xfrm>
          <a:prstGeom prst="rect">
            <a:avLst/>
          </a:prstGeom>
        </p:spPr>
      </p:pic>
      <p:sp>
        <p:nvSpPr>
          <p:cNvPr id="4" name="TextBox 45">
            <a:extLst>
              <a:ext uri="{FF2B5EF4-FFF2-40B4-BE49-F238E27FC236}">
                <a16:creationId xmlns:a16="http://schemas.microsoft.com/office/drawing/2014/main" id="{8D3E0C30-D523-91BB-4033-622FFCEEAE7F}"/>
              </a:ext>
            </a:extLst>
          </p:cNvPr>
          <p:cNvSpPr txBox="1"/>
          <p:nvPr/>
        </p:nvSpPr>
        <p:spPr>
          <a:xfrm>
            <a:off x="534444" y="2638873"/>
            <a:ext cx="4999026" cy="1120534"/>
          </a:xfrm>
          <a:prstGeom prst="round2SameRect">
            <a:avLst>
              <a:gd name="adj1" fmla="val 0"/>
              <a:gd name="adj2" fmla="val 0"/>
            </a:avLst>
          </a:prstGeom>
          <a:noFill/>
        </p:spPr>
        <p:txBody>
          <a:bodyPr wrap="square" lIns="0" tIns="0" rIns="0" bIns="0" rtlCol="0" anchor="ctr">
            <a:noAutofit/>
          </a:bodyPr>
          <a:lstStyle/>
          <a:p>
            <a:pPr>
              <a:lnSpc>
                <a:spcPct val="90000"/>
              </a:lnSpc>
              <a:spcAft>
                <a:spcPts val="600"/>
              </a:spcAft>
              <a:defRPr/>
            </a:pPr>
            <a:r>
              <a:rPr lang="en-GB" sz="3200" b="1" dirty="0">
                <a:solidFill>
                  <a:srgbClr val="001965"/>
                </a:solidFill>
                <a:latin typeface="Century Gothic" panose="020B0502020202020204" pitchFamily="34" charset="0"/>
              </a:rPr>
              <a:t>ANTONIO BRAUN</a:t>
            </a:r>
          </a:p>
          <a:p>
            <a:pPr>
              <a:lnSpc>
                <a:spcPct val="90000"/>
              </a:lnSpc>
              <a:spcAft>
                <a:spcPts val="600"/>
              </a:spcAft>
              <a:defRPr/>
            </a:pPr>
            <a:r>
              <a:rPr lang="it-IT" sz="1400" dirty="0">
                <a:solidFill>
                  <a:srgbClr val="001965"/>
                </a:solidFill>
                <a:latin typeface="Century Gothic" panose="020B0502020202020204" pitchFamily="34" charset="0"/>
              </a:rPr>
              <a:t>Responsabile dell'Unità Operativa di Chirurgia Generale </a:t>
            </a:r>
            <a:br>
              <a:rPr lang="it-IT" sz="1400" dirty="0">
                <a:solidFill>
                  <a:srgbClr val="001965"/>
                </a:solidFill>
                <a:latin typeface="Century Gothic" panose="020B0502020202020204" pitchFamily="34" charset="0"/>
              </a:rPr>
            </a:br>
            <a:r>
              <a:rPr lang="it-IT" sz="1400" dirty="0">
                <a:solidFill>
                  <a:srgbClr val="001965"/>
                </a:solidFill>
                <a:latin typeface="Century Gothic" panose="020B0502020202020204" pitchFamily="34" charset="0"/>
              </a:rPr>
              <a:t>e Bariatrica presso l'Hospital Santa Maria di Bari</a:t>
            </a:r>
            <a:endParaRPr lang="en-GB" sz="1400" dirty="0">
              <a:solidFill>
                <a:srgbClr val="001965"/>
              </a:solidFill>
              <a:latin typeface="Century Gothic" panose="020B0502020202020204" pitchFamily="34" charset="0"/>
            </a:endParaRPr>
          </a:p>
        </p:txBody>
      </p:sp>
      <p:sp>
        <p:nvSpPr>
          <p:cNvPr id="3" name="TextBox 45">
            <a:extLst>
              <a:ext uri="{FF2B5EF4-FFF2-40B4-BE49-F238E27FC236}">
                <a16:creationId xmlns:a16="http://schemas.microsoft.com/office/drawing/2014/main" id="{D31C2719-A824-E9AD-2F0B-679A0CE9C6CE}"/>
              </a:ext>
            </a:extLst>
          </p:cNvPr>
          <p:cNvSpPr txBox="1"/>
          <p:nvPr/>
        </p:nvSpPr>
        <p:spPr>
          <a:xfrm>
            <a:off x="534444" y="4312908"/>
            <a:ext cx="4486010" cy="1120534"/>
          </a:xfrm>
          <a:prstGeom prst="round2SameRect">
            <a:avLst>
              <a:gd name="adj1" fmla="val 0"/>
              <a:gd name="adj2" fmla="val 0"/>
            </a:avLst>
          </a:prstGeom>
          <a:noFill/>
        </p:spPr>
        <p:txBody>
          <a:bodyPr wrap="square" lIns="0" tIns="0" rIns="0" bIns="0" rtlCol="0" anchor="ctr">
            <a:noAutofit/>
          </a:bodyPr>
          <a:lstStyle/>
          <a:p>
            <a:pPr>
              <a:lnSpc>
                <a:spcPct val="90000"/>
              </a:lnSpc>
              <a:spcAft>
                <a:spcPts val="600"/>
              </a:spcAft>
              <a:defRPr/>
            </a:pPr>
            <a:r>
              <a:rPr lang="en-GB" sz="3200" b="1" dirty="0">
                <a:solidFill>
                  <a:srgbClr val="001965"/>
                </a:solidFill>
                <a:latin typeface="Century Gothic" panose="020B0502020202020204" pitchFamily="34" charset="0"/>
              </a:rPr>
              <a:t>CARLA DI STEFANO</a:t>
            </a:r>
          </a:p>
          <a:p>
            <a:pPr>
              <a:lnSpc>
                <a:spcPct val="90000"/>
              </a:lnSpc>
              <a:spcAft>
                <a:spcPts val="600"/>
              </a:spcAft>
              <a:defRPr/>
            </a:pPr>
            <a:r>
              <a:rPr lang="it-IT" sz="1400" dirty="0">
                <a:solidFill>
                  <a:srgbClr val="001965"/>
                </a:solidFill>
                <a:latin typeface="Century Gothic" panose="020B0502020202020204" pitchFamily="34" charset="0"/>
              </a:rPr>
              <a:t>Chirurgo Bariatrico presso il reparto di Chirurgia Generale dell’Arnas Garibaldi di Catania</a:t>
            </a:r>
            <a:endParaRPr lang="en-GB" sz="1400" dirty="0">
              <a:solidFill>
                <a:srgbClr val="001965"/>
              </a:solidFill>
              <a:latin typeface="Century Gothic" panose="020B0502020202020204" pitchFamily="34" charset="0"/>
            </a:endParaRPr>
          </a:p>
        </p:txBody>
      </p:sp>
      <p:cxnSp>
        <p:nvCxnSpPr>
          <p:cNvPr id="7" name="Connettore dritto 6">
            <a:extLst>
              <a:ext uri="{FF2B5EF4-FFF2-40B4-BE49-F238E27FC236}">
                <a16:creationId xmlns:a16="http://schemas.microsoft.com/office/drawing/2014/main" id="{16157672-9179-B009-5E9A-C1683FD91B57}"/>
              </a:ext>
            </a:extLst>
          </p:cNvPr>
          <p:cNvCxnSpPr>
            <a:cxnSpLocks/>
          </p:cNvCxnSpPr>
          <p:nvPr/>
        </p:nvCxnSpPr>
        <p:spPr>
          <a:xfrm>
            <a:off x="297928" y="2625773"/>
            <a:ext cx="0" cy="1260000"/>
          </a:xfrm>
          <a:prstGeom prst="line">
            <a:avLst/>
          </a:prstGeom>
          <a:ln w="412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Connettore dritto 7">
            <a:extLst>
              <a:ext uri="{FF2B5EF4-FFF2-40B4-BE49-F238E27FC236}">
                <a16:creationId xmlns:a16="http://schemas.microsoft.com/office/drawing/2014/main" id="{5B97C92B-2E40-EE40-C1FF-108352F83B4A}"/>
              </a:ext>
            </a:extLst>
          </p:cNvPr>
          <p:cNvCxnSpPr>
            <a:cxnSpLocks/>
          </p:cNvCxnSpPr>
          <p:nvPr/>
        </p:nvCxnSpPr>
        <p:spPr>
          <a:xfrm>
            <a:off x="297928" y="4312907"/>
            <a:ext cx="0" cy="1224000"/>
          </a:xfrm>
          <a:prstGeom prst="line">
            <a:avLst/>
          </a:prstGeom>
          <a:ln w="412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Immagine 5">
            <a:extLst>
              <a:ext uri="{FF2B5EF4-FFF2-40B4-BE49-F238E27FC236}">
                <a16:creationId xmlns:a16="http://schemas.microsoft.com/office/drawing/2014/main" id="{62416CC2-716B-D945-30DA-C6B4302B8CBF}"/>
              </a:ext>
            </a:extLst>
          </p:cNvPr>
          <p:cNvPicPr>
            <a:picLocks noChangeAspect="1"/>
          </p:cNvPicPr>
          <p:nvPr/>
        </p:nvPicPr>
        <p:blipFill>
          <a:blip r:embed="rId4"/>
          <a:stretch>
            <a:fillRect/>
          </a:stretch>
        </p:blipFill>
        <p:spPr>
          <a:xfrm flipH="1">
            <a:off x="6046887" y="2541723"/>
            <a:ext cx="5545856" cy="908394"/>
          </a:xfrm>
          <a:prstGeom prst="rect">
            <a:avLst/>
          </a:prstGeom>
        </p:spPr>
      </p:pic>
      <p:sp>
        <p:nvSpPr>
          <p:cNvPr id="9" name="CasellaDiTesto 8">
            <a:extLst>
              <a:ext uri="{FF2B5EF4-FFF2-40B4-BE49-F238E27FC236}">
                <a16:creationId xmlns:a16="http://schemas.microsoft.com/office/drawing/2014/main" id="{E6201121-2AF8-760B-A2E7-2E9F7DD50E59}"/>
              </a:ext>
            </a:extLst>
          </p:cNvPr>
          <p:cNvSpPr txBox="1"/>
          <p:nvPr/>
        </p:nvSpPr>
        <p:spPr>
          <a:xfrm>
            <a:off x="6383724" y="2804784"/>
            <a:ext cx="5545855" cy="553998"/>
          </a:xfrm>
          <a:prstGeom prst="rect">
            <a:avLst/>
          </a:prstGeom>
          <a:noFill/>
        </p:spPr>
        <p:txBody>
          <a:bodyPr wrap="square" lIns="0" tIns="0" rIns="0" bIns="0" rtlCol="0">
            <a:spAutoFit/>
          </a:bodyPr>
          <a:lstStyle/>
          <a:p>
            <a:pPr lvl="0">
              <a:lnSpc>
                <a:spcPct val="90000"/>
              </a:lnSpc>
              <a:defRPr/>
            </a:pPr>
            <a:r>
              <a:rPr lang="it-IT" sz="4000" b="1" dirty="0">
                <a:solidFill>
                  <a:schemeClr val="bg1"/>
                </a:solidFill>
              </a:rPr>
              <a:t>EXPERT </a:t>
            </a:r>
            <a:r>
              <a:rPr lang="it-IT" sz="4000" dirty="0">
                <a:solidFill>
                  <a:schemeClr val="bg1"/>
                </a:solidFill>
              </a:rPr>
              <a:t>DISCUSSION</a:t>
            </a:r>
            <a:endParaRPr lang="it-IT" sz="4000" dirty="0">
              <a:solidFill>
                <a:srgbClr val="001965"/>
              </a:solidFill>
            </a:endParaRPr>
          </a:p>
        </p:txBody>
      </p:sp>
      <p:sp>
        <p:nvSpPr>
          <p:cNvPr id="10" name="CasellaDiTesto 9">
            <a:extLst>
              <a:ext uri="{FF2B5EF4-FFF2-40B4-BE49-F238E27FC236}">
                <a16:creationId xmlns:a16="http://schemas.microsoft.com/office/drawing/2014/main" id="{DCB648A1-ADE7-0ADD-5CEF-DF592C4A030F}"/>
              </a:ext>
            </a:extLst>
          </p:cNvPr>
          <p:cNvSpPr txBox="1"/>
          <p:nvPr/>
        </p:nvSpPr>
        <p:spPr>
          <a:xfrm>
            <a:off x="6383722" y="3632138"/>
            <a:ext cx="4999027" cy="1107996"/>
          </a:xfrm>
          <a:prstGeom prst="rect">
            <a:avLst/>
          </a:prstGeom>
          <a:noFill/>
        </p:spPr>
        <p:txBody>
          <a:bodyPr wrap="square" lIns="0" tIns="0" rIns="0" bIns="0" rtlCol="0">
            <a:spAutoFit/>
          </a:bodyPr>
          <a:lstStyle/>
          <a:p>
            <a:r>
              <a:rPr lang="it-IT" sz="3600" b="1" dirty="0">
                <a:solidFill>
                  <a:srgbClr val="001965"/>
                </a:solidFill>
              </a:rPr>
              <a:t>Hot </a:t>
            </a:r>
            <a:r>
              <a:rPr lang="it-IT" sz="3600" b="1" dirty="0" err="1">
                <a:solidFill>
                  <a:srgbClr val="001965"/>
                </a:solidFill>
              </a:rPr>
              <a:t>topic</a:t>
            </a:r>
            <a:r>
              <a:rPr lang="it-IT" sz="3600" b="1" dirty="0">
                <a:solidFill>
                  <a:srgbClr val="001965"/>
                </a:solidFill>
              </a:rPr>
              <a:t>, esperienze e prospettive cliniche</a:t>
            </a:r>
          </a:p>
        </p:txBody>
      </p:sp>
      <p:sp>
        <p:nvSpPr>
          <p:cNvPr id="14" name="TextBox 45">
            <a:extLst>
              <a:ext uri="{FF2B5EF4-FFF2-40B4-BE49-F238E27FC236}">
                <a16:creationId xmlns:a16="http://schemas.microsoft.com/office/drawing/2014/main" id="{A510E1CC-668E-5861-3AE8-EBC909108961}"/>
              </a:ext>
            </a:extLst>
          </p:cNvPr>
          <p:cNvSpPr txBox="1"/>
          <p:nvPr/>
        </p:nvSpPr>
        <p:spPr>
          <a:xfrm>
            <a:off x="534444" y="385099"/>
            <a:ext cx="5680859" cy="1792420"/>
          </a:xfrm>
          <a:prstGeom prst="round2SameRect">
            <a:avLst>
              <a:gd name="adj1" fmla="val 0"/>
              <a:gd name="adj2" fmla="val 0"/>
            </a:avLst>
          </a:prstGeom>
          <a:noFill/>
        </p:spPr>
        <p:txBody>
          <a:bodyPr wrap="square" lIns="0" tIns="0" rIns="0" bIns="0" rtlCol="0" anchor="ctr">
            <a:noAutofit/>
          </a:bodyPr>
          <a:lstStyle/>
          <a:p>
            <a:pPr lvl="0">
              <a:lnSpc>
                <a:spcPct val="90000"/>
              </a:lnSpc>
              <a:spcAft>
                <a:spcPts val="600"/>
              </a:spcAft>
              <a:defRPr/>
            </a:pPr>
            <a:r>
              <a:rPr lang="en-GB" sz="1400" b="1" dirty="0">
                <a:solidFill>
                  <a:schemeClr val="bg2"/>
                </a:solidFill>
                <a:latin typeface="Century Gothic" panose="020B0502020202020204" pitchFamily="34" charset="0"/>
              </a:rPr>
              <a:t>MODERATORE</a:t>
            </a:r>
          </a:p>
          <a:p>
            <a:pPr>
              <a:lnSpc>
                <a:spcPct val="90000"/>
              </a:lnSpc>
              <a:spcAft>
                <a:spcPts val="600"/>
              </a:spcAft>
              <a:defRPr/>
            </a:pPr>
            <a:r>
              <a:rPr lang="it-IT" sz="3200" b="1" dirty="0">
                <a:solidFill>
                  <a:srgbClr val="001965"/>
                </a:solidFill>
                <a:latin typeface="Century Gothic" panose="020B0502020202020204" pitchFamily="34" charset="0"/>
              </a:rPr>
              <a:t>MAURIZIO DE LUCA</a:t>
            </a:r>
          </a:p>
          <a:p>
            <a:pPr>
              <a:lnSpc>
                <a:spcPct val="90000"/>
              </a:lnSpc>
              <a:spcAft>
                <a:spcPts val="600"/>
              </a:spcAft>
              <a:defRPr/>
            </a:pPr>
            <a:r>
              <a:rPr lang="it-IT" sz="1400" dirty="0">
                <a:solidFill>
                  <a:srgbClr val="001965"/>
                </a:solidFill>
                <a:latin typeface="Century Gothic" panose="020B0502020202020204" pitchFamily="34" charset="0"/>
              </a:rPr>
              <a:t>Presidente della Società Italiana di Chirurgia dell’Obesità </a:t>
            </a:r>
            <a:br>
              <a:rPr lang="it-IT" sz="1400" dirty="0">
                <a:solidFill>
                  <a:srgbClr val="001965"/>
                </a:solidFill>
                <a:latin typeface="Century Gothic" panose="020B0502020202020204" pitchFamily="34" charset="0"/>
              </a:rPr>
            </a:br>
            <a:r>
              <a:rPr lang="it-IT" sz="1400" dirty="0">
                <a:solidFill>
                  <a:srgbClr val="001965"/>
                </a:solidFill>
                <a:latin typeface="Century Gothic" panose="020B0502020202020204" pitchFamily="34" charset="0"/>
              </a:rPr>
              <a:t>e delle Malattie Metaboliche (SICOB), Membro del Comitato Scientifico IFSO e Co-Presidente del Comitato Scientifico </a:t>
            </a:r>
            <a:br>
              <a:rPr lang="it-IT" sz="1400" dirty="0">
                <a:solidFill>
                  <a:srgbClr val="001965"/>
                </a:solidFill>
                <a:latin typeface="Century Gothic" panose="020B0502020202020204" pitchFamily="34" charset="0"/>
              </a:rPr>
            </a:br>
            <a:r>
              <a:rPr lang="it-IT" sz="1400" dirty="0">
                <a:solidFill>
                  <a:srgbClr val="001965"/>
                </a:solidFill>
                <a:latin typeface="Century Gothic" panose="020B0502020202020204" pitchFamily="34" charset="0"/>
              </a:rPr>
              <a:t>del Capitolo Europeo IFSO. Direttore dell’Unità Operativa Complessa di Chirurgia Generale, Ospedale di Rovigo</a:t>
            </a:r>
            <a:endParaRPr lang="en-GB" sz="1400" dirty="0">
              <a:solidFill>
                <a:srgbClr val="001965"/>
              </a:solidFill>
              <a:latin typeface="Century Gothic" panose="020B0502020202020204" pitchFamily="34" charset="0"/>
            </a:endParaRPr>
          </a:p>
        </p:txBody>
      </p:sp>
      <p:cxnSp>
        <p:nvCxnSpPr>
          <p:cNvPr id="15" name="Connettore dritto 14">
            <a:extLst>
              <a:ext uri="{FF2B5EF4-FFF2-40B4-BE49-F238E27FC236}">
                <a16:creationId xmlns:a16="http://schemas.microsoft.com/office/drawing/2014/main" id="{F79D3BE1-9294-A183-AABC-B17715AD32B9}"/>
              </a:ext>
            </a:extLst>
          </p:cNvPr>
          <p:cNvCxnSpPr>
            <a:cxnSpLocks/>
          </p:cNvCxnSpPr>
          <p:nvPr/>
        </p:nvCxnSpPr>
        <p:spPr>
          <a:xfrm>
            <a:off x="297928" y="362655"/>
            <a:ext cx="0" cy="1764000"/>
          </a:xfrm>
          <a:prstGeom prst="line">
            <a:avLst/>
          </a:prstGeom>
          <a:ln w="41275">
            <a:solidFill>
              <a:schemeClr val="bg2"/>
            </a:solidFill>
          </a:ln>
        </p:spPr>
        <p:style>
          <a:lnRef idx="1">
            <a:schemeClr val="accent1"/>
          </a:lnRef>
          <a:fillRef idx="0">
            <a:schemeClr val="accent1"/>
          </a:fillRef>
          <a:effectRef idx="0">
            <a:schemeClr val="accent1"/>
          </a:effectRef>
          <a:fontRef idx="minor">
            <a:schemeClr val="tx1"/>
          </a:fontRef>
        </p:style>
      </p:cxnSp>
      <p:sp>
        <p:nvSpPr>
          <p:cNvPr id="2" name="TextBox 10">
            <a:extLst>
              <a:ext uri="{FF2B5EF4-FFF2-40B4-BE49-F238E27FC236}">
                <a16:creationId xmlns:a16="http://schemas.microsoft.com/office/drawing/2014/main" id="{9815C6D4-758B-4367-5649-86B9E43AE73D}"/>
              </a:ext>
            </a:extLst>
          </p:cNvPr>
          <p:cNvSpPr txBox="1"/>
          <p:nvPr/>
        </p:nvSpPr>
        <p:spPr>
          <a:xfrm>
            <a:off x="535548" y="3712507"/>
            <a:ext cx="5397740" cy="348586"/>
          </a:xfrm>
          <a:prstGeom prst="rect">
            <a:avLst/>
          </a:prstGeom>
          <a:noFill/>
        </p:spPr>
        <p:txBody>
          <a:bodyPr wrap="square" lIns="0" tIns="0" rIns="0" bIns="0" rtlCol="0">
            <a:noAutofit/>
          </a:bodyPr>
          <a:lstStyle/>
          <a:p>
            <a:pPr>
              <a:lnSpc>
                <a:spcPct val="90000"/>
              </a:lnSpc>
            </a:pPr>
            <a:r>
              <a:rPr lang="it-IT" sz="1400" b="1" dirty="0">
                <a:solidFill>
                  <a:schemeClr val="bg2"/>
                </a:solidFill>
                <a:latin typeface="Century Gothic" panose="020B0502020202020204" pitchFamily="34" charset="0"/>
              </a:rPr>
              <a:t>DISCLOSURE: </a:t>
            </a:r>
            <a:r>
              <a:rPr lang="it-IT" sz="1400" dirty="0">
                <a:solidFill>
                  <a:srgbClr val="001965"/>
                </a:solidFill>
              </a:rPr>
              <a:t>Novo Nordisk, Lilly</a:t>
            </a:r>
            <a:endParaRPr lang="it-IT" sz="1400" dirty="0">
              <a:solidFill>
                <a:schemeClr val="bg2"/>
              </a:solidFill>
              <a:latin typeface="Century Gothic" panose="020B0502020202020204" pitchFamily="34" charset="0"/>
            </a:endParaRPr>
          </a:p>
        </p:txBody>
      </p:sp>
      <p:sp>
        <p:nvSpPr>
          <p:cNvPr id="5" name="TextBox 10">
            <a:extLst>
              <a:ext uri="{FF2B5EF4-FFF2-40B4-BE49-F238E27FC236}">
                <a16:creationId xmlns:a16="http://schemas.microsoft.com/office/drawing/2014/main" id="{5F799480-2047-0FE4-5516-EA4785AC4466}"/>
              </a:ext>
            </a:extLst>
          </p:cNvPr>
          <p:cNvSpPr txBox="1"/>
          <p:nvPr/>
        </p:nvSpPr>
        <p:spPr>
          <a:xfrm>
            <a:off x="535548" y="5379880"/>
            <a:ext cx="5397740" cy="348586"/>
          </a:xfrm>
          <a:prstGeom prst="rect">
            <a:avLst/>
          </a:prstGeom>
          <a:noFill/>
        </p:spPr>
        <p:txBody>
          <a:bodyPr wrap="square" lIns="0" tIns="0" rIns="0" bIns="0" rtlCol="0">
            <a:noAutofit/>
          </a:bodyPr>
          <a:lstStyle/>
          <a:p>
            <a:pPr>
              <a:lnSpc>
                <a:spcPct val="90000"/>
              </a:lnSpc>
            </a:pPr>
            <a:r>
              <a:rPr lang="it-IT" sz="1400" b="1" dirty="0">
                <a:solidFill>
                  <a:schemeClr val="bg2"/>
                </a:solidFill>
                <a:latin typeface="Century Gothic" panose="020B0502020202020204" pitchFamily="34" charset="0"/>
              </a:rPr>
              <a:t>DISCLOSURE: </a:t>
            </a:r>
            <a:r>
              <a:rPr lang="it-IT" sz="1400" dirty="0">
                <a:solidFill>
                  <a:srgbClr val="001965"/>
                </a:solidFill>
              </a:rPr>
              <a:t>Novo Nordisk, Lilly</a:t>
            </a:r>
            <a:endParaRPr lang="it-IT" sz="1400" dirty="0">
              <a:solidFill>
                <a:schemeClr val="bg2"/>
              </a:solidFill>
              <a:latin typeface="Century Gothic" panose="020B0502020202020204" pitchFamily="34" charset="0"/>
            </a:endParaRPr>
          </a:p>
        </p:txBody>
      </p:sp>
    </p:spTree>
    <p:extLst>
      <p:ext uri="{BB962C8B-B14F-4D97-AF65-F5344CB8AC3E}">
        <p14:creationId xmlns:p14="http://schemas.microsoft.com/office/powerpoint/2010/main" val="3865771878"/>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E76E-5FEB-5F8C-AF66-2F4AA27C236F}"/>
            </a:ext>
          </a:extLst>
        </p:cNvPr>
        <p:cNvGrpSpPr/>
        <p:nvPr/>
      </p:nvGrpSpPr>
      <p:grpSpPr>
        <a:xfrm>
          <a:off x="0" y="0"/>
          <a:ext cx="0" cy="0"/>
          <a:chOff x="0" y="0"/>
          <a:chExt cx="0" cy="0"/>
        </a:xfrm>
      </p:grpSpPr>
      <p:sp>
        <p:nvSpPr>
          <p:cNvPr id="6" name="Figura a mano libera 5">
            <a:extLst>
              <a:ext uri="{FF2B5EF4-FFF2-40B4-BE49-F238E27FC236}">
                <a16:creationId xmlns:a16="http://schemas.microsoft.com/office/drawing/2014/main" id="{DAA48454-1431-9667-C21B-AA523077FA33}"/>
              </a:ext>
            </a:extLst>
          </p:cNvPr>
          <p:cNvSpPr/>
          <p:nvPr/>
        </p:nvSpPr>
        <p:spPr>
          <a:xfrm>
            <a:off x="7234518" y="3314083"/>
            <a:ext cx="4957482" cy="3583599"/>
          </a:xfrm>
          <a:custGeom>
            <a:avLst/>
            <a:gdLst>
              <a:gd name="csX0" fmla="*/ 2007665 w 6885911"/>
              <a:gd name="csY0" fmla="*/ 344 h 4977596"/>
              <a:gd name="csX1" fmla="*/ 2104156 w 6885911"/>
              <a:gd name="csY1" fmla="*/ 7426 h 4977596"/>
              <a:gd name="csX2" fmla="*/ 6885911 w 6885911"/>
              <a:gd name="csY2" fmla="*/ 653011 h 4977596"/>
              <a:gd name="csX3" fmla="*/ 6885911 w 6885911"/>
              <a:gd name="csY3" fmla="*/ 4934721 h 4977596"/>
              <a:gd name="csX4" fmla="*/ 0 w 6885911"/>
              <a:gd name="csY4" fmla="*/ 4977596 h 4977596"/>
              <a:gd name="csX5" fmla="*/ 0 w 6885911"/>
              <a:gd name="csY5" fmla="*/ 4020742 h 4977596"/>
              <a:gd name="csX6" fmla="*/ 1003405 w 6885911"/>
              <a:gd name="csY6" fmla="*/ 785934 h 4977596"/>
              <a:gd name="csX7" fmla="*/ 2007665 w 6885911"/>
              <a:gd name="csY7" fmla="*/ 344 h 49775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885911" h="4977596">
                <a:moveTo>
                  <a:pt x="2007665" y="344"/>
                </a:moveTo>
                <a:cubicBezTo>
                  <a:pt x="2039625" y="1175"/>
                  <a:pt x="2071816" y="3516"/>
                  <a:pt x="2104156" y="7426"/>
                </a:cubicBezTo>
                <a:lnTo>
                  <a:pt x="6885911" y="653011"/>
                </a:lnTo>
                <a:lnTo>
                  <a:pt x="6885911" y="4934721"/>
                </a:lnTo>
                <a:lnTo>
                  <a:pt x="0" y="4977596"/>
                </a:lnTo>
                <a:lnTo>
                  <a:pt x="0" y="4020742"/>
                </a:lnTo>
                <a:lnTo>
                  <a:pt x="1003405" y="785934"/>
                </a:lnTo>
                <a:cubicBezTo>
                  <a:pt x="1100854" y="315278"/>
                  <a:pt x="1528263" y="-12119"/>
                  <a:pt x="2007665" y="344"/>
                </a:cubicBezTo>
                <a:close/>
              </a:path>
            </a:pathLst>
          </a:custGeom>
          <a:solidFill>
            <a:schemeClr val="accent3">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3" name="Elemento grafico 35">
            <a:extLst>
              <a:ext uri="{FF2B5EF4-FFF2-40B4-BE49-F238E27FC236}">
                <a16:creationId xmlns:a16="http://schemas.microsoft.com/office/drawing/2014/main" id="{4C368CC9-5A86-B2F0-9463-2B05D0081AF3}"/>
              </a:ext>
            </a:extLst>
          </p:cNvPr>
          <p:cNvSpPr/>
          <p:nvPr/>
        </p:nvSpPr>
        <p:spPr>
          <a:xfrm flipH="1">
            <a:off x="-2" y="2653260"/>
            <a:ext cx="12192002" cy="4244424"/>
          </a:xfrm>
          <a:custGeom>
            <a:avLst/>
            <a:gdLst>
              <a:gd name="csX0" fmla="*/ 1865596 w 15475365"/>
              <a:gd name="csY0" fmla="*/ 7140 h 4785918"/>
              <a:gd name="csX1" fmla="*/ 15475366 w 15475365"/>
              <a:gd name="csY1" fmla="*/ 1784227 h 4785918"/>
              <a:gd name="csX2" fmla="*/ 15475366 w 15475365"/>
              <a:gd name="csY2" fmla="*/ 4785919 h 4785918"/>
              <a:gd name="csX3" fmla="*/ 0 w 15475365"/>
              <a:gd name="csY3" fmla="*/ 4785919 h 4785918"/>
              <a:gd name="csX4" fmla="*/ 0 w 15475365"/>
              <a:gd name="csY4" fmla="*/ 3865911 h 4785918"/>
              <a:gd name="csX5" fmla="*/ 889643 w 15475365"/>
              <a:gd name="csY5" fmla="*/ 755669 h 4785918"/>
              <a:gd name="csX6" fmla="*/ 1865596 w 15475365"/>
              <a:gd name="csY6" fmla="*/ 7140 h 4785918"/>
              <a:gd name="csX0" fmla="*/ 1865596 w 15475366"/>
              <a:gd name="csY0" fmla="*/ 7140 h 4785919"/>
              <a:gd name="csX1" fmla="*/ 12166108 w 15475366"/>
              <a:gd name="csY1" fmla="*/ 1501198 h 4785919"/>
              <a:gd name="csX2" fmla="*/ 15475366 w 15475366"/>
              <a:gd name="csY2" fmla="*/ 4785919 h 4785919"/>
              <a:gd name="csX3" fmla="*/ 0 w 15475366"/>
              <a:gd name="csY3" fmla="*/ 4785919 h 4785919"/>
              <a:gd name="csX4" fmla="*/ 0 w 15475366"/>
              <a:gd name="csY4" fmla="*/ 3865911 h 4785919"/>
              <a:gd name="csX5" fmla="*/ 889643 w 15475366"/>
              <a:gd name="csY5" fmla="*/ 755669 h 4785919"/>
              <a:gd name="csX6" fmla="*/ 1865596 w 15475366"/>
              <a:gd name="csY6" fmla="*/ 7140 h 4785919"/>
              <a:gd name="csX0" fmla="*/ 1865596 w 12166108"/>
              <a:gd name="csY0" fmla="*/ 7140 h 4785919"/>
              <a:gd name="csX1" fmla="*/ 12166108 w 12166108"/>
              <a:gd name="csY1" fmla="*/ 1501198 h 4785919"/>
              <a:gd name="csX2" fmla="*/ 11839538 w 12166108"/>
              <a:gd name="csY2" fmla="*/ 4742376 h 4785919"/>
              <a:gd name="csX3" fmla="*/ 0 w 12166108"/>
              <a:gd name="csY3" fmla="*/ 4785919 h 4785919"/>
              <a:gd name="csX4" fmla="*/ 0 w 12166108"/>
              <a:gd name="csY4" fmla="*/ 3865911 h 4785919"/>
              <a:gd name="csX5" fmla="*/ 889643 w 12166108"/>
              <a:gd name="csY5" fmla="*/ 755669 h 4785919"/>
              <a:gd name="csX6" fmla="*/ 1865596 w 12166108"/>
              <a:gd name="csY6" fmla="*/ 7140 h 4785919"/>
              <a:gd name="csX0" fmla="*/ 1865596 w 12187881"/>
              <a:gd name="csY0" fmla="*/ 7140 h 4785919"/>
              <a:gd name="csX1" fmla="*/ 12166108 w 12187881"/>
              <a:gd name="csY1" fmla="*/ 1501198 h 4785919"/>
              <a:gd name="csX2" fmla="*/ 12187881 w 12187881"/>
              <a:gd name="csY2" fmla="*/ 4742376 h 4785919"/>
              <a:gd name="csX3" fmla="*/ 0 w 12187881"/>
              <a:gd name="csY3" fmla="*/ 4785919 h 4785919"/>
              <a:gd name="csX4" fmla="*/ 0 w 12187881"/>
              <a:gd name="csY4" fmla="*/ 3865911 h 4785919"/>
              <a:gd name="csX5" fmla="*/ 889643 w 12187881"/>
              <a:gd name="csY5" fmla="*/ 755669 h 4785919"/>
              <a:gd name="csX6" fmla="*/ 1865596 w 12187881"/>
              <a:gd name="csY6" fmla="*/ 7140 h 4785919"/>
              <a:gd name="csX0" fmla="*/ 1865596 w 12191999"/>
              <a:gd name="csY0" fmla="*/ 7140 h 4785919"/>
              <a:gd name="csX1" fmla="*/ 12191999 w 12191999"/>
              <a:gd name="csY1" fmla="*/ 1519032 h 4785919"/>
              <a:gd name="csX2" fmla="*/ 12187881 w 12191999"/>
              <a:gd name="csY2" fmla="*/ 474237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 name="csX0" fmla="*/ 1865596 w 12191999"/>
              <a:gd name="csY0" fmla="*/ 7140 h 4785919"/>
              <a:gd name="csX1" fmla="*/ 12191999 w 12191999"/>
              <a:gd name="csY1" fmla="*/ 1519032 h 4785919"/>
              <a:gd name="csX2" fmla="*/ 12181489 w 12191999"/>
              <a:gd name="csY2" fmla="*/ 470366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1999" h="4785919">
                <a:moveTo>
                  <a:pt x="1865596" y="7140"/>
                </a:moveTo>
                <a:lnTo>
                  <a:pt x="12191999" y="1519032"/>
                </a:lnTo>
                <a:cubicBezTo>
                  <a:pt x="12190626" y="2593480"/>
                  <a:pt x="12182862" y="3629218"/>
                  <a:pt x="12181489" y="4703666"/>
                </a:cubicBezTo>
                <a:lnTo>
                  <a:pt x="0" y="4785919"/>
                </a:lnTo>
                <a:lnTo>
                  <a:pt x="0" y="3865911"/>
                </a:lnTo>
                <a:lnTo>
                  <a:pt x="889643" y="755669"/>
                </a:lnTo>
                <a:cubicBezTo>
                  <a:pt x="981804" y="272968"/>
                  <a:pt x="1406823" y="-53012"/>
                  <a:pt x="1865596" y="714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pic>
        <p:nvPicPr>
          <p:cNvPr id="4" name="Elemento grafico 3">
            <a:extLst>
              <a:ext uri="{FF2B5EF4-FFF2-40B4-BE49-F238E27FC236}">
                <a16:creationId xmlns:a16="http://schemas.microsoft.com/office/drawing/2014/main" id="{190FBBE5-2A04-BE37-96A7-EB8B792A34BB}"/>
              </a:ext>
            </a:extLst>
          </p:cNvPr>
          <p:cNvPicPr>
            <a:picLocks noChangeAspect="1"/>
          </p:cNvPicPr>
          <p:nvPr/>
        </p:nvPicPr>
        <p:blipFill>
          <a:blip>
            <a:extLst>
              <a:ext uri="{96DAC541-7B7A-43D3-8B79-37D633B846F1}">
                <asvg:svgBlip xmlns:asvg="http://schemas.microsoft.com/office/drawing/2016/SVG/main" r:embed="rId3"/>
              </a:ext>
            </a:extLst>
          </a:blip>
          <a:srcRect b="19223"/>
          <a:stretch>
            <a:fillRect/>
          </a:stretch>
        </p:blipFill>
        <p:spPr>
          <a:xfrm flipH="1">
            <a:off x="-1" y="5126475"/>
            <a:ext cx="12198856" cy="1771208"/>
          </a:xfrm>
          <a:prstGeom prst="rect">
            <a:avLst/>
          </a:prstGeom>
        </p:spPr>
      </p:pic>
      <p:grpSp>
        <p:nvGrpSpPr>
          <p:cNvPr id="2" name="Gruppo 1">
            <a:extLst>
              <a:ext uri="{FF2B5EF4-FFF2-40B4-BE49-F238E27FC236}">
                <a16:creationId xmlns:a16="http://schemas.microsoft.com/office/drawing/2014/main" id="{B110DDC0-BE99-C49E-3BD3-7C89F3734268}"/>
              </a:ext>
            </a:extLst>
          </p:cNvPr>
          <p:cNvGrpSpPr/>
          <p:nvPr/>
        </p:nvGrpSpPr>
        <p:grpSpPr>
          <a:xfrm>
            <a:off x="5151902" y="1421553"/>
            <a:ext cx="5545856" cy="1007322"/>
            <a:chOff x="5151902" y="1421553"/>
            <a:chExt cx="5545856" cy="1007322"/>
          </a:xfrm>
        </p:grpSpPr>
        <p:pic>
          <p:nvPicPr>
            <p:cNvPr id="13" name="Immagine 12">
              <a:extLst>
                <a:ext uri="{FF2B5EF4-FFF2-40B4-BE49-F238E27FC236}">
                  <a16:creationId xmlns:a16="http://schemas.microsoft.com/office/drawing/2014/main" id="{39E8BA73-1671-D7E9-A1C9-5FBD360FBF7B}"/>
                </a:ext>
              </a:extLst>
            </p:cNvPr>
            <p:cNvPicPr>
              <a:picLocks noChangeAspect="1"/>
            </p:cNvPicPr>
            <p:nvPr/>
          </p:nvPicPr>
          <p:blipFill>
            <a:blip r:embed="rId4"/>
            <a:stretch>
              <a:fillRect/>
            </a:stretch>
          </p:blipFill>
          <p:spPr>
            <a:xfrm flipH="1">
              <a:off x="5151902" y="1421553"/>
              <a:ext cx="5545856" cy="1007322"/>
            </a:xfrm>
            <a:prstGeom prst="rect">
              <a:avLst/>
            </a:prstGeom>
          </p:spPr>
        </p:pic>
        <p:sp>
          <p:nvSpPr>
            <p:cNvPr id="18" name="CasellaDiTesto 17">
              <a:extLst>
                <a:ext uri="{FF2B5EF4-FFF2-40B4-BE49-F238E27FC236}">
                  <a16:creationId xmlns:a16="http://schemas.microsoft.com/office/drawing/2014/main" id="{60305D40-74DB-8E78-6202-3616E3829203}"/>
                </a:ext>
              </a:extLst>
            </p:cNvPr>
            <p:cNvSpPr txBox="1"/>
            <p:nvPr/>
          </p:nvSpPr>
          <p:spPr>
            <a:xfrm>
              <a:off x="5488739" y="1667207"/>
              <a:ext cx="4821909" cy="553998"/>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t-IT" sz="4000" b="1" i="0" u="none" strike="noStrike" kern="1200" cap="none" spc="0" normalizeH="0" baseline="0" noProof="0" dirty="0">
                  <a:ln>
                    <a:noFill/>
                  </a:ln>
                  <a:solidFill>
                    <a:srgbClr val="FFFFFF"/>
                  </a:solidFill>
                  <a:effectLst/>
                  <a:uLnTx/>
                  <a:uFillTx/>
                  <a:latin typeface="Century Gothic" panose="020F0302020204030204"/>
                  <a:ea typeface="+mn-ea"/>
                  <a:cs typeface="+mn-cs"/>
                </a:rPr>
                <a:t>EXPERT </a:t>
              </a:r>
              <a:r>
                <a:rPr kumimoji="0" lang="it-IT" sz="4000" b="0" i="0" u="none" strike="noStrike" kern="1200" cap="none" spc="0" normalizeH="0" baseline="0" noProof="0" dirty="0">
                  <a:ln>
                    <a:noFill/>
                  </a:ln>
                  <a:solidFill>
                    <a:srgbClr val="FFFFFF"/>
                  </a:solidFill>
                  <a:effectLst/>
                  <a:uLnTx/>
                  <a:uFillTx/>
                  <a:latin typeface="Century Gothic" panose="020F0302020204030204"/>
                  <a:ea typeface="+mn-ea"/>
                  <a:cs typeface="+mn-cs"/>
                </a:rPr>
                <a:t>DISCUSSION</a:t>
              </a:r>
              <a:endParaRPr kumimoji="0" lang="it-IT" sz="4000" b="0" i="0" u="none" strike="noStrike" kern="1200" cap="none" spc="0" normalizeH="0" baseline="0" noProof="0" dirty="0">
                <a:ln>
                  <a:noFill/>
                </a:ln>
                <a:solidFill>
                  <a:srgbClr val="001965"/>
                </a:solidFill>
                <a:effectLst/>
                <a:uLnTx/>
                <a:uFillTx/>
                <a:latin typeface="Century Gothic" panose="020F0302020204030204"/>
                <a:ea typeface="+mn-ea"/>
                <a:cs typeface="+mn-cs"/>
              </a:endParaRPr>
            </a:p>
          </p:txBody>
        </p:sp>
      </p:grpSp>
      <p:grpSp>
        <p:nvGrpSpPr>
          <p:cNvPr id="27" name="Gruppo 26">
            <a:extLst>
              <a:ext uri="{FF2B5EF4-FFF2-40B4-BE49-F238E27FC236}">
                <a16:creationId xmlns:a16="http://schemas.microsoft.com/office/drawing/2014/main" id="{0AE5E9D5-21A9-8790-0870-246A7C2BD2AE}"/>
              </a:ext>
            </a:extLst>
          </p:cNvPr>
          <p:cNvGrpSpPr/>
          <p:nvPr/>
        </p:nvGrpSpPr>
        <p:grpSpPr>
          <a:xfrm>
            <a:off x="1883657" y="1046643"/>
            <a:ext cx="2864760" cy="5381031"/>
            <a:chOff x="7477768" y="1269595"/>
            <a:chExt cx="2821355" cy="5299501"/>
          </a:xfrm>
        </p:grpSpPr>
        <p:grpSp>
          <p:nvGrpSpPr>
            <p:cNvPr id="28" name="Gruppo 27">
              <a:extLst>
                <a:ext uri="{FF2B5EF4-FFF2-40B4-BE49-F238E27FC236}">
                  <a16:creationId xmlns:a16="http://schemas.microsoft.com/office/drawing/2014/main" id="{2C5D0D9D-EB34-9551-A616-32A8259EB2EA}"/>
                </a:ext>
              </a:extLst>
            </p:cNvPr>
            <p:cNvGrpSpPr/>
            <p:nvPr/>
          </p:nvGrpSpPr>
          <p:grpSpPr>
            <a:xfrm>
              <a:off x="7477768" y="1269595"/>
              <a:ext cx="2821355" cy="5299501"/>
              <a:chOff x="8505764" y="551332"/>
              <a:chExt cx="3035400" cy="5701553"/>
            </a:xfrm>
            <a:solidFill>
              <a:schemeClr val="bg2"/>
            </a:solidFill>
          </p:grpSpPr>
          <p:sp>
            <p:nvSpPr>
              <p:cNvPr id="31" name="Rettangolo con angoli arrotondati 30">
                <a:extLst>
                  <a:ext uri="{FF2B5EF4-FFF2-40B4-BE49-F238E27FC236}">
                    <a16:creationId xmlns:a16="http://schemas.microsoft.com/office/drawing/2014/main" id="{C346E294-332B-6508-16B8-DE43719ED109}"/>
                  </a:ext>
                </a:extLst>
              </p:cNvPr>
              <p:cNvSpPr/>
              <p:nvPr/>
            </p:nvSpPr>
            <p:spPr>
              <a:xfrm rot="5400000">
                <a:off x="7172687" y="1884409"/>
                <a:ext cx="5701553" cy="3035400"/>
              </a:xfrm>
              <a:prstGeom prst="roundRect">
                <a:avLst>
                  <a:gd name="adj" fmla="val 6045"/>
                </a:avLst>
              </a:prstGeom>
              <a:solidFill>
                <a:schemeClr val="tx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32" name="Ovale 31">
                <a:extLst>
                  <a:ext uri="{FF2B5EF4-FFF2-40B4-BE49-F238E27FC236}">
                    <a16:creationId xmlns:a16="http://schemas.microsoft.com/office/drawing/2014/main" id="{24907992-9293-32B5-61A0-D17B42845CFA}"/>
                  </a:ext>
                </a:extLst>
              </p:cNvPr>
              <p:cNvSpPr/>
              <p:nvPr/>
            </p:nvSpPr>
            <p:spPr>
              <a:xfrm rot="5400000">
                <a:off x="9902663" y="5914609"/>
                <a:ext cx="241601" cy="241601"/>
              </a:xfrm>
              <a:prstGeom prst="ellipse">
                <a:avLst/>
              </a:prstGeom>
              <a:solidFill>
                <a:schemeClr val="tx1">
                  <a:lumMod val="75000"/>
                  <a:lumOff val="2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33" name="Rettangolo con angoli arrotondati 32">
                <a:extLst>
                  <a:ext uri="{FF2B5EF4-FFF2-40B4-BE49-F238E27FC236}">
                    <a16:creationId xmlns:a16="http://schemas.microsoft.com/office/drawing/2014/main" id="{D82C057D-438E-7145-3D55-66529B77D353}"/>
                  </a:ext>
                </a:extLst>
              </p:cNvPr>
              <p:cNvSpPr/>
              <p:nvPr/>
            </p:nvSpPr>
            <p:spPr>
              <a:xfrm rot="5400000">
                <a:off x="9994721" y="434278"/>
                <a:ext cx="57484" cy="513973"/>
              </a:xfrm>
              <a:prstGeom prst="roundRect">
                <a:avLst>
                  <a:gd name="adj" fmla="val 50000"/>
                </a:avLst>
              </a:prstGeom>
              <a:solidFill>
                <a:schemeClr val="tx1">
                  <a:lumMod val="75000"/>
                  <a:lumOff val="2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sp>
          <p:nvSpPr>
            <p:cNvPr id="29" name="Rettangolo con angoli arrotondati sullo stesso lato 28">
              <a:extLst>
                <a:ext uri="{FF2B5EF4-FFF2-40B4-BE49-F238E27FC236}">
                  <a16:creationId xmlns:a16="http://schemas.microsoft.com/office/drawing/2014/main" id="{29C7ADDF-84E1-00BE-A34A-29DA23E2EA91}"/>
                </a:ext>
              </a:extLst>
            </p:cNvPr>
            <p:cNvSpPr/>
            <p:nvPr/>
          </p:nvSpPr>
          <p:spPr>
            <a:xfrm>
              <a:off x="7604439" y="1516818"/>
              <a:ext cx="2568011" cy="4637448"/>
            </a:xfrm>
            <a:prstGeom prst="round2SameRect">
              <a:avLst>
                <a:gd name="adj1" fmla="val 5481"/>
                <a:gd name="adj2" fmla="val 0"/>
              </a:avLst>
            </a:prstGeom>
            <a:gradFill flip="none" rotWithShape="1">
              <a:gsLst>
                <a:gs pos="15000">
                  <a:srgbClr val="2DAFD1">
                    <a:lumMod val="87595"/>
                  </a:srgbClr>
                </a:gs>
                <a:gs pos="98000">
                  <a:srgbClr val="0A397C"/>
                </a:gs>
                <a:gs pos="87000">
                  <a:srgbClr val="20688F"/>
                </a:gs>
                <a:gs pos="72000">
                  <a:srgbClr val="2DAFD1"/>
                </a:gs>
                <a:gs pos="50000">
                  <a:srgbClr val="001965"/>
                </a:gs>
                <a:gs pos="0">
                  <a:srgbClr val="1C4F7B"/>
                </a:gs>
              </a:gsLst>
              <a:path path="circle">
                <a:fillToRect r="100000" b="100000"/>
              </a:path>
              <a:tileRect l="-100000" t="-100000"/>
            </a:gra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sp>
        <p:nvSpPr>
          <p:cNvPr id="34" name="CasellaDiTesto 33">
            <a:extLst>
              <a:ext uri="{FF2B5EF4-FFF2-40B4-BE49-F238E27FC236}">
                <a16:creationId xmlns:a16="http://schemas.microsoft.com/office/drawing/2014/main" id="{C9CC8ECA-124F-6669-685D-04F367E410D1}"/>
              </a:ext>
            </a:extLst>
          </p:cNvPr>
          <p:cNvSpPr txBox="1"/>
          <p:nvPr/>
        </p:nvSpPr>
        <p:spPr>
          <a:xfrm>
            <a:off x="2120206" y="4691937"/>
            <a:ext cx="2400231" cy="795089"/>
          </a:xfrm>
          <a:prstGeom prst="rect">
            <a:avLst/>
          </a:prstGeom>
          <a:noFill/>
        </p:spPr>
        <p:txBody>
          <a:bodyPr wrap="square" lIns="0" tIns="0" rIns="0" bIns="0" rtlCol="0">
            <a:spAutoFit/>
          </a:bodyPr>
          <a:lstStyle/>
          <a:p>
            <a:pPr marL="0" marR="0" lvl="0" indent="0" algn="ctr" defTabSz="914400" rtl="0" eaLnBrk="1" fontAlgn="auto" latinLnBrk="0" hangingPunct="1">
              <a:lnSpc>
                <a:spcPts val="3120"/>
              </a:lnSpc>
              <a:spcBef>
                <a:spcPts val="0"/>
              </a:spcBef>
              <a:spcAft>
                <a:spcPts val="0"/>
              </a:spcAft>
              <a:buClrTx/>
              <a:buSzTx/>
              <a:buFontTx/>
              <a:buNone/>
              <a:tabLst/>
              <a:defRPr/>
            </a:pPr>
            <a:r>
              <a:rPr kumimoji="0" lang="it-IT" sz="3200" b="0" i="0" u="none" strike="noStrike" kern="1200" cap="none" spc="0" normalizeH="0" baseline="0" noProof="0">
                <a:ln>
                  <a:noFill/>
                </a:ln>
                <a:solidFill>
                  <a:srgbClr val="FFFFFF"/>
                </a:solidFill>
                <a:effectLst/>
                <a:uLnTx/>
                <a:uFillTx/>
                <a:latin typeface="Century Gothic" panose="020F0302020204030204"/>
                <a:ea typeface="+mn-ea"/>
                <a:cs typeface="+mn-cs"/>
              </a:rPr>
              <a:t>INQUADRA </a:t>
            </a:r>
            <a:r>
              <a:rPr kumimoji="0" lang="it-IT" sz="3000" b="0" i="0" u="none" strike="noStrike" kern="1200" cap="none" spc="0" normalizeH="0" baseline="0" noProof="0">
                <a:ln>
                  <a:noFill/>
                </a:ln>
                <a:solidFill>
                  <a:srgbClr val="FFFFFF"/>
                </a:solidFill>
                <a:effectLst/>
                <a:uLnTx/>
                <a:uFillTx/>
                <a:latin typeface="Century Gothic" panose="020F0302020204030204"/>
                <a:ea typeface="+mn-ea"/>
                <a:cs typeface="+mn-cs"/>
              </a:rPr>
              <a:t>IL </a:t>
            </a:r>
            <a:r>
              <a:rPr kumimoji="0" lang="it-IT" sz="3000" b="1" i="0" u="none" strike="noStrike" kern="1200" cap="none" spc="0" normalizeH="0" baseline="0" noProof="0">
                <a:ln>
                  <a:noFill/>
                </a:ln>
                <a:solidFill>
                  <a:srgbClr val="FFFFFF"/>
                </a:solidFill>
                <a:effectLst/>
                <a:uLnTx/>
                <a:uFillTx/>
                <a:latin typeface="Century Gothic" panose="020F0302020204030204"/>
                <a:ea typeface="+mn-ea"/>
                <a:cs typeface="+mn-cs"/>
              </a:rPr>
              <a:t>QR-CODE</a:t>
            </a:r>
          </a:p>
        </p:txBody>
      </p:sp>
      <p:sp>
        <p:nvSpPr>
          <p:cNvPr id="5" name="CasellaDiTesto 4">
            <a:extLst>
              <a:ext uri="{FF2B5EF4-FFF2-40B4-BE49-F238E27FC236}">
                <a16:creationId xmlns:a16="http://schemas.microsoft.com/office/drawing/2014/main" id="{5AB7E1BD-2CB4-8277-66C5-F9942C2170F0}"/>
              </a:ext>
            </a:extLst>
          </p:cNvPr>
          <p:cNvSpPr txBox="1"/>
          <p:nvPr/>
        </p:nvSpPr>
        <p:spPr>
          <a:xfrm>
            <a:off x="5453025" y="3550088"/>
            <a:ext cx="5545857" cy="123110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a:ln>
                  <a:noFill/>
                </a:ln>
                <a:solidFill>
                  <a:srgbClr val="001965"/>
                </a:solidFill>
                <a:effectLst/>
                <a:uLnTx/>
                <a:uFillTx/>
                <a:latin typeface="Century Gothic" panose="020F0302020204030204"/>
                <a:ea typeface="+mn-ea"/>
                <a:cs typeface="+mn-cs"/>
              </a:rPr>
              <a:t>INVIA LE  TUE DOMANDE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4800" b="0" i="0" u="none" strike="noStrike" kern="1200" cap="none" spc="0" normalizeH="0" baseline="0" noProof="0">
                <a:ln>
                  <a:noFill/>
                </a:ln>
                <a:solidFill>
                  <a:srgbClr val="001965"/>
                </a:solidFill>
                <a:effectLst/>
                <a:uLnTx/>
                <a:uFillTx/>
                <a:latin typeface="Century Gothic" panose="020F0302020204030204"/>
                <a:ea typeface="+mn-ea"/>
                <a:cs typeface="+mn-cs"/>
              </a:rPr>
              <a:t>AI</a:t>
            </a:r>
            <a:r>
              <a:rPr kumimoji="0" lang="it-IT" sz="4800" b="1" i="0" u="none" strike="noStrike" kern="1200" cap="none" spc="0" normalizeH="0" baseline="0" noProof="0">
                <a:ln>
                  <a:noFill/>
                </a:ln>
                <a:solidFill>
                  <a:srgbClr val="001965"/>
                </a:solidFill>
                <a:effectLst/>
                <a:uLnTx/>
                <a:uFillTx/>
                <a:latin typeface="Century Gothic" panose="020F0302020204030204"/>
                <a:ea typeface="+mn-ea"/>
                <a:cs typeface="+mn-cs"/>
              </a:rPr>
              <a:t> RELATORI</a:t>
            </a:r>
            <a:endParaRPr kumimoji="0" lang="it-IT" sz="4800" b="0" i="0" u="none" strike="noStrike" kern="1200" cap="none" spc="0" normalizeH="0" baseline="0" noProof="0">
              <a:ln>
                <a:noFill/>
              </a:ln>
              <a:solidFill>
                <a:srgbClr val="001965"/>
              </a:solidFill>
              <a:effectLst/>
              <a:uLnTx/>
              <a:uFillTx/>
              <a:latin typeface="Century Gothic" panose="020F0302020204030204"/>
              <a:ea typeface="+mn-ea"/>
              <a:cs typeface="+mn-cs"/>
            </a:endParaRPr>
          </a:p>
        </p:txBody>
      </p:sp>
      <p:grpSp>
        <p:nvGrpSpPr>
          <p:cNvPr id="8" name="Elemento grafico 6">
            <a:extLst>
              <a:ext uri="{FF2B5EF4-FFF2-40B4-BE49-F238E27FC236}">
                <a16:creationId xmlns:a16="http://schemas.microsoft.com/office/drawing/2014/main" id="{2351322D-D4B8-58A2-919B-9D3EC58A97F3}"/>
              </a:ext>
            </a:extLst>
          </p:cNvPr>
          <p:cNvGrpSpPr/>
          <p:nvPr/>
        </p:nvGrpSpPr>
        <p:grpSpPr>
          <a:xfrm>
            <a:off x="2245527" y="1851117"/>
            <a:ext cx="2149588" cy="2149588"/>
            <a:chOff x="5977060" y="688306"/>
            <a:chExt cx="2859632" cy="2859632"/>
          </a:xfrm>
          <a:solidFill>
            <a:schemeClr val="bg1"/>
          </a:solidFill>
        </p:grpSpPr>
        <p:sp>
          <p:nvSpPr>
            <p:cNvPr id="10" name="Rettangolo 9">
              <a:extLst>
                <a:ext uri="{FF2B5EF4-FFF2-40B4-BE49-F238E27FC236}">
                  <a16:creationId xmlns:a16="http://schemas.microsoft.com/office/drawing/2014/main" id="{CD25E825-3E95-2FF1-A5CB-1E40B0C95644}"/>
                </a:ext>
              </a:extLst>
            </p:cNvPr>
            <p:cNvSpPr/>
            <p:nvPr/>
          </p:nvSpPr>
          <p:spPr>
            <a:xfrm>
              <a:off x="7120936" y="68842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 name="Rettangolo 10">
              <a:extLst>
                <a:ext uri="{FF2B5EF4-FFF2-40B4-BE49-F238E27FC236}">
                  <a16:creationId xmlns:a16="http://schemas.microsoft.com/office/drawing/2014/main" id="{A4F27F1E-5160-1757-CDFC-4FCE9C241C4D}"/>
                </a:ext>
              </a:extLst>
            </p:cNvPr>
            <p:cNvSpPr/>
            <p:nvPr/>
          </p:nvSpPr>
          <p:spPr>
            <a:xfrm>
              <a:off x="7692816" y="68842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 name="Rettangolo 11">
              <a:extLst>
                <a:ext uri="{FF2B5EF4-FFF2-40B4-BE49-F238E27FC236}">
                  <a16:creationId xmlns:a16="http://schemas.microsoft.com/office/drawing/2014/main" id="{E75C357B-4001-0873-75E1-0D7ECE410CE3}"/>
                </a:ext>
              </a:extLst>
            </p:cNvPr>
            <p:cNvSpPr/>
            <p:nvPr/>
          </p:nvSpPr>
          <p:spPr>
            <a:xfrm>
              <a:off x="7006559" y="8027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 name="Rettangolo 13">
              <a:extLst>
                <a:ext uri="{FF2B5EF4-FFF2-40B4-BE49-F238E27FC236}">
                  <a16:creationId xmlns:a16="http://schemas.microsoft.com/office/drawing/2014/main" id="{A314FA96-898C-B851-77F9-856C30B123AA}"/>
                </a:ext>
              </a:extLst>
            </p:cNvPr>
            <p:cNvSpPr/>
            <p:nvPr/>
          </p:nvSpPr>
          <p:spPr>
            <a:xfrm>
              <a:off x="7578440" y="8027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 name="Rettangolo 15">
              <a:extLst>
                <a:ext uri="{FF2B5EF4-FFF2-40B4-BE49-F238E27FC236}">
                  <a16:creationId xmlns:a16="http://schemas.microsoft.com/office/drawing/2014/main" id="{85F8E491-FA70-C15E-26D6-E46063E2A8F2}"/>
                </a:ext>
              </a:extLst>
            </p:cNvPr>
            <p:cNvSpPr/>
            <p:nvPr/>
          </p:nvSpPr>
          <p:spPr>
            <a:xfrm>
              <a:off x="6892183" y="9171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 name="Rettangolo 16">
              <a:extLst>
                <a:ext uri="{FF2B5EF4-FFF2-40B4-BE49-F238E27FC236}">
                  <a16:creationId xmlns:a16="http://schemas.microsoft.com/office/drawing/2014/main" id="{3614035D-C2C2-09E1-FBCD-76EE5EB09DD1}"/>
                </a:ext>
              </a:extLst>
            </p:cNvPr>
            <p:cNvSpPr/>
            <p:nvPr/>
          </p:nvSpPr>
          <p:spPr>
            <a:xfrm>
              <a:off x="7235312" y="9171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 name="Rettangolo 18">
              <a:extLst>
                <a:ext uri="{FF2B5EF4-FFF2-40B4-BE49-F238E27FC236}">
                  <a16:creationId xmlns:a16="http://schemas.microsoft.com/office/drawing/2014/main" id="{671DB6AF-EF5A-2D1D-20DE-B0CC84090446}"/>
                </a:ext>
              </a:extLst>
            </p:cNvPr>
            <p:cNvSpPr/>
            <p:nvPr/>
          </p:nvSpPr>
          <p:spPr>
            <a:xfrm>
              <a:off x="7578440" y="9171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 name="Rettangolo 19">
              <a:extLst>
                <a:ext uri="{FF2B5EF4-FFF2-40B4-BE49-F238E27FC236}">
                  <a16:creationId xmlns:a16="http://schemas.microsoft.com/office/drawing/2014/main" id="{C195A8BE-30F7-44E5-D51B-B6DB85D0E628}"/>
                </a:ext>
              </a:extLst>
            </p:cNvPr>
            <p:cNvSpPr/>
            <p:nvPr/>
          </p:nvSpPr>
          <p:spPr>
            <a:xfrm>
              <a:off x="7692816" y="9171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 name="Rettangolo 20">
              <a:extLst>
                <a:ext uri="{FF2B5EF4-FFF2-40B4-BE49-F238E27FC236}">
                  <a16:creationId xmlns:a16="http://schemas.microsoft.com/office/drawing/2014/main" id="{F08CAA4C-2D8F-9206-5CDF-20C648D1F960}"/>
                </a:ext>
              </a:extLst>
            </p:cNvPr>
            <p:cNvSpPr/>
            <p:nvPr/>
          </p:nvSpPr>
          <p:spPr>
            <a:xfrm>
              <a:off x="7807193" y="9171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 name="Rettangolo 21">
              <a:extLst>
                <a:ext uri="{FF2B5EF4-FFF2-40B4-BE49-F238E27FC236}">
                  <a16:creationId xmlns:a16="http://schemas.microsoft.com/office/drawing/2014/main" id="{476863EF-B4AF-6131-6CF1-EAFEA97D522A}"/>
                </a:ext>
              </a:extLst>
            </p:cNvPr>
            <p:cNvSpPr/>
            <p:nvPr/>
          </p:nvSpPr>
          <p:spPr>
            <a:xfrm>
              <a:off x="7006559" y="10315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 name="Rettangolo 22">
              <a:extLst>
                <a:ext uri="{FF2B5EF4-FFF2-40B4-BE49-F238E27FC236}">
                  <a16:creationId xmlns:a16="http://schemas.microsoft.com/office/drawing/2014/main" id="{BDB690A7-B89E-7B77-3325-84C5C23FF914}"/>
                </a:ext>
              </a:extLst>
            </p:cNvPr>
            <p:cNvSpPr/>
            <p:nvPr/>
          </p:nvSpPr>
          <p:spPr>
            <a:xfrm>
              <a:off x="7349688" y="10315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 name="Rettangolo 23">
              <a:extLst>
                <a:ext uri="{FF2B5EF4-FFF2-40B4-BE49-F238E27FC236}">
                  <a16:creationId xmlns:a16="http://schemas.microsoft.com/office/drawing/2014/main" id="{B57278B4-743A-49BA-3E3B-8997B03C97EC}"/>
                </a:ext>
              </a:extLst>
            </p:cNvPr>
            <p:cNvSpPr/>
            <p:nvPr/>
          </p:nvSpPr>
          <p:spPr>
            <a:xfrm>
              <a:off x="7692816" y="10315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5" name="Rettangolo 24">
              <a:extLst>
                <a:ext uri="{FF2B5EF4-FFF2-40B4-BE49-F238E27FC236}">
                  <a16:creationId xmlns:a16="http://schemas.microsoft.com/office/drawing/2014/main" id="{85611687-2CB6-0F60-B851-1167C3373D54}"/>
                </a:ext>
              </a:extLst>
            </p:cNvPr>
            <p:cNvSpPr/>
            <p:nvPr/>
          </p:nvSpPr>
          <p:spPr>
            <a:xfrm>
              <a:off x="7807193" y="10315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37" name="Rettangolo 36">
              <a:extLst>
                <a:ext uri="{FF2B5EF4-FFF2-40B4-BE49-F238E27FC236}">
                  <a16:creationId xmlns:a16="http://schemas.microsoft.com/office/drawing/2014/main" id="{0407C43E-A208-5B8F-200D-5FF807DEF80D}"/>
                </a:ext>
              </a:extLst>
            </p:cNvPr>
            <p:cNvSpPr/>
            <p:nvPr/>
          </p:nvSpPr>
          <p:spPr>
            <a:xfrm>
              <a:off x="7006559" y="114592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38" name="Rettangolo 37">
              <a:extLst>
                <a:ext uri="{FF2B5EF4-FFF2-40B4-BE49-F238E27FC236}">
                  <a16:creationId xmlns:a16="http://schemas.microsoft.com/office/drawing/2014/main" id="{22EB01AC-080E-6A67-28E5-DFFCF63F1BDD}"/>
                </a:ext>
              </a:extLst>
            </p:cNvPr>
            <p:cNvSpPr/>
            <p:nvPr/>
          </p:nvSpPr>
          <p:spPr>
            <a:xfrm>
              <a:off x="7349688" y="114592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39" name="Rettangolo 38">
              <a:extLst>
                <a:ext uri="{FF2B5EF4-FFF2-40B4-BE49-F238E27FC236}">
                  <a16:creationId xmlns:a16="http://schemas.microsoft.com/office/drawing/2014/main" id="{D3470D98-4E82-BD05-2F5B-07ED14AE7D00}"/>
                </a:ext>
              </a:extLst>
            </p:cNvPr>
            <p:cNvSpPr/>
            <p:nvPr/>
          </p:nvSpPr>
          <p:spPr>
            <a:xfrm>
              <a:off x="7578440" y="114592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0" name="Rettangolo 39">
              <a:extLst>
                <a:ext uri="{FF2B5EF4-FFF2-40B4-BE49-F238E27FC236}">
                  <a16:creationId xmlns:a16="http://schemas.microsoft.com/office/drawing/2014/main" id="{A05FF18F-9C6A-48E1-C1D9-09AE5DEB99E1}"/>
                </a:ext>
              </a:extLst>
            </p:cNvPr>
            <p:cNvSpPr/>
            <p:nvPr/>
          </p:nvSpPr>
          <p:spPr>
            <a:xfrm>
              <a:off x="7120936" y="126030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1" name="Rettangolo 40">
              <a:extLst>
                <a:ext uri="{FF2B5EF4-FFF2-40B4-BE49-F238E27FC236}">
                  <a16:creationId xmlns:a16="http://schemas.microsoft.com/office/drawing/2014/main" id="{5329DFC0-C224-E105-CD9C-77648CBAEE14}"/>
                </a:ext>
              </a:extLst>
            </p:cNvPr>
            <p:cNvSpPr/>
            <p:nvPr/>
          </p:nvSpPr>
          <p:spPr>
            <a:xfrm>
              <a:off x="7235312" y="126030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2" name="Rettangolo 41">
              <a:extLst>
                <a:ext uri="{FF2B5EF4-FFF2-40B4-BE49-F238E27FC236}">
                  <a16:creationId xmlns:a16="http://schemas.microsoft.com/office/drawing/2014/main" id="{600F7FAB-65F6-FA35-99FB-5F406A2961FC}"/>
                </a:ext>
              </a:extLst>
            </p:cNvPr>
            <p:cNvSpPr/>
            <p:nvPr/>
          </p:nvSpPr>
          <p:spPr>
            <a:xfrm>
              <a:off x="7349688" y="126030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3" name="Rettangolo 42">
              <a:extLst>
                <a:ext uri="{FF2B5EF4-FFF2-40B4-BE49-F238E27FC236}">
                  <a16:creationId xmlns:a16="http://schemas.microsoft.com/office/drawing/2014/main" id="{6B1F4612-5E88-433C-8C90-6ADE6759EA87}"/>
                </a:ext>
              </a:extLst>
            </p:cNvPr>
            <p:cNvSpPr/>
            <p:nvPr/>
          </p:nvSpPr>
          <p:spPr>
            <a:xfrm>
              <a:off x="7578440" y="126030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4" name="Rettangolo 43">
              <a:extLst>
                <a:ext uri="{FF2B5EF4-FFF2-40B4-BE49-F238E27FC236}">
                  <a16:creationId xmlns:a16="http://schemas.microsoft.com/office/drawing/2014/main" id="{9AF4BE86-46AA-D5C6-6985-50DEA4421083}"/>
                </a:ext>
              </a:extLst>
            </p:cNvPr>
            <p:cNvSpPr/>
            <p:nvPr/>
          </p:nvSpPr>
          <p:spPr>
            <a:xfrm>
              <a:off x="7692816" y="126030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5" name="Rettangolo 44">
              <a:extLst>
                <a:ext uri="{FF2B5EF4-FFF2-40B4-BE49-F238E27FC236}">
                  <a16:creationId xmlns:a16="http://schemas.microsoft.com/office/drawing/2014/main" id="{98B382EC-B65D-DDF0-0C59-C4F5F3139F18}"/>
                </a:ext>
              </a:extLst>
            </p:cNvPr>
            <p:cNvSpPr/>
            <p:nvPr/>
          </p:nvSpPr>
          <p:spPr>
            <a:xfrm>
              <a:off x="6892183" y="137467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6" name="Rettangolo 45">
              <a:extLst>
                <a:ext uri="{FF2B5EF4-FFF2-40B4-BE49-F238E27FC236}">
                  <a16:creationId xmlns:a16="http://schemas.microsoft.com/office/drawing/2014/main" id="{1B044AC3-18E8-0BE7-34BF-271E6958BCD9}"/>
                </a:ext>
              </a:extLst>
            </p:cNvPr>
            <p:cNvSpPr/>
            <p:nvPr/>
          </p:nvSpPr>
          <p:spPr>
            <a:xfrm>
              <a:off x="7120936" y="137467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7" name="Rettangolo 46">
              <a:extLst>
                <a:ext uri="{FF2B5EF4-FFF2-40B4-BE49-F238E27FC236}">
                  <a16:creationId xmlns:a16="http://schemas.microsoft.com/office/drawing/2014/main" id="{59138EC1-75FE-1E05-B51A-16D1CFF973FF}"/>
                </a:ext>
              </a:extLst>
            </p:cNvPr>
            <p:cNvSpPr/>
            <p:nvPr/>
          </p:nvSpPr>
          <p:spPr>
            <a:xfrm>
              <a:off x="7349688" y="137467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8" name="Rettangolo 47">
              <a:extLst>
                <a:ext uri="{FF2B5EF4-FFF2-40B4-BE49-F238E27FC236}">
                  <a16:creationId xmlns:a16="http://schemas.microsoft.com/office/drawing/2014/main" id="{047C6FE3-9A9A-506B-22B9-4A5B2BC24905}"/>
                </a:ext>
              </a:extLst>
            </p:cNvPr>
            <p:cNvSpPr/>
            <p:nvPr/>
          </p:nvSpPr>
          <p:spPr>
            <a:xfrm>
              <a:off x="7578440" y="137467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49" name="Rettangolo 48">
              <a:extLst>
                <a:ext uri="{FF2B5EF4-FFF2-40B4-BE49-F238E27FC236}">
                  <a16:creationId xmlns:a16="http://schemas.microsoft.com/office/drawing/2014/main" id="{B5690BAE-1F43-96A3-25BA-0DD3FE34D581}"/>
                </a:ext>
              </a:extLst>
            </p:cNvPr>
            <p:cNvSpPr/>
            <p:nvPr/>
          </p:nvSpPr>
          <p:spPr>
            <a:xfrm>
              <a:off x="7807193" y="137467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0" name="Rettangolo 49">
              <a:extLst>
                <a:ext uri="{FF2B5EF4-FFF2-40B4-BE49-F238E27FC236}">
                  <a16:creationId xmlns:a16="http://schemas.microsoft.com/office/drawing/2014/main" id="{7BAD0341-9DD3-43FE-086D-C32FDC87418A}"/>
                </a:ext>
              </a:extLst>
            </p:cNvPr>
            <p:cNvSpPr/>
            <p:nvPr/>
          </p:nvSpPr>
          <p:spPr>
            <a:xfrm>
              <a:off x="6892183" y="148905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1" name="Rettangolo 50">
              <a:extLst>
                <a:ext uri="{FF2B5EF4-FFF2-40B4-BE49-F238E27FC236}">
                  <a16:creationId xmlns:a16="http://schemas.microsoft.com/office/drawing/2014/main" id="{F67B1809-1EAE-96BB-C0D7-4746806F85D7}"/>
                </a:ext>
              </a:extLst>
            </p:cNvPr>
            <p:cNvSpPr/>
            <p:nvPr/>
          </p:nvSpPr>
          <p:spPr>
            <a:xfrm>
              <a:off x="7235312" y="148905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2" name="Rettangolo 51">
              <a:extLst>
                <a:ext uri="{FF2B5EF4-FFF2-40B4-BE49-F238E27FC236}">
                  <a16:creationId xmlns:a16="http://schemas.microsoft.com/office/drawing/2014/main" id="{279C1BEA-A0A6-1484-318B-3E159665DAFF}"/>
                </a:ext>
              </a:extLst>
            </p:cNvPr>
            <p:cNvSpPr/>
            <p:nvPr/>
          </p:nvSpPr>
          <p:spPr>
            <a:xfrm>
              <a:off x="7464064" y="148905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3" name="Rettangolo 52">
              <a:extLst>
                <a:ext uri="{FF2B5EF4-FFF2-40B4-BE49-F238E27FC236}">
                  <a16:creationId xmlns:a16="http://schemas.microsoft.com/office/drawing/2014/main" id="{09FB0FFE-178D-C1C7-0B3A-992252930A37}"/>
                </a:ext>
              </a:extLst>
            </p:cNvPr>
            <p:cNvSpPr/>
            <p:nvPr/>
          </p:nvSpPr>
          <p:spPr>
            <a:xfrm>
              <a:off x="7807193" y="148905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4" name="Rettangolo 53">
              <a:extLst>
                <a:ext uri="{FF2B5EF4-FFF2-40B4-BE49-F238E27FC236}">
                  <a16:creationId xmlns:a16="http://schemas.microsoft.com/office/drawing/2014/main" id="{B56833E3-7F1C-75C1-ED35-434D22132EAC}"/>
                </a:ext>
              </a:extLst>
            </p:cNvPr>
            <p:cNvSpPr/>
            <p:nvPr/>
          </p:nvSpPr>
          <p:spPr>
            <a:xfrm>
              <a:off x="5977174"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5" name="Rettangolo 54">
              <a:extLst>
                <a:ext uri="{FF2B5EF4-FFF2-40B4-BE49-F238E27FC236}">
                  <a16:creationId xmlns:a16="http://schemas.microsoft.com/office/drawing/2014/main" id="{2C5177A3-DD5B-C078-AB3B-67E26AD5833D}"/>
                </a:ext>
              </a:extLst>
            </p:cNvPr>
            <p:cNvSpPr/>
            <p:nvPr/>
          </p:nvSpPr>
          <p:spPr>
            <a:xfrm>
              <a:off x="6091550"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6" name="Rettangolo 55">
              <a:extLst>
                <a:ext uri="{FF2B5EF4-FFF2-40B4-BE49-F238E27FC236}">
                  <a16:creationId xmlns:a16="http://schemas.microsoft.com/office/drawing/2014/main" id="{80DA278A-D326-5FE4-22D1-0109971353FF}"/>
                </a:ext>
              </a:extLst>
            </p:cNvPr>
            <p:cNvSpPr/>
            <p:nvPr/>
          </p:nvSpPr>
          <p:spPr>
            <a:xfrm>
              <a:off x="6205926"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7" name="Rettangolo 56">
              <a:extLst>
                <a:ext uri="{FF2B5EF4-FFF2-40B4-BE49-F238E27FC236}">
                  <a16:creationId xmlns:a16="http://schemas.microsoft.com/office/drawing/2014/main" id="{B2478BE2-94FD-C713-4377-2C26CCCA0FF9}"/>
                </a:ext>
              </a:extLst>
            </p:cNvPr>
            <p:cNvSpPr/>
            <p:nvPr/>
          </p:nvSpPr>
          <p:spPr>
            <a:xfrm>
              <a:off x="6434679"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8" name="Rettangolo 57">
              <a:extLst>
                <a:ext uri="{FF2B5EF4-FFF2-40B4-BE49-F238E27FC236}">
                  <a16:creationId xmlns:a16="http://schemas.microsoft.com/office/drawing/2014/main" id="{05FFF707-81CC-046C-6096-2199C67F9D4E}"/>
                </a:ext>
              </a:extLst>
            </p:cNvPr>
            <p:cNvSpPr/>
            <p:nvPr/>
          </p:nvSpPr>
          <p:spPr>
            <a:xfrm>
              <a:off x="6549055"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59" name="Rettangolo 58">
              <a:extLst>
                <a:ext uri="{FF2B5EF4-FFF2-40B4-BE49-F238E27FC236}">
                  <a16:creationId xmlns:a16="http://schemas.microsoft.com/office/drawing/2014/main" id="{E5432A54-BFEF-C7D3-B734-58728C1DF90B}"/>
                </a:ext>
              </a:extLst>
            </p:cNvPr>
            <p:cNvSpPr/>
            <p:nvPr/>
          </p:nvSpPr>
          <p:spPr>
            <a:xfrm>
              <a:off x="6663431"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0" name="Rettangolo 59">
              <a:extLst>
                <a:ext uri="{FF2B5EF4-FFF2-40B4-BE49-F238E27FC236}">
                  <a16:creationId xmlns:a16="http://schemas.microsoft.com/office/drawing/2014/main" id="{10A6F062-21A5-7DC3-3DFB-1D1B74327C33}"/>
                </a:ext>
              </a:extLst>
            </p:cNvPr>
            <p:cNvSpPr/>
            <p:nvPr/>
          </p:nvSpPr>
          <p:spPr>
            <a:xfrm>
              <a:off x="6777807"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1" name="Rettangolo 60">
              <a:extLst>
                <a:ext uri="{FF2B5EF4-FFF2-40B4-BE49-F238E27FC236}">
                  <a16:creationId xmlns:a16="http://schemas.microsoft.com/office/drawing/2014/main" id="{65076C11-9DD8-E3A7-0CB0-E73ABE4D0D55}"/>
                </a:ext>
              </a:extLst>
            </p:cNvPr>
            <p:cNvSpPr/>
            <p:nvPr/>
          </p:nvSpPr>
          <p:spPr>
            <a:xfrm>
              <a:off x="6892183"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2" name="Rettangolo 61">
              <a:extLst>
                <a:ext uri="{FF2B5EF4-FFF2-40B4-BE49-F238E27FC236}">
                  <a16:creationId xmlns:a16="http://schemas.microsoft.com/office/drawing/2014/main" id="{35DD40A4-0EF7-3091-2818-BDF937A61FF0}"/>
                </a:ext>
              </a:extLst>
            </p:cNvPr>
            <p:cNvSpPr/>
            <p:nvPr/>
          </p:nvSpPr>
          <p:spPr>
            <a:xfrm>
              <a:off x="7349688"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3" name="Rettangolo 62">
              <a:extLst>
                <a:ext uri="{FF2B5EF4-FFF2-40B4-BE49-F238E27FC236}">
                  <a16:creationId xmlns:a16="http://schemas.microsoft.com/office/drawing/2014/main" id="{08E08845-57AF-80FE-6217-A054FA94042F}"/>
                </a:ext>
              </a:extLst>
            </p:cNvPr>
            <p:cNvSpPr/>
            <p:nvPr/>
          </p:nvSpPr>
          <p:spPr>
            <a:xfrm>
              <a:off x="7464064"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4" name="Rettangolo 63">
              <a:extLst>
                <a:ext uri="{FF2B5EF4-FFF2-40B4-BE49-F238E27FC236}">
                  <a16:creationId xmlns:a16="http://schemas.microsoft.com/office/drawing/2014/main" id="{1C88197C-7F8F-BA57-204F-54BEC71EADA8}"/>
                </a:ext>
              </a:extLst>
            </p:cNvPr>
            <p:cNvSpPr/>
            <p:nvPr/>
          </p:nvSpPr>
          <p:spPr>
            <a:xfrm>
              <a:off x="7807193"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5" name="Rettangolo 64">
              <a:extLst>
                <a:ext uri="{FF2B5EF4-FFF2-40B4-BE49-F238E27FC236}">
                  <a16:creationId xmlns:a16="http://schemas.microsoft.com/office/drawing/2014/main" id="{6416E37F-ABA5-6042-AE87-4DC510E42B3D}"/>
                </a:ext>
              </a:extLst>
            </p:cNvPr>
            <p:cNvSpPr/>
            <p:nvPr/>
          </p:nvSpPr>
          <p:spPr>
            <a:xfrm>
              <a:off x="7921569"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6" name="Rettangolo 65">
              <a:extLst>
                <a:ext uri="{FF2B5EF4-FFF2-40B4-BE49-F238E27FC236}">
                  <a16:creationId xmlns:a16="http://schemas.microsoft.com/office/drawing/2014/main" id="{07185A3E-112E-0429-DA55-2EBF2A97ADCB}"/>
                </a:ext>
              </a:extLst>
            </p:cNvPr>
            <p:cNvSpPr/>
            <p:nvPr/>
          </p:nvSpPr>
          <p:spPr>
            <a:xfrm>
              <a:off x="8035945"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7" name="Rettangolo 66">
              <a:extLst>
                <a:ext uri="{FF2B5EF4-FFF2-40B4-BE49-F238E27FC236}">
                  <a16:creationId xmlns:a16="http://schemas.microsoft.com/office/drawing/2014/main" id="{9155795B-6079-A486-1811-67D9A75E3EB4}"/>
                </a:ext>
              </a:extLst>
            </p:cNvPr>
            <p:cNvSpPr/>
            <p:nvPr/>
          </p:nvSpPr>
          <p:spPr>
            <a:xfrm>
              <a:off x="8493450" y="160342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8" name="Rettangolo 67">
              <a:extLst>
                <a:ext uri="{FF2B5EF4-FFF2-40B4-BE49-F238E27FC236}">
                  <a16:creationId xmlns:a16="http://schemas.microsoft.com/office/drawing/2014/main" id="{0E9FC7C2-B4C6-420D-5DE9-11F86696F00E}"/>
                </a:ext>
              </a:extLst>
            </p:cNvPr>
            <p:cNvSpPr/>
            <p:nvPr/>
          </p:nvSpPr>
          <p:spPr>
            <a:xfrm>
              <a:off x="5977174"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69" name="Rettangolo 68">
              <a:extLst>
                <a:ext uri="{FF2B5EF4-FFF2-40B4-BE49-F238E27FC236}">
                  <a16:creationId xmlns:a16="http://schemas.microsoft.com/office/drawing/2014/main" id="{6F155B9A-147E-FD2C-2918-E742A31CD87D}"/>
                </a:ext>
              </a:extLst>
            </p:cNvPr>
            <p:cNvSpPr/>
            <p:nvPr/>
          </p:nvSpPr>
          <p:spPr>
            <a:xfrm>
              <a:off x="6205926"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0" name="Rettangolo 69">
              <a:extLst>
                <a:ext uri="{FF2B5EF4-FFF2-40B4-BE49-F238E27FC236}">
                  <a16:creationId xmlns:a16="http://schemas.microsoft.com/office/drawing/2014/main" id="{EDE709F6-46B3-0DD6-C4CA-C6E060EB3B36}"/>
                </a:ext>
              </a:extLst>
            </p:cNvPr>
            <p:cNvSpPr/>
            <p:nvPr/>
          </p:nvSpPr>
          <p:spPr>
            <a:xfrm>
              <a:off x="6320302"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1" name="Rettangolo 70">
              <a:extLst>
                <a:ext uri="{FF2B5EF4-FFF2-40B4-BE49-F238E27FC236}">
                  <a16:creationId xmlns:a16="http://schemas.microsoft.com/office/drawing/2014/main" id="{E068AF5B-E786-0AB9-79AC-9DC0BA619D57}"/>
                </a:ext>
              </a:extLst>
            </p:cNvPr>
            <p:cNvSpPr/>
            <p:nvPr/>
          </p:nvSpPr>
          <p:spPr>
            <a:xfrm>
              <a:off x="6434679"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2" name="Rettangolo 71">
              <a:extLst>
                <a:ext uri="{FF2B5EF4-FFF2-40B4-BE49-F238E27FC236}">
                  <a16:creationId xmlns:a16="http://schemas.microsoft.com/office/drawing/2014/main" id="{ECF50BF2-D73A-0933-BBBA-A8FD3AE4F63E}"/>
                </a:ext>
              </a:extLst>
            </p:cNvPr>
            <p:cNvSpPr/>
            <p:nvPr/>
          </p:nvSpPr>
          <p:spPr>
            <a:xfrm>
              <a:off x="6777807"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3" name="Rettangolo 72">
              <a:extLst>
                <a:ext uri="{FF2B5EF4-FFF2-40B4-BE49-F238E27FC236}">
                  <a16:creationId xmlns:a16="http://schemas.microsoft.com/office/drawing/2014/main" id="{0427A961-A870-AEBB-D6C3-E0CF08AC866C}"/>
                </a:ext>
              </a:extLst>
            </p:cNvPr>
            <p:cNvSpPr/>
            <p:nvPr/>
          </p:nvSpPr>
          <p:spPr>
            <a:xfrm>
              <a:off x="7006559"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4" name="Rettangolo 73">
              <a:extLst>
                <a:ext uri="{FF2B5EF4-FFF2-40B4-BE49-F238E27FC236}">
                  <a16:creationId xmlns:a16="http://schemas.microsoft.com/office/drawing/2014/main" id="{23E0C647-E367-F6F2-C62B-1E7140288D9B}"/>
                </a:ext>
              </a:extLst>
            </p:cNvPr>
            <p:cNvSpPr/>
            <p:nvPr/>
          </p:nvSpPr>
          <p:spPr>
            <a:xfrm>
              <a:off x="7235312"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5" name="Rettangolo 74">
              <a:extLst>
                <a:ext uri="{FF2B5EF4-FFF2-40B4-BE49-F238E27FC236}">
                  <a16:creationId xmlns:a16="http://schemas.microsoft.com/office/drawing/2014/main" id="{2DC60FA1-03CD-AD9C-A5E0-5701BE16C772}"/>
                </a:ext>
              </a:extLst>
            </p:cNvPr>
            <p:cNvSpPr/>
            <p:nvPr/>
          </p:nvSpPr>
          <p:spPr>
            <a:xfrm>
              <a:off x="7349688"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6" name="Rettangolo 75">
              <a:extLst>
                <a:ext uri="{FF2B5EF4-FFF2-40B4-BE49-F238E27FC236}">
                  <a16:creationId xmlns:a16="http://schemas.microsoft.com/office/drawing/2014/main" id="{152653B3-DF12-1EC6-AADF-A3BF747387FD}"/>
                </a:ext>
              </a:extLst>
            </p:cNvPr>
            <p:cNvSpPr/>
            <p:nvPr/>
          </p:nvSpPr>
          <p:spPr>
            <a:xfrm>
              <a:off x="7464064"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7" name="Rettangolo 76">
              <a:extLst>
                <a:ext uri="{FF2B5EF4-FFF2-40B4-BE49-F238E27FC236}">
                  <a16:creationId xmlns:a16="http://schemas.microsoft.com/office/drawing/2014/main" id="{7B63BDF8-530F-9DF5-2D69-01316EE9B8D3}"/>
                </a:ext>
              </a:extLst>
            </p:cNvPr>
            <p:cNvSpPr/>
            <p:nvPr/>
          </p:nvSpPr>
          <p:spPr>
            <a:xfrm>
              <a:off x="7578440"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8" name="Rettangolo 77">
              <a:extLst>
                <a:ext uri="{FF2B5EF4-FFF2-40B4-BE49-F238E27FC236}">
                  <a16:creationId xmlns:a16="http://schemas.microsoft.com/office/drawing/2014/main" id="{43390546-F0F7-4B17-DF2D-0C90E1FB6413}"/>
                </a:ext>
              </a:extLst>
            </p:cNvPr>
            <p:cNvSpPr/>
            <p:nvPr/>
          </p:nvSpPr>
          <p:spPr>
            <a:xfrm>
              <a:off x="7692816"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79" name="Rettangolo 78">
              <a:extLst>
                <a:ext uri="{FF2B5EF4-FFF2-40B4-BE49-F238E27FC236}">
                  <a16:creationId xmlns:a16="http://schemas.microsoft.com/office/drawing/2014/main" id="{488A61A8-DC88-972E-CA57-5C53DCFB0BA8}"/>
                </a:ext>
              </a:extLst>
            </p:cNvPr>
            <p:cNvSpPr/>
            <p:nvPr/>
          </p:nvSpPr>
          <p:spPr>
            <a:xfrm>
              <a:off x="7807193"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0" name="Rettangolo 79">
              <a:extLst>
                <a:ext uri="{FF2B5EF4-FFF2-40B4-BE49-F238E27FC236}">
                  <a16:creationId xmlns:a16="http://schemas.microsoft.com/office/drawing/2014/main" id="{7E7FE2D6-DB09-E85A-2780-5C35AC1497E5}"/>
                </a:ext>
              </a:extLst>
            </p:cNvPr>
            <p:cNvSpPr/>
            <p:nvPr/>
          </p:nvSpPr>
          <p:spPr>
            <a:xfrm>
              <a:off x="8035945"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1" name="Rettangolo 80">
              <a:extLst>
                <a:ext uri="{FF2B5EF4-FFF2-40B4-BE49-F238E27FC236}">
                  <a16:creationId xmlns:a16="http://schemas.microsoft.com/office/drawing/2014/main" id="{4D6DB088-FF15-589B-77B3-B718CA47CD22}"/>
                </a:ext>
              </a:extLst>
            </p:cNvPr>
            <p:cNvSpPr/>
            <p:nvPr/>
          </p:nvSpPr>
          <p:spPr>
            <a:xfrm>
              <a:off x="8264697"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2" name="Rettangolo 81">
              <a:extLst>
                <a:ext uri="{FF2B5EF4-FFF2-40B4-BE49-F238E27FC236}">
                  <a16:creationId xmlns:a16="http://schemas.microsoft.com/office/drawing/2014/main" id="{752E5EE1-0835-8BD9-C36D-9892FCB59BAB}"/>
                </a:ext>
              </a:extLst>
            </p:cNvPr>
            <p:cNvSpPr/>
            <p:nvPr/>
          </p:nvSpPr>
          <p:spPr>
            <a:xfrm>
              <a:off x="8607826" y="171780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3" name="Rettangolo 82">
              <a:extLst>
                <a:ext uri="{FF2B5EF4-FFF2-40B4-BE49-F238E27FC236}">
                  <a16:creationId xmlns:a16="http://schemas.microsoft.com/office/drawing/2014/main" id="{932D5B07-D4AE-774E-88DF-A3ECD6E09014}"/>
                </a:ext>
              </a:extLst>
            </p:cNvPr>
            <p:cNvSpPr/>
            <p:nvPr/>
          </p:nvSpPr>
          <p:spPr>
            <a:xfrm>
              <a:off x="6205926"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4" name="Rettangolo 83">
              <a:extLst>
                <a:ext uri="{FF2B5EF4-FFF2-40B4-BE49-F238E27FC236}">
                  <a16:creationId xmlns:a16="http://schemas.microsoft.com/office/drawing/2014/main" id="{91B413B3-E1CB-863F-174E-F28EB20C052F}"/>
                </a:ext>
              </a:extLst>
            </p:cNvPr>
            <p:cNvSpPr/>
            <p:nvPr/>
          </p:nvSpPr>
          <p:spPr>
            <a:xfrm>
              <a:off x="6434679"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5" name="Rettangolo 84">
              <a:extLst>
                <a:ext uri="{FF2B5EF4-FFF2-40B4-BE49-F238E27FC236}">
                  <a16:creationId xmlns:a16="http://schemas.microsoft.com/office/drawing/2014/main" id="{C011390D-318C-7B47-04CF-AFD9B8FED02E}"/>
                </a:ext>
              </a:extLst>
            </p:cNvPr>
            <p:cNvSpPr/>
            <p:nvPr/>
          </p:nvSpPr>
          <p:spPr>
            <a:xfrm>
              <a:off x="6663431"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6" name="Rettangolo 85">
              <a:extLst>
                <a:ext uri="{FF2B5EF4-FFF2-40B4-BE49-F238E27FC236}">
                  <a16:creationId xmlns:a16="http://schemas.microsoft.com/office/drawing/2014/main" id="{5C2655AB-4088-6B40-41E6-D35637D37F44}"/>
                </a:ext>
              </a:extLst>
            </p:cNvPr>
            <p:cNvSpPr/>
            <p:nvPr/>
          </p:nvSpPr>
          <p:spPr>
            <a:xfrm>
              <a:off x="6777807"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7" name="Rettangolo 86">
              <a:extLst>
                <a:ext uri="{FF2B5EF4-FFF2-40B4-BE49-F238E27FC236}">
                  <a16:creationId xmlns:a16="http://schemas.microsoft.com/office/drawing/2014/main" id="{675CB8E7-1F38-CA4B-F09B-854B11EEFE5D}"/>
                </a:ext>
              </a:extLst>
            </p:cNvPr>
            <p:cNvSpPr/>
            <p:nvPr/>
          </p:nvSpPr>
          <p:spPr>
            <a:xfrm>
              <a:off x="6892183"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8" name="Rettangolo 87">
              <a:extLst>
                <a:ext uri="{FF2B5EF4-FFF2-40B4-BE49-F238E27FC236}">
                  <a16:creationId xmlns:a16="http://schemas.microsoft.com/office/drawing/2014/main" id="{ECC16B3D-4764-25A2-9DD5-17DA98F30CF8}"/>
                </a:ext>
              </a:extLst>
            </p:cNvPr>
            <p:cNvSpPr/>
            <p:nvPr/>
          </p:nvSpPr>
          <p:spPr>
            <a:xfrm>
              <a:off x="7120936"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9" name="Rettangolo 88">
              <a:extLst>
                <a:ext uri="{FF2B5EF4-FFF2-40B4-BE49-F238E27FC236}">
                  <a16:creationId xmlns:a16="http://schemas.microsoft.com/office/drawing/2014/main" id="{8315299C-744E-BA42-71DD-6A2D1DDA8C99}"/>
                </a:ext>
              </a:extLst>
            </p:cNvPr>
            <p:cNvSpPr/>
            <p:nvPr/>
          </p:nvSpPr>
          <p:spPr>
            <a:xfrm>
              <a:off x="7235312"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0" name="Rettangolo 89">
              <a:extLst>
                <a:ext uri="{FF2B5EF4-FFF2-40B4-BE49-F238E27FC236}">
                  <a16:creationId xmlns:a16="http://schemas.microsoft.com/office/drawing/2014/main" id="{2E834124-BB6C-CC6D-E301-EBC576ED1FAA}"/>
                </a:ext>
              </a:extLst>
            </p:cNvPr>
            <p:cNvSpPr/>
            <p:nvPr/>
          </p:nvSpPr>
          <p:spPr>
            <a:xfrm>
              <a:off x="7349688"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1" name="Rettangolo 90">
              <a:extLst>
                <a:ext uri="{FF2B5EF4-FFF2-40B4-BE49-F238E27FC236}">
                  <a16:creationId xmlns:a16="http://schemas.microsoft.com/office/drawing/2014/main" id="{BB5A9720-53B1-E186-2CEB-84EB03CF9E59}"/>
                </a:ext>
              </a:extLst>
            </p:cNvPr>
            <p:cNvSpPr/>
            <p:nvPr/>
          </p:nvSpPr>
          <p:spPr>
            <a:xfrm>
              <a:off x="7464064"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2" name="Rettangolo 91">
              <a:extLst>
                <a:ext uri="{FF2B5EF4-FFF2-40B4-BE49-F238E27FC236}">
                  <a16:creationId xmlns:a16="http://schemas.microsoft.com/office/drawing/2014/main" id="{EC557831-14E8-FBFF-0431-A2CAD28056B1}"/>
                </a:ext>
              </a:extLst>
            </p:cNvPr>
            <p:cNvSpPr/>
            <p:nvPr/>
          </p:nvSpPr>
          <p:spPr>
            <a:xfrm>
              <a:off x="7807193"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3" name="Rettangolo 92">
              <a:extLst>
                <a:ext uri="{FF2B5EF4-FFF2-40B4-BE49-F238E27FC236}">
                  <a16:creationId xmlns:a16="http://schemas.microsoft.com/office/drawing/2014/main" id="{15F147B7-2B11-D4D1-9191-C94503F7D16C}"/>
                </a:ext>
              </a:extLst>
            </p:cNvPr>
            <p:cNvSpPr/>
            <p:nvPr/>
          </p:nvSpPr>
          <p:spPr>
            <a:xfrm>
              <a:off x="7921569"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4" name="Rettangolo 93">
              <a:extLst>
                <a:ext uri="{FF2B5EF4-FFF2-40B4-BE49-F238E27FC236}">
                  <a16:creationId xmlns:a16="http://schemas.microsoft.com/office/drawing/2014/main" id="{78D7EB61-4F19-96E2-379C-CEA3093764C7}"/>
                </a:ext>
              </a:extLst>
            </p:cNvPr>
            <p:cNvSpPr/>
            <p:nvPr/>
          </p:nvSpPr>
          <p:spPr>
            <a:xfrm>
              <a:off x="8035945"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5" name="Rettangolo 94">
              <a:extLst>
                <a:ext uri="{FF2B5EF4-FFF2-40B4-BE49-F238E27FC236}">
                  <a16:creationId xmlns:a16="http://schemas.microsoft.com/office/drawing/2014/main" id="{8A648E4E-7D7A-3B2C-2BBA-35218F27FF1E}"/>
                </a:ext>
              </a:extLst>
            </p:cNvPr>
            <p:cNvSpPr/>
            <p:nvPr/>
          </p:nvSpPr>
          <p:spPr>
            <a:xfrm>
              <a:off x="8379073" y="183218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6" name="Rettangolo 95">
              <a:extLst>
                <a:ext uri="{FF2B5EF4-FFF2-40B4-BE49-F238E27FC236}">
                  <a16:creationId xmlns:a16="http://schemas.microsoft.com/office/drawing/2014/main" id="{D5003724-EE8C-81BC-35F0-105A134FC96A}"/>
                </a:ext>
              </a:extLst>
            </p:cNvPr>
            <p:cNvSpPr/>
            <p:nvPr/>
          </p:nvSpPr>
          <p:spPr>
            <a:xfrm>
              <a:off x="6091550"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7" name="Rettangolo 96">
              <a:extLst>
                <a:ext uri="{FF2B5EF4-FFF2-40B4-BE49-F238E27FC236}">
                  <a16:creationId xmlns:a16="http://schemas.microsoft.com/office/drawing/2014/main" id="{ECA85B71-35CC-0B53-32F2-4FDE6B5D4F05}"/>
                </a:ext>
              </a:extLst>
            </p:cNvPr>
            <p:cNvSpPr/>
            <p:nvPr/>
          </p:nvSpPr>
          <p:spPr>
            <a:xfrm>
              <a:off x="6205926"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8" name="Rettangolo 97">
              <a:extLst>
                <a:ext uri="{FF2B5EF4-FFF2-40B4-BE49-F238E27FC236}">
                  <a16:creationId xmlns:a16="http://schemas.microsoft.com/office/drawing/2014/main" id="{BA51238A-1D42-9263-B0EF-D17A912DC4A6}"/>
                </a:ext>
              </a:extLst>
            </p:cNvPr>
            <p:cNvSpPr/>
            <p:nvPr/>
          </p:nvSpPr>
          <p:spPr>
            <a:xfrm>
              <a:off x="6320302"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99" name="Rettangolo 98">
              <a:extLst>
                <a:ext uri="{FF2B5EF4-FFF2-40B4-BE49-F238E27FC236}">
                  <a16:creationId xmlns:a16="http://schemas.microsoft.com/office/drawing/2014/main" id="{4EBB3928-EB1F-EA4B-A8D1-58E1A31E9E03}"/>
                </a:ext>
              </a:extLst>
            </p:cNvPr>
            <p:cNvSpPr/>
            <p:nvPr/>
          </p:nvSpPr>
          <p:spPr>
            <a:xfrm>
              <a:off x="6777807"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0" name="Rettangolo 99">
              <a:extLst>
                <a:ext uri="{FF2B5EF4-FFF2-40B4-BE49-F238E27FC236}">
                  <a16:creationId xmlns:a16="http://schemas.microsoft.com/office/drawing/2014/main" id="{62CD4472-C39A-AE00-6B42-753D4517AA27}"/>
                </a:ext>
              </a:extLst>
            </p:cNvPr>
            <p:cNvSpPr/>
            <p:nvPr/>
          </p:nvSpPr>
          <p:spPr>
            <a:xfrm>
              <a:off x="7006559"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1" name="Rettangolo 100">
              <a:extLst>
                <a:ext uri="{FF2B5EF4-FFF2-40B4-BE49-F238E27FC236}">
                  <a16:creationId xmlns:a16="http://schemas.microsoft.com/office/drawing/2014/main" id="{4DE17CDB-FF24-0F76-7666-9D5B19F53753}"/>
                </a:ext>
              </a:extLst>
            </p:cNvPr>
            <p:cNvSpPr/>
            <p:nvPr/>
          </p:nvSpPr>
          <p:spPr>
            <a:xfrm>
              <a:off x="7120936"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2" name="Rettangolo 101">
              <a:extLst>
                <a:ext uri="{FF2B5EF4-FFF2-40B4-BE49-F238E27FC236}">
                  <a16:creationId xmlns:a16="http://schemas.microsoft.com/office/drawing/2014/main" id="{0CB774B5-03BF-0865-D7C5-24EFC1055C6A}"/>
                </a:ext>
              </a:extLst>
            </p:cNvPr>
            <p:cNvSpPr/>
            <p:nvPr/>
          </p:nvSpPr>
          <p:spPr>
            <a:xfrm>
              <a:off x="7349688"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3" name="Rettangolo 102">
              <a:extLst>
                <a:ext uri="{FF2B5EF4-FFF2-40B4-BE49-F238E27FC236}">
                  <a16:creationId xmlns:a16="http://schemas.microsoft.com/office/drawing/2014/main" id="{3E5ECFC4-207C-DF72-83AB-3E3092DF8BC6}"/>
                </a:ext>
              </a:extLst>
            </p:cNvPr>
            <p:cNvSpPr/>
            <p:nvPr/>
          </p:nvSpPr>
          <p:spPr>
            <a:xfrm>
              <a:off x="7464064"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4" name="Rettangolo 103">
              <a:extLst>
                <a:ext uri="{FF2B5EF4-FFF2-40B4-BE49-F238E27FC236}">
                  <a16:creationId xmlns:a16="http://schemas.microsoft.com/office/drawing/2014/main" id="{8D5A33BA-758B-2B96-E77D-42BB1BAC6ABA}"/>
                </a:ext>
              </a:extLst>
            </p:cNvPr>
            <p:cNvSpPr/>
            <p:nvPr/>
          </p:nvSpPr>
          <p:spPr>
            <a:xfrm>
              <a:off x="7578440"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5" name="Rettangolo 104">
              <a:extLst>
                <a:ext uri="{FF2B5EF4-FFF2-40B4-BE49-F238E27FC236}">
                  <a16:creationId xmlns:a16="http://schemas.microsoft.com/office/drawing/2014/main" id="{7DD0CC43-0250-FDFC-AFD8-7C883C56059C}"/>
                </a:ext>
              </a:extLst>
            </p:cNvPr>
            <p:cNvSpPr/>
            <p:nvPr/>
          </p:nvSpPr>
          <p:spPr>
            <a:xfrm>
              <a:off x="7807193"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6" name="Rettangolo 105">
              <a:extLst>
                <a:ext uri="{FF2B5EF4-FFF2-40B4-BE49-F238E27FC236}">
                  <a16:creationId xmlns:a16="http://schemas.microsoft.com/office/drawing/2014/main" id="{C4B62144-B7A9-5728-B3EC-23AF5E6C1D7B}"/>
                </a:ext>
              </a:extLst>
            </p:cNvPr>
            <p:cNvSpPr/>
            <p:nvPr/>
          </p:nvSpPr>
          <p:spPr>
            <a:xfrm>
              <a:off x="8035945"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7" name="Rettangolo 106">
              <a:extLst>
                <a:ext uri="{FF2B5EF4-FFF2-40B4-BE49-F238E27FC236}">
                  <a16:creationId xmlns:a16="http://schemas.microsoft.com/office/drawing/2014/main" id="{8B8C2EA0-5A27-2D9B-154A-02D5DBD63118}"/>
                </a:ext>
              </a:extLst>
            </p:cNvPr>
            <p:cNvSpPr/>
            <p:nvPr/>
          </p:nvSpPr>
          <p:spPr>
            <a:xfrm>
              <a:off x="8150321"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8" name="Rettangolo 107">
              <a:extLst>
                <a:ext uri="{FF2B5EF4-FFF2-40B4-BE49-F238E27FC236}">
                  <a16:creationId xmlns:a16="http://schemas.microsoft.com/office/drawing/2014/main" id="{59A9AEE7-A1C5-85CB-8D1F-800C951C3612}"/>
                </a:ext>
              </a:extLst>
            </p:cNvPr>
            <p:cNvSpPr/>
            <p:nvPr/>
          </p:nvSpPr>
          <p:spPr>
            <a:xfrm>
              <a:off x="8607826"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09" name="Rettangolo 108">
              <a:extLst>
                <a:ext uri="{FF2B5EF4-FFF2-40B4-BE49-F238E27FC236}">
                  <a16:creationId xmlns:a16="http://schemas.microsoft.com/office/drawing/2014/main" id="{53877213-25CC-8180-1AA8-7119ADD1D20F}"/>
                </a:ext>
              </a:extLst>
            </p:cNvPr>
            <p:cNvSpPr/>
            <p:nvPr/>
          </p:nvSpPr>
          <p:spPr>
            <a:xfrm>
              <a:off x="8722202" y="194655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0" name="Rettangolo 109">
              <a:extLst>
                <a:ext uri="{FF2B5EF4-FFF2-40B4-BE49-F238E27FC236}">
                  <a16:creationId xmlns:a16="http://schemas.microsoft.com/office/drawing/2014/main" id="{6838F341-29DB-90B6-3F5A-2B24E4549799}"/>
                </a:ext>
              </a:extLst>
            </p:cNvPr>
            <p:cNvSpPr/>
            <p:nvPr/>
          </p:nvSpPr>
          <p:spPr>
            <a:xfrm>
              <a:off x="5977174"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1" name="Rettangolo 110">
              <a:extLst>
                <a:ext uri="{FF2B5EF4-FFF2-40B4-BE49-F238E27FC236}">
                  <a16:creationId xmlns:a16="http://schemas.microsoft.com/office/drawing/2014/main" id="{558D82CB-BF4E-3182-BAF2-74F3ECA75F26}"/>
                </a:ext>
              </a:extLst>
            </p:cNvPr>
            <p:cNvSpPr/>
            <p:nvPr/>
          </p:nvSpPr>
          <p:spPr>
            <a:xfrm>
              <a:off x="6091550"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2" name="Rettangolo 111">
              <a:extLst>
                <a:ext uri="{FF2B5EF4-FFF2-40B4-BE49-F238E27FC236}">
                  <a16:creationId xmlns:a16="http://schemas.microsoft.com/office/drawing/2014/main" id="{9E036483-4DBC-F604-7651-40279BCF4106}"/>
                </a:ext>
              </a:extLst>
            </p:cNvPr>
            <p:cNvSpPr/>
            <p:nvPr/>
          </p:nvSpPr>
          <p:spPr>
            <a:xfrm>
              <a:off x="6434679"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3" name="Rettangolo 112">
              <a:extLst>
                <a:ext uri="{FF2B5EF4-FFF2-40B4-BE49-F238E27FC236}">
                  <a16:creationId xmlns:a16="http://schemas.microsoft.com/office/drawing/2014/main" id="{B7EB3EEC-58CC-7615-9140-AC8AC67BE427}"/>
                </a:ext>
              </a:extLst>
            </p:cNvPr>
            <p:cNvSpPr/>
            <p:nvPr/>
          </p:nvSpPr>
          <p:spPr>
            <a:xfrm>
              <a:off x="6549055"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4" name="Rettangolo 113">
              <a:extLst>
                <a:ext uri="{FF2B5EF4-FFF2-40B4-BE49-F238E27FC236}">
                  <a16:creationId xmlns:a16="http://schemas.microsoft.com/office/drawing/2014/main" id="{982F5BD6-8442-0D39-D468-5C5048C0BB7B}"/>
                </a:ext>
              </a:extLst>
            </p:cNvPr>
            <p:cNvSpPr/>
            <p:nvPr/>
          </p:nvSpPr>
          <p:spPr>
            <a:xfrm>
              <a:off x="6663431"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5" name="Rettangolo 114">
              <a:extLst>
                <a:ext uri="{FF2B5EF4-FFF2-40B4-BE49-F238E27FC236}">
                  <a16:creationId xmlns:a16="http://schemas.microsoft.com/office/drawing/2014/main" id="{27B5445F-59CE-0480-21B1-96D72912A3E9}"/>
                </a:ext>
              </a:extLst>
            </p:cNvPr>
            <p:cNvSpPr/>
            <p:nvPr/>
          </p:nvSpPr>
          <p:spPr>
            <a:xfrm>
              <a:off x="6777807"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6" name="Rettangolo 115">
              <a:extLst>
                <a:ext uri="{FF2B5EF4-FFF2-40B4-BE49-F238E27FC236}">
                  <a16:creationId xmlns:a16="http://schemas.microsoft.com/office/drawing/2014/main" id="{82E17DBA-EEAA-0852-4F6A-4B861A9895A9}"/>
                </a:ext>
              </a:extLst>
            </p:cNvPr>
            <p:cNvSpPr/>
            <p:nvPr/>
          </p:nvSpPr>
          <p:spPr>
            <a:xfrm>
              <a:off x="7120936"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7" name="Rettangolo 116">
              <a:extLst>
                <a:ext uri="{FF2B5EF4-FFF2-40B4-BE49-F238E27FC236}">
                  <a16:creationId xmlns:a16="http://schemas.microsoft.com/office/drawing/2014/main" id="{297906B1-F58B-6C20-A380-A8ED790C06EE}"/>
                </a:ext>
              </a:extLst>
            </p:cNvPr>
            <p:cNvSpPr/>
            <p:nvPr/>
          </p:nvSpPr>
          <p:spPr>
            <a:xfrm>
              <a:off x="7235312"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8" name="Rettangolo 117">
              <a:extLst>
                <a:ext uri="{FF2B5EF4-FFF2-40B4-BE49-F238E27FC236}">
                  <a16:creationId xmlns:a16="http://schemas.microsoft.com/office/drawing/2014/main" id="{028CCA76-B0C7-B687-507B-C799F7362B0E}"/>
                </a:ext>
              </a:extLst>
            </p:cNvPr>
            <p:cNvSpPr/>
            <p:nvPr/>
          </p:nvSpPr>
          <p:spPr>
            <a:xfrm>
              <a:off x="7464064"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19" name="Rettangolo 118">
              <a:extLst>
                <a:ext uri="{FF2B5EF4-FFF2-40B4-BE49-F238E27FC236}">
                  <a16:creationId xmlns:a16="http://schemas.microsoft.com/office/drawing/2014/main" id="{5C010917-BA6D-33F8-60C0-CEE08C7AA137}"/>
                </a:ext>
              </a:extLst>
            </p:cNvPr>
            <p:cNvSpPr/>
            <p:nvPr/>
          </p:nvSpPr>
          <p:spPr>
            <a:xfrm>
              <a:off x="7807193"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0" name="Rettangolo 119">
              <a:extLst>
                <a:ext uri="{FF2B5EF4-FFF2-40B4-BE49-F238E27FC236}">
                  <a16:creationId xmlns:a16="http://schemas.microsoft.com/office/drawing/2014/main" id="{BED0E6D9-53D4-4481-593C-AF4ACAB28436}"/>
                </a:ext>
              </a:extLst>
            </p:cNvPr>
            <p:cNvSpPr/>
            <p:nvPr/>
          </p:nvSpPr>
          <p:spPr>
            <a:xfrm>
              <a:off x="8035945"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1" name="Rettangolo 120">
              <a:extLst>
                <a:ext uri="{FF2B5EF4-FFF2-40B4-BE49-F238E27FC236}">
                  <a16:creationId xmlns:a16="http://schemas.microsoft.com/office/drawing/2014/main" id="{70DD1AF6-EC2B-DD81-DA58-19CB4ED9EE05}"/>
                </a:ext>
              </a:extLst>
            </p:cNvPr>
            <p:cNvSpPr/>
            <p:nvPr/>
          </p:nvSpPr>
          <p:spPr>
            <a:xfrm>
              <a:off x="8150321"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2" name="Rettangolo 121">
              <a:extLst>
                <a:ext uri="{FF2B5EF4-FFF2-40B4-BE49-F238E27FC236}">
                  <a16:creationId xmlns:a16="http://schemas.microsoft.com/office/drawing/2014/main" id="{4D806901-332E-4836-B5F5-19282EC3D6ED}"/>
                </a:ext>
              </a:extLst>
            </p:cNvPr>
            <p:cNvSpPr/>
            <p:nvPr/>
          </p:nvSpPr>
          <p:spPr>
            <a:xfrm>
              <a:off x="8493450"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3" name="Rettangolo 122">
              <a:extLst>
                <a:ext uri="{FF2B5EF4-FFF2-40B4-BE49-F238E27FC236}">
                  <a16:creationId xmlns:a16="http://schemas.microsoft.com/office/drawing/2014/main" id="{F884C209-5120-8CEA-0760-C0697F203426}"/>
                </a:ext>
              </a:extLst>
            </p:cNvPr>
            <p:cNvSpPr/>
            <p:nvPr/>
          </p:nvSpPr>
          <p:spPr>
            <a:xfrm>
              <a:off x="8607826"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4" name="Rettangolo 123">
              <a:extLst>
                <a:ext uri="{FF2B5EF4-FFF2-40B4-BE49-F238E27FC236}">
                  <a16:creationId xmlns:a16="http://schemas.microsoft.com/office/drawing/2014/main" id="{14F40943-F630-D04E-C9E7-80D1066CB478}"/>
                </a:ext>
              </a:extLst>
            </p:cNvPr>
            <p:cNvSpPr/>
            <p:nvPr/>
          </p:nvSpPr>
          <p:spPr>
            <a:xfrm>
              <a:off x="8722202" y="2060934"/>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5" name="Rettangolo 124">
              <a:extLst>
                <a:ext uri="{FF2B5EF4-FFF2-40B4-BE49-F238E27FC236}">
                  <a16:creationId xmlns:a16="http://schemas.microsoft.com/office/drawing/2014/main" id="{23D41C18-0A67-B924-9ACB-0D9BC60C5981}"/>
                </a:ext>
              </a:extLst>
            </p:cNvPr>
            <p:cNvSpPr/>
            <p:nvPr/>
          </p:nvSpPr>
          <p:spPr>
            <a:xfrm>
              <a:off x="6320302"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6" name="Rettangolo 125">
              <a:extLst>
                <a:ext uri="{FF2B5EF4-FFF2-40B4-BE49-F238E27FC236}">
                  <a16:creationId xmlns:a16="http://schemas.microsoft.com/office/drawing/2014/main" id="{9D3D3264-7D72-E798-C577-AB2E8EA0D175}"/>
                </a:ext>
              </a:extLst>
            </p:cNvPr>
            <p:cNvSpPr/>
            <p:nvPr/>
          </p:nvSpPr>
          <p:spPr>
            <a:xfrm>
              <a:off x="6434679"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7" name="Rettangolo 126">
              <a:extLst>
                <a:ext uri="{FF2B5EF4-FFF2-40B4-BE49-F238E27FC236}">
                  <a16:creationId xmlns:a16="http://schemas.microsoft.com/office/drawing/2014/main" id="{90E14422-E5C5-2785-E9A8-B6391B16468A}"/>
                </a:ext>
              </a:extLst>
            </p:cNvPr>
            <p:cNvSpPr/>
            <p:nvPr/>
          </p:nvSpPr>
          <p:spPr>
            <a:xfrm>
              <a:off x="6777807"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8" name="Rettangolo 127">
              <a:extLst>
                <a:ext uri="{FF2B5EF4-FFF2-40B4-BE49-F238E27FC236}">
                  <a16:creationId xmlns:a16="http://schemas.microsoft.com/office/drawing/2014/main" id="{8F25C9C8-1D54-FFD5-631A-369D59F8ADC4}"/>
                </a:ext>
              </a:extLst>
            </p:cNvPr>
            <p:cNvSpPr/>
            <p:nvPr/>
          </p:nvSpPr>
          <p:spPr>
            <a:xfrm>
              <a:off x="7120936"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9" name="Rettangolo 128">
              <a:extLst>
                <a:ext uri="{FF2B5EF4-FFF2-40B4-BE49-F238E27FC236}">
                  <a16:creationId xmlns:a16="http://schemas.microsoft.com/office/drawing/2014/main" id="{2286DCCD-FF4A-D128-BF59-80889B0E0347}"/>
                </a:ext>
              </a:extLst>
            </p:cNvPr>
            <p:cNvSpPr/>
            <p:nvPr/>
          </p:nvSpPr>
          <p:spPr>
            <a:xfrm>
              <a:off x="7235312"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0" name="Rettangolo 129">
              <a:extLst>
                <a:ext uri="{FF2B5EF4-FFF2-40B4-BE49-F238E27FC236}">
                  <a16:creationId xmlns:a16="http://schemas.microsoft.com/office/drawing/2014/main" id="{FAFA7DDA-0320-741B-F28A-78ED64225C72}"/>
                </a:ext>
              </a:extLst>
            </p:cNvPr>
            <p:cNvSpPr/>
            <p:nvPr/>
          </p:nvSpPr>
          <p:spPr>
            <a:xfrm>
              <a:off x="7464064"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1" name="Rettangolo 130">
              <a:extLst>
                <a:ext uri="{FF2B5EF4-FFF2-40B4-BE49-F238E27FC236}">
                  <a16:creationId xmlns:a16="http://schemas.microsoft.com/office/drawing/2014/main" id="{271F318D-3474-7890-21D1-FE6518A7E6DD}"/>
                </a:ext>
              </a:extLst>
            </p:cNvPr>
            <p:cNvSpPr/>
            <p:nvPr/>
          </p:nvSpPr>
          <p:spPr>
            <a:xfrm>
              <a:off x="7807193"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2" name="Rettangolo 131">
              <a:extLst>
                <a:ext uri="{FF2B5EF4-FFF2-40B4-BE49-F238E27FC236}">
                  <a16:creationId xmlns:a16="http://schemas.microsoft.com/office/drawing/2014/main" id="{27D797A7-CE3A-0E87-2047-524EC0C40233}"/>
                </a:ext>
              </a:extLst>
            </p:cNvPr>
            <p:cNvSpPr/>
            <p:nvPr/>
          </p:nvSpPr>
          <p:spPr>
            <a:xfrm>
              <a:off x="8264697"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3" name="Rettangolo 132">
              <a:extLst>
                <a:ext uri="{FF2B5EF4-FFF2-40B4-BE49-F238E27FC236}">
                  <a16:creationId xmlns:a16="http://schemas.microsoft.com/office/drawing/2014/main" id="{E96253AD-1601-9321-8E9A-97545F7442D0}"/>
                </a:ext>
              </a:extLst>
            </p:cNvPr>
            <p:cNvSpPr/>
            <p:nvPr/>
          </p:nvSpPr>
          <p:spPr>
            <a:xfrm>
              <a:off x="8607826"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4" name="Rettangolo 133">
              <a:extLst>
                <a:ext uri="{FF2B5EF4-FFF2-40B4-BE49-F238E27FC236}">
                  <a16:creationId xmlns:a16="http://schemas.microsoft.com/office/drawing/2014/main" id="{8FD67643-6D68-A420-B668-335F64686B6E}"/>
                </a:ext>
              </a:extLst>
            </p:cNvPr>
            <p:cNvSpPr/>
            <p:nvPr/>
          </p:nvSpPr>
          <p:spPr>
            <a:xfrm>
              <a:off x="8722202" y="2175310"/>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5" name="Rettangolo 134">
              <a:extLst>
                <a:ext uri="{FF2B5EF4-FFF2-40B4-BE49-F238E27FC236}">
                  <a16:creationId xmlns:a16="http://schemas.microsoft.com/office/drawing/2014/main" id="{8818C329-7E1B-5570-BC0C-5BD756CE7F97}"/>
                </a:ext>
              </a:extLst>
            </p:cNvPr>
            <p:cNvSpPr/>
            <p:nvPr/>
          </p:nvSpPr>
          <p:spPr>
            <a:xfrm>
              <a:off x="5977174"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6" name="Rettangolo 135">
              <a:extLst>
                <a:ext uri="{FF2B5EF4-FFF2-40B4-BE49-F238E27FC236}">
                  <a16:creationId xmlns:a16="http://schemas.microsoft.com/office/drawing/2014/main" id="{649C6D38-B8E0-D838-C563-FD15B6E2D956}"/>
                </a:ext>
              </a:extLst>
            </p:cNvPr>
            <p:cNvSpPr/>
            <p:nvPr/>
          </p:nvSpPr>
          <p:spPr>
            <a:xfrm>
              <a:off x="6205926"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7" name="Rettangolo 136">
              <a:extLst>
                <a:ext uri="{FF2B5EF4-FFF2-40B4-BE49-F238E27FC236}">
                  <a16:creationId xmlns:a16="http://schemas.microsoft.com/office/drawing/2014/main" id="{C6B39B23-A34F-FA42-7834-7D3DBF80775C}"/>
                </a:ext>
              </a:extLst>
            </p:cNvPr>
            <p:cNvSpPr/>
            <p:nvPr/>
          </p:nvSpPr>
          <p:spPr>
            <a:xfrm>
              <a:off x="6320302"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8" name="Rettangolo 137">
              <a:extLst>
                <a:ext uri="{FF2B5EF4-FFF2-40B4-BE49-F238E27FC236}">
                  <a16:creationId xmlns:a16="http://schemas.microsoft.com/office/drawing/2014/main" id="{339D201C-4582-F3B0-4825-5FC1543CFC03}"/>
                </a:ext>
              </a:extLst>
            </p:cNvPr>
            <p:cNvSpPr/>
            <p:nvPr/>
          </p:nvSpPr>
          <p:spPr>
            <a:xfrm>
              <a:off x="6663431"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39" name="Rettangolo 138">
              <a:extLst>
                <a:ext uri="{FF2B5EF4-FFF2-40B4-BE49-F238E27FC236}">
                  <a16:creationId xmlns:a16="http://schemas.microsoft.com/office/drawing/2014/main" id="{C9BB8C97-F582-2C2B-A95B-1CEDA5748624}"/>
                </a:ext>
              </a:extLst>
            </p:cNvPr>
            <p:cNvSpPr/>
            <p:nvPr/>
          </p:nvSpPr>
          <p:spPr>
            <a:xfrm>
              <a:off x="6892183"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0" name="Rettangolo 139">
              <a:extLst>
                <a:ext uri="{FF2B5EF4-FFF2-40B4-BE49-F238E27FC236}">
                  <a16:creationId xmlns:a16="http://schemas.microsoft.com/office/drawing/2014/main" id="{FFBBD929-CD64-F084-47BB-49C43DDDFF00}"/>
                </a:ext>
              </a:extLst>
            </p:cNvPr>
            <p:cNvSpPr/>
            <p:nvPr/>
          </p:nvSpPr>
          <p:spPr>
            <a:xfrm>
              <a:off x="7120936"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1" name="Rettangolo 140">
              <a:extLst>
                <a:ext uri="{FF2B5EF4-FFF2-40B4-BE49-F238E27FC236}">
                  <a16:creationId xmlns:a16="http://schemas.microsoft.com/office/drawing/2014/main" id="{87345D29-C119-FC2C-FDAA-2796CF87A59C}"/>
                </a:ext>
              </a:extLst>
            </p:cNvPr>
            <p:cNvSpPr/>
            <p:nvPr/>
          </p:nvSpPr>
          <p:spPr>
            <a:xfrm>
              <a:off x="7464064"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2" name="Rettangolo 141">
              <a:extLst>
                <a:ext uri="{FF2B5EF4-FFF2-40B4-BE49-F238E27FC236}">
                  <a16:creationId xmlns:a16="http://schemas.microsoft.com/office/drawing/2014/main" id="{549F60BB-0C83-9AAE-2009-00D6F0F600A1}"/>
                </a:ext>
              </a:extLst>
            </p:cNvPr>
            <p:cNvSpPr/>
            <p:nvPr/>
          </p:nvSpPr>
          <p:spPr>
            <a:xfrm>
              <a:off x="7692816"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3" name="Rettangolo 142">
              <a:extLst>
                <a:ext uri="{FF2B5EF4-FFF2-40B4-BE49-F238E27FC236}">
                  <a16:creationId xmlns:a16="http://schemas.microsoft.com/office/drawing/2014/main" id="{FBC205A4-2FC3-EF7A-D395-2AC4C8CEB943}"/>
                </a:ext>
              </a:extLst>
            </p:cNvPr>
            <p:cNvSpPr/>
            <p:nvPr/>
          </p:nvSpPr>
          <p:spPr>
            <a:xfrm>
              <a:off x="7807193"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4" name="Rettangolo 143">
              <a:extLst>
                <a:ext uri="{FF2B5EF4-FFF2-40B4-BE49-F238E27FC236}">
                  <a16:creationId xmlns:a16="http://schemas.microsoft.com/office/drawing/2014/main" id="{3A8983F5-CDCF-19C0-F15C-A7E9C6F9007E}"/>
                </a:ext>
              </a:extLst>
            </p:cNvPr>
            <p:cNvSpPr/>
            <p:nvPr/>
          </p:nvSpPr>
          <p:spPr>
            <a:xfrm>
              <a:off x="7921569"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5" name="Rettangolo 144">
              <a:extLst>
                <a:ext uri="{FF2B5EF4-FFF2-40B4-BE49-F238E27FC236}">
                  <a16:creationId xmlns:a16="http://schemas.microsoft.com/office/drawing/2014/main" id="{EF188E48-C4E8-6B2E-055F-8D48F932247E}"/>
                </a:ext>
              </a:extLst>
            </p:cNvPr>
            <p:cNvSpPr/>
            <p:nvPr/>
          </p:nvSpPr>
          <p:spPr>
            <a:xfrm>
              <a:off x="8035945"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6" name="Rettangolo 145">
              <a:extLst>
                <a:ext uri="{FF2B5EF4-FFF2-40B4-BE49-F238E27FC236}">
                  <a16:creationId xmlns:a16="http://schemas.microsoft.com/office/drawing/2014/main" id="{464FD24F-5138-B4A9-52D0-BAEBE63A7E51}"/>
                </a:ext>
              </a:extLst>
            </p:cNvPr>
            <p:cNvSpPr/>
            <p:nvPr/>
          </p:nvSpPr>
          <p:spPr>
            <a:xfrm>
              <a:off x="8379073"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7" name="Rettangolo 146">
              <a:extLst>
                <a:ext uri="{FF2B5EF4-FFF2-40B4-BE49-F238E27FC236}">
                  <a16:creationId xmlns:a16="http://schemas.microsoft.com/office/drawing/2014/main" id="{976F9CE6-9CF3-A929-A7A9-86A74FCF7120}"/>
                </a:ext>
              </a:extLst>
            </p:cNvPr>
            <p:cNvSpPr/>
            <p:nvPr/>
          </p:nvSpPr>
          <p:spPr>
            <a:xfrm>
              <a:off x="8607826"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8" name="Rettangolo 147">
              <a:extLst>
                <a:ext uri="{FF2B5EF4-FFF2-40B4-BE49-F238E27FC236}">
                  <a16:creationId xmlns:a16="http://schemas.microsoft.com/office/drawing/2014/main" id="{E6C556CC-0901-9F39-3C3B-B99E10B46616}"/>
                </a:ext>
              </a:extLst>
            </p:cNvPr>
            <p:cNvSpPr/>
            <p:nvPr/>
          </p:nvSpPr>
          <p:spPr>
            <a:xfrm>
              <a:off x="8722202" y="228968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49" name="Rettangolo 148">
              <a:extLst>
                <a:ext uri="{FF2B5EF4-FFF2-40B4-BE49-F238E27FC236}">
                  <a16:creationId xmlns:a16="http://schemas.microsoft.com/office/drawing/2014/main" id="{54C96A66-D84E-B5EC-8163-DA75860C267E}"/>
                </a:ext>
              </a:extLst>
            </p:cNvPr>
            <p:cNvSpPr/>
            <p:nvPr/>
          </p:nvSpPr>
          <p:spPr>
            <a:xfrm>
              <a:off x="6091550" y="240406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0" name="Rettangolo 149">
              <a:extLst>
                <a:ext uri="{FF2B5EF4-FFF2-40B4-BE49-F238E27FC236}">
                  <a16:creationId xmlns:a16="http://schemas.microsoft.com/office/drawing/2014/main" id="{702D52B8-42C8-0BE0-7F60-7CFFDA638413}"/>
                </a:ext>
              </a:extLst>
            </p:cNvPr>
            <p:cNvSpPr/>
            <p:nvPr/>
          </p:nvSpPr>
          <p:spPr>
            <a:xfrm>
              <a:off x="6205926" y="240406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1" name="Rettangolo 150">
              <a:extLst>
                <a:ext uri="{FF2B5EF4-FFF2-40B4-BE49-F238E27FC236}">
                  <a16:creationId xmlns:a16="http://schemas.microsoft.com/office/drawing/2014/main" id="{0BB90C72-C47E-A3F2-45FF-2E7B087F6C17}"/>
                </a:ext>
              </a:extLst>
            </p:cNvPr>
            <p:cNvSpPr/>
            <p:nvPr/>
          </p:nvSpPr>
          <p:spPr>
            <a:xfrm>
              <a:off x="6549055" y="240406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2" name="Rettangolo 151">
              <a:extLst>
                <a:ext uri="{FF2B5EF4-FFF2-40B4-BE49-F238E27FC236}">
                  <a16:creationId xmlns:a16="http://schemas.microsoft.com/office/drawing/2014/main" id="{3901831C-F8A7-6E8F-2002-2C4EAAECF035}"/>
                </a:ext>
              </a:extLst>
            </p:cNvPr>
            <p:cNvSpPr/>
            <p:nvPr/>
          </p:nvSpPr>
          <p:spPr>
            <a:xfrm>
              <a:off x="7235312" y="240406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3" name="Rettangolo 152">
              <a:extLst>
                <a:ext uri="{FF2B5EF4-FFF2-40B4-BE49-F238E27FC236}">
                  <a16:creationId xmlns:a16="http://schemas.microsoft.com/office/drawing/2014/main" id="{264D168A-BB02-A813-1522-BCA5BEB3C6FF}"/>
                </a:ext>
              </a:extLst>
            </p:cNvPr>
            <p:cNvSpPr/>
            <p:nvPr/>
          </p:nvSpPr>
          <p:spPr>
            <a:xfrm>
              <a:off x="8035945" y="240406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4" name="Rettangolo 153">
              <a:extLst>
                <a:ext uri="{FF2B5EF4-FFF2-40B4-BE49-F238E27FC236}">
                  <a16:creationId xmlns:a16="http://schemas.microsoft.com/office/drawing/2014/main" id="{95692211-4BCE-DFD8-9C7E-F4209D67CE42}"/>
                </a:ext>
              </a:extLst>
            </p:cNvPr>
            <p:cNvSpPr/>
            <p:nvPr/>
          </p:nvSpPr>
          <p:spPr>
            <a:xfrm>
              <a:off x="8150321" y="240406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5" name="Rettangolo 154">
              <a:extLst>
                <a:ext uri="{FF2B5EF4-FFF2-40B4-BE49-F238E27FC236}">
                  <a16:creationId xmlns:a16="http://schemas.microsoft.com/office/drawing/2014/main" id="{D0897EFE-0386-DD54-55F7-EA074F72D42A}"/>
                </a:ext>
              </a:extLst>
            </p:cNvPr>
            <p:cNvSpPr/>
            <p:nvPr/>
          </p:nvSpPr>
          <p:spPr>
            <a:xfrm>
              <a:off x="5977174"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6" name="Rettangolo 155">
              <a:extLst>
                <a:ext uri="{FF2B5EF4-FFF2-40B4-BE49-F238E27FC236}">
                  <a16:creationId xmlns:a16="http://schemas.microsoft.com/office/drawing/2014/main" id="{AE5E1E41-5C06-BE05-503B-09F44440CE54}"/>
                </a:ext>
              </a:extLst>
            </p:cNvPr>
            <p:cNvSpPr/>
            <p:nvPr/>
          </p:nvSpPr>
          <p:spPr>
            <a:xfrm>
              <a:off x="6320302"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7" name="Rettangolo 156">
              <a:extLst>
                <a:ext uri="{FF2B5EF4-FFF2-40B4-BE49-F238E27FC236}">
                  <a16:creationId xmlns:a16="http://schemas.microsoft.com/office/drawing/2014/main" id="{70B8F909-DC70-A979-5EAC-1B8EF715BC3C}"/>
                </a:ext>
              </a:extLst>
            </p:cNvPr>
            <p:cNvSpPr/>
            <p:nvPr/>
          </p:nvSpPr>
          <p:spPr>
            <a:xfrm>
              <a:off x="6434679"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8" name="Rettangolo 157">
              <a:extLst>
                <a:ext uri="{FF2B5EF4-FFF2-40B4-BE49-F238E27FC236}">
                  <a16:creationId xmlns:a16="http://schemas.microsoft.com/office/drawing/2014/main" id="{928AE144-C90A-380D-8A6A-EB216CD58543}"/>
                </a:ext>
              </a:extLst>
            </p:cNvPr>
            <p:cNvSpPr/>
            <p:nvPr/>
          </p:nvSpPr>
          <p:spPr>
            <a:xfrm>
              <a:off x="6663431"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9" name="Rettangolo 158">
              <a:extLst>
                <a:ext uri="{FF2B5EF4-FFF2-40B4-BE49-F238E27FC236}">
                  <a16:creationId xmlns:a16="http://schemas.microsoft.com/office/drawing/2014/main" id="{F40D7847-0BB8-E586-43B2-7BB51FEB639A}"/>
                </a:ext>
              </a:extLst>
            </p:cNvPr>
            <p:cNvSpPr/>
            <p:nvPr/>
          </p:nvSpPr>
          <p:spPr>
            <a:xfrm>
              <a:off x="7006559"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0" name="Rettangolo 159">
              <a:extLst>
                <a:ext uri="{FF2B5EF4-FFF2-40B4-BE49-F238E27FC236}">
                  <a16:creationId xmlns:a16="http://schemas.microsoft.com/office/drawing/2014/main" id="{161B7A45-9DAC-02E7-701C-F1CB9C0E507E}"/>
                </a:ext>
              </a:extLst>
            </p:cNvPr>
            <p:cNvSpPr/>
            <p:nvPr/>
          </p:nvSpPr>
          <p:spPr>
            <a:xfrm>
              <a:off x="7349688"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1" name="Rettangolo 160">
              <a:extLst>
                <a:ext uri="{FF2B5EF4-FFF2-40B4-BE49-F238E27FC236}">
                  <a16:creationId xmlns:a16="http://schemas.microsoft.com/office/drawing/2014/main" id="{13ED222E-EF6A-39AE-9B03-22B638B75BB1}"/>
                </a:ext>
              </a:extLst>
            </p:cNvPr>
            <p:cNvSpPr/>
            <p:nvPr/>
          </p:nvSpPr>
          <p:spPr>
            <a:xfrm>
              <a:off x="7464064"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2" name="Rettangolo 161">
              <a:extLst>
                <a:ext uri="{FF2B5EF4-FFF2-40B4-BE49-F238E27FC236}">
                  <a16:creationId xmlns:a16="http://schemas.microsoft.com/office/drawing/2014/main" id="{5420D15C-5B70-D64E-AD05-0EDCAF49EFFD}"/>
                </a:ext>
              </a:extLst>
            </p:cNvPr>
            <p:cNvSpPr/>
            <p:nvPr/>
          </p:nvSpPr>
          <p:spPr>
            <a:xfrm>
              <a:off x="7807193"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3" name="Rettangolo 162">
              <a:extLst>
                <a:ext uri="{FF2B5EF4-FFF2-40B4-BE49-F238E27FC236}">
                  <a16:creationId xmlns:a16="http://schemas.microsoft.com/office/drawing/2014/main" id="{0EDBAACE-C51D-E556-A51F-B79C0A37CCB1}"/>
                </a:ext>
              </a:extLst>
            </p:cNvPr>
            <p:cNvSpPr/>
            <p:nvPr/>
          </p:nvSpPr>
          <p:spPr>
            <a:xfrm>
              <a:off x="7921569"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4" name="Rettangolo 163">
              <a:extLst>
                <a:ext uri="{FF2B5EF4-FFF2-40B4-BE49-F238E27FC236}">
                  <a16:creationId xmlns:a16="http://schemas.microsoft.com/office/drawing/2014/main" id="{9C8159CE-9529-2CB0-CA9F-C9972A123F57}"/>
                </a:ext>
              </a:extLst>
            </p:cNvPr>
            <p:cNvSpPr/>
            <p:nvPr/>
          </p:nvSpPr>
          <p:spPr>
            <a:xfrm>
              <a:off x="8035945"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5" name="Rettangolo 164">
              <a:extLst>
                <a:ext uri="{FF2B5EF4-FFF2-40B4-BE49-F238E27FC236}">
                  <a16:creationId xmlns:a16="http://schemas.microsoft.com/office/drawing/2014/main" id="{0D61C30A-FEA7-E482-DB96-C58FB7E94172}"/>
                </a:ext>
              </a:extLst>
            </p:cNvPr>
            <p:cNvSpPr/>
            <p:nvPr/>
          </p:nvSpPr>
          <p:spPr>
            <a:xfrm>
              <a:off x="8150321"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6" name="Rettangolo 165">
              <a:extLst>
                <a:ext uri="{FF2B5EF4-FFF2-40B4-BE49-F238E27FC236}">
                  <a16:creationId xmlns:a16="http://schemas.microsoft.com/office/drawing/2014/main" id="{B44D93CD-8CF7-7B76-E22A-E86377AC27BE}"/>
                </a:ext>
              </a:extLst>
            </p:cNvPr>
            <p:cNvSpPr/>
            <p:nvPr/>
          </p:nvSpPr>
          <p:spPr>
            <a:xfrm>
              <a:off x="8264697"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7" name="Rettangolo 166">
              <a:extLst>
                <a:ext uri="{FF2B5EF4-FFF2-40B4-BE49-F238E27FC236}">
                  <a16:creationId xmlns:a16="http://schemas.microsoft.com/office/drawing/2014/main" id="{CF6FB94A-F4A9-6E63-E2E1-D53CFD0A23E3}"/>
                </a:ext>
              </a:extLst>
            </p:cNvPr>
            <p:cNvSpPr/>
            <p:nvPr/>
          </p:nvSpPr>
          <p:spPr>
            <a:xfrm>
              <a:off x="8493450"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8" name="Rettangolo 167">
              <a:extLst>
                <a:ext uri="{FF2B5EF4-FFF2-40B4-BE49-F238E27FC236}">
                  <a16:creationId xmlns:a16="http://schemas.microsoft.com/office/drawing/2014/main" id="{9F716DE4-C33A-8D3C-573C-3299A404F798}"/>
                </a:ext>
              </a:extLst>
            </p:cNvPr>
            <p:cNvSpPr/>
            <p:nvPr/>
          </p:nvSpPr>
          <p:spPr>
            <a:xfrm>
              <a:off x="8722202" y="251843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69" name="Rettangolo 168">
              <a:extLst>
                <a:ext uri="{FF2B5EF4-FFF2-40B4-BE49-F238E27FC236}">
                  <a16:creationId xmlns:a16="http://schemas.microsoft.com/office/drawing/2014/main" id="{F2FB46A7-6CF6-C0AE-ACE6-08B6242C57CD}"/>
                </a:ext>
              </a:extLst>
            </p:cNvPr>
            <p:cNvSpPr/>
            <p:nvPr/>
          </p:nvSpPr>
          <p:spPr>
            <a:xfrm>
              <a:off x="6892183"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0" name="Rettangolo 169">
              <a:extLst>
                <a:ext uri="{FF2B5EF4-FFF2-40B4-BE49-F238E27FC236}">
                  <a16:creationId xmlns:a16="http://schemas.microsoft.com/office/drawing/2014/main" id="{36312BEF-66A2-E623-6009-1DC495F9D05F}"/>
                </a:ext>
              </a:extLst>
            </p:cNvPr>
            <p:cNvSpPr/>
            <p:nvPr/>
          </p:nvSpPr>
          <p:spPr>
            <a:xfrm>
              <a:off x="7006559"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1" name="Rettangolo 170">
              <a:extLst>
                <a:ext uri="{FF2B5EF4-FFF2-40B4-BE49-F238E27FC236}">
                  <a16:creationId xmlns:a16="http://schemas.microsoft.com/office/drawing/2014/main" id="{96FDCEF7-B4AE-BBB7-33FE-F90274DF63F5}"/>
                </a:ext>
              </a:extLst>
            </p:cNvPr>
            <p:cNvSpPr/>
            <p:nvPr/>
          </p:nvSpPr>
          <p:spPr>
            <a:xfrm>
              <a:off x="7120936"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2" name="Rettangolo 171">
              <a:extLst>
                <a:ext uri="{FF2B5EF4-FFF2-40B4-BE49-F238E27FC236}">
                  <a16:creationId xmlns:a16="http://schemas.microsoft.com/office/drawing/2014/main" id="{C48DE82B-4774-1C10-9EC2-96F6DFFFF015}"/>
                </a:ext>
              </a:extLst>
            </p:cNvPr>
            <p:cNvSpPr/>
            <p:nvPr/>
          </p:nvSpPr>
          <p:spPr>
            <a:xfrm>
              <a:off x="7235312"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3" name="Rettangolo 172">
              <a:extLst>
                <a:ext uri="{FF2B5EF4-FFF2-40B4-BE49-F238E27FC236}">
                  <a16:creationId xmlns:a16="http://schemas.microsoft.com/office/drawing/2014/main" id="{BB6F9AAA-8CFE-4D6D-3C7B-6DE233D3618D}"/>
                </a:ext>
              </a:extLst>
            </p:cNvPr>
            <p:cNvSpPr/>
            <p:nvPr/>
          </p:nvSpPr>
          <p:spPr>
            <a:xfrm>
              <a:off x="7349688"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4" name="Rettangolo 173">
              <a:extLst>
                <a:ext uri="{FF2B5EF4-FFF2-40B4-BE49-F238E27FC236}">
                  <a16:creationId xmlns:a16="http://schemas.microsoft.com/office/drawing/2014/main" id="{049DEE0B-5B9B-0CAB-C6DC-9E2BD9EE742D}"/>
                </a:ext>
              </a:extLst>
            </p:cNvPr>
            <p:cNvSpPr/>
            <p:nvPr/>
          </p:nvSpPr>
          <p:spPr>
            <a:xfrm>
              <a:off x="7464064"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5" name="Rettangolo 174">
              <a:extLst>
                <a:ext uri="{FF2B5EF4-FFF2-40B4-BE49-F238E27FC236}">
                  <a16:creationId xmlns:a16="http://schemas.microsoft.com/office/drawing/2014/main" id="{FA9B85C2-F8D1-5A8B-7D57-A7E40E5A20E8}"/>
                </a:ext>
              </a:extLst>
            </p:cNvPr>
            <p:cNvSpPr/>
            <p:nvPr/>
          </p:nvSpPr>
          <p:spPr>
            <a:xfrm>
              <a:off x="7807193"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6" name="Rettangolo 175">
              <a:extLst>
                <a:ext uri="{FF2B5EF4-FFF2-40B4-BE49-F238E27FC236}">
                  <a16:creationId xmlns:a16="http://schemas.microsoft.com/office/drawing/2014/main" id="{8D97403E-371C-29BE-A0FC-5E1FD3CE534A}"/>
                </a:ext>
              </a:extLst>
            </p:cNvPr>
            <p:cNvSpPr/>
            <p:nvPr/>
          </p:nvSpPr>
          <p:spPr>
            <a:xfrm>
              <a:off x="8264697"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7" name="Rettangolo 176">
              <a:extLst>
                <a:ext uri="{FF2B5EF4-FFF2-40B4-BE49-F238E27FC236}">
                  <a16:creationId xmlns:a16="http://schemas.microsoft.com/office/drawing/2014/main" id="{7FA3DDD1-D9F8-60E9-91AE-4FB26D66D6EE}"/>
                </a:ext>
              </a:extLst>
            </p:cNvPr>
            <p:cNvSpPr/>
            <p:nvPr/>
          </p:nvSpPr>
          <p:spPr>
            <a:xfrm>
              <a:off x="8607826" y="2632815"/>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8" name="Rettangolo 177">
              <a:extLst>
                <a:ext uri="{FF2B5EF4-FFF2-40B4-BE49-F238E27FC236}">
                  <a16:creationId xmlns:a16="http://schemas.microsoft.com/office/drawing/2014/main" id="{59A6D31D-9F19-8302-416A-92600C556EDB}"/>
                </a:ext>
              </a:extLst>
            </p:cNvPr>
            <p:cNvSpPr/>
            <p:nvPr/>
          </p:nvSpPr>
          <p:spPr>
            <a:xfrm>
              <a:off x="6892183"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79" name="Rettangolo 178">
              <a:extLst>
                <a:ext uri="{FF2B5EF4-FFF2-40B4-BE49-F238E27FC236}">
                  <a16:creationId xmlns:a16="http://schemas.microsoft.com/office/drawing/2014/main" id="{239A4B89-54FC-347D-2EF6-01B29A0B3A20}"/>
                </a:ext>
              </a:extLst>
            </p:cNvPr>
            <p:cNvSpPr/>
            <p:nvPr/>
          </p:nvSpPr>
          <p:spPr>
            <a:xfrm>
              <a:off x="7006559"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0" name="Rettangolo 179">
              <a:extLst>
                <a:ext uri="{FF2B5EF4-FFF2-40B4-BE49-F238E27FC236}">
                  <a16:creationId xmlns:a16="http://schemas.microsoft.com/office/drawing/2014/main" id="{DB2BB02F-DAF8-CF27-AEED-E5D866BC689D}"/>
                </a:ext>
              </a:extLst>
            </p:cNvPr>
            <p:cNvSpPr/>
            <p:nvPr/>
          </p:nvSpPr>
          <p:spPr>
            <a:xfrm>
              <a:off x="7235312"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1" name="Rettangolo 180">
              <a:extLst>
                <a:ext uri="{FF2B5EF4-FFF2-40B4-BE49-F238E27FC236}">
                  <a16:creationId xmlns:a16="http://schemas.microsoft.com/office/drawing/2014/main" id="{114DCB4F-1381-1A6B-E2B7-6A91C73D3544}"/>
                </a:ext>
              </a:extLst>
            </p:cNvPr>
            <p:cNvSpPr/>
            <p:nvPr/>
          </p:nvSpPr>
          <p:spPr>
            <a:xfrm>
              <a:off x="7349688"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2" name="Rettangolo 181">
              <a:extLst>
                <a:ext uri="{FF2B5EF4-FFF2-40B4-BE49-F238E27FC236}">
                  <a16:creationId xmlns:a16="http://schemas.microsoft.com/office/drawing/2014/main" id="{203822F7-72A3-1B26-57F5-79259C508833}"/>
                </a:ext>
              </a:extLst>
            </p:cNvPr>
            <p:cNvSpPr/>
            <p:nvPr/>
          </p:nvSpPr>
          <p:spPr>
            <a:xfrm>
              <a:off x="7692816"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3" name="Rettangolo 182">
              <a:extLst>
                <a:ext uri="{FF2B5EF4-FFF2-40B4-BE49-F238E27FC236}">
                  <a16:creationId xmlns:a16="http://schemas.microsoft.com/office/drawing/2014/main" id="{99D3F553-E9E2-4E72-DB6C-8D9CEF0B4148}"/>
                </a:ext>
              </a:extLst>
            </p:cNvPr>
            <p:cNvSpPr/>
            <p:nvPr/>
          </p:nvSpPr>
          <p:spPr>
            <a:xfrm>
              <a:off x="7807193"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4" name="Rettangolo 183">
              <a:extLst>
                <a:ext uri="{FF2B5EF4-FFF2-40B4-BE49-F238E27FC236}">
                  <a16:creationId xmlns:a16="http://schemas.microsoft.com/office/drawing/2014/main" id="{529D6BC7-B2AF-CD4E-736E-EBE724FB116C}"/>
                </a:ext>
              </a:extLst>
            </p:cNvPr>
            <p:cNvSpPr/>
            <p:nvPr/>
          </p:nvSpPr>
          <p:spPr>
            <a:xfrm>
              <a:off x="8035945"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5" name="Rettangolo 184">
              <a:extLst>
                <a:ext uri="{FF2B5EF4-FFF2-40B4-BE49-F238E27FC236}">
                  <a16:creationId xmlns:a16="http://schemas.microsoft.com/office/drawing/2014/main" id="{4B1645F4-CEED-C843-478C-85EC18AF66F9}"/>
                </a:ext>
              </a:extLst>
            </p:cNvPr>
            <p:cNvSpPr/>
            <p:nvPr/>
          </p:nvSpPr>
          <p:spPr>
            <a:xfrm>
              <a:off x="8264697"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6" name="Rettangolo 185">
              <a:extLst>
                <a:ext uri="{FF2B5EF4-FFF2-40B4-BE49-F238E27FC236}">
                  <a16:creationId xmlns:a16="http://schemas.microsoft.com/office/drawing/2014/main" id="{1EAA9542-6788-CE98-8FB9-A11FB4665F49}"/>
                </a:ext>
              </a:extLst>
            </p:cNvPr>
            <p:cNvSpPr/>
            <p:nvPr/>
          </p:nvSpPr>
          <p:spPr>
            <a:xfrm>
              <a:off x="8379073"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7" name="Rettangolo 186">
              <a:extLst>
                <a:ext uri="{FF2B5EF4-FFF2-40B4-BE49-F238E27FC236}">
                  <a16:creationId xmlns:a16="http://schemas.microsoft.com/office/drawing/2014/main" id="{4C1B1D3E-1F87-85D4-3B9D-DD93419970F8}"/>
                </a:ext>
              </a:extLst>
            </p:cNvPr>
            <p:cNvSpPr/>
            <p:nvPr/>
          </p:nvSpPr>
          <p:spPr>
            <a:xfrm>
              <a:off x="8607826"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8" name="Rettangolo 187">
              <a:extLst>
                <a:ext uri="{FF2B5EF4-FFF2-40B4-BE49-F238E27FC236}">
                  <a16:creationId xmlns:a16="http://schemas.microsoft.com/office/drawing/2014/main" id="{79A7F96D-26A0-5C3A-19A3-8B3C4158935E}"/>
                </a:ext>
              </a:extLst>
            </p:cNvPr>
            <p:cNvSpPr/>
            <p:nvPr/>
          </p:nvSpPr>
          <p:spPr>
            <a:xfrm>
              <a:off x="8722202" y="2747191"/>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89" name="Rettangolo 188">
              <a:extLst>
                <a:ext uri="{FF2B5EF4-FFF2-40B4-BE49-F238E27FC236}">
                  <a16:creationId xmlns:a16="http://schemas.microsoft.com/office/drawing/2014/main" id="{5F87664E-42F8-36EE-F6FF-F844BD8AFAC4}"/>
                </a:ext>
              </a:extLst>
            </p:cNvPr>
            <p:cNvSpPr/>
            <p:nvPr/>
          </p:nvSpPr>
          <p:spPr>
            <a:xfrm>
              <a:off x="6892183"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0" name="Rettangolo 189">
              <a:extLst>
                <a:ext uri="{FF2B5EF4-FFF2-40B4-BE49-F238E27FC236}">
                  <a16:creationId xmlns:a16="http://schemas.microsoft.com/office/drawing/2014/main" id="{5C2CB4D3-84FE-C3C0-821E-945AB3D76629}"/>
                </a:ext>
              </a:extLst>
            </p:cNvPr>
            <p:cNvSpPr/>
            <p:nvPr/>
          </p:nvSpPr>
          <p:spPr>
            <a:xfrm>
              <a:off x="7349688"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1" name="Rettangolo 190">
              <a:extLst>
                <a:ext uri="{FF2B5EF4-FFF2-40B4-BE49-F238E27FC236}">
                  <a16:creationId xmlns:a16="http://schemas.microsoft.com/office/drawing/2014/main" id="{63143568-1E81-8788-9D52-0365606BA312}"/>
                </a:ext>
              </a:extLst>
            </p:cNvPr>
            <p:cNvSpPr/>
            <p:nvPr/>
          </p:nvSpPr>
          <p:spPr>
            <a:xfrm>
              <a:off x="7464064"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2" name="Rettangolo 191">
              <a:extLst>
                <a:ext uri="{FF2B5EF4-FFF2-40B4-BE49-F238E27FC236}">
                  <a16:creationId xmlns:a16="http://schemas.microsoft.com/office/drawing/2014/main" id="{3063D99E-5F6D-8382-F024-98F486C98FFA}"/>
                </a:ext>
              </a:extLst>
            </p:cNvPr>
            <p:cNvSpPr/>
            <p:nvPr/>
          </p:nvSpPr>
          <p:spPr>
            <a:xfrm>
              <a:off x="7578440"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3" name="Rettangolo 192">
              <a:extLst>
                <a:ext uri="{FF2B5EF4-FFF2-40B4-BE49-F238E27FC236}">
                  <a16:creationId xmlns:a16="http://schemas.microsoft.com/office/drawing/2014/main" id="{2C40A9D1-D4DB-455E-D5CA-276F44A916DC}"/>
                </a:ext>
              </a:extLst>
            </p:cNvPr>
            <p:cNvSpPr/>
            <p:nvPr/>
          </p:nvSpPr>
          <p:spPr>
            <a:xfrm>
              <a:off x="7807193"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4" name="Rettangolo 193">
              <a:extLst>
                <a:ext uri="{FF2B5EF4-FFF2-40B4-BE49-F238E27FC236}">
                  <a16:creationId xmlns:a16="http://schemas.microsoft.com/office/drawing/2014/main" id="{33979C03-FCC3-4449-334D-27D7F68FCFC9}"/>
                </a:ext>
              </a:extLst>
            </p:cNvPr>
            <p:cNvSpPr/>
            <p:nvPr/>
          </p:nvSpPr>
          <p:spPr>
            <a:xfrm>
              <a:off x="8264697"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5" name="Rettangolo 194">
              <a:extLst>
                <a:ext uri="{FF2B5EF4-FFF2-40B4-BE49-F238E27FC236}">
                  <a16:creationId xmlns:a16="http://schemas.microsoft.com/office/drawing/2014/main" id="{4D163107-A636-C7E3-A9D3-B7A89C71BDC4}"/>
                </a:ext>
              </a:extLst>
            </p:cNvPr>
            <p:cNvSpPr/>
            <p:nvPr/>
          </p:nvSpPr>
          <p:spPr>
            <a:xfrm>
              <a:off x="8379073"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6" name="Rettangolo 195">
              <a:extLst>
                <a:ext uri="{FF2B5EF4-FFF2-40B4-BE49-F238E27FC236}">
                  <a16:creationId xmlns:a16="http://schemas.microsoft.com/office/drawing/2014/main" id="{70F4D67B-42D1-7C30-F4DB-714C99E3D46A}"/>
                </a:ext>
              </a:extLst>
            </p:cNvPr>
            <p:cNvSpPr/>
            <p:nvPr/>
          </p:nvSpPr>
          <p:spPr>
            <a:xfrm>
              <a:off x="8607826"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7" name="Rettangolo 196">
              <a:extLst>
                <a:ext uri="{FF2B5EF4-FFF2-40B4-BE49-F238E27FC236}">
                  <a16:creationId xmlns:a16="http://schemas.microsoft.com/office/drawing/2014/main" id="{4CF1FC20-E536-33C6-B45B-836184602C5E}"/>
                </a:ext>
              </a:extLst>
            </p:cNvPr>
            <p:cNvSpPr/>
            <p:nvPr/>
          </p:nvSpPr>
          <p:spPr>
            <a:xfrm>
              <a:off x="8722202" y="2861567"/>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8" name="Rettangolo 197">
              <a:extLst>
                <a:ext uri="{FF2B5EF4-FFF2-40B4-BE49-F238E27FC236}">
                  <a16:creationId xmlns:a16="http://schemas.microsoft.com/office/drawing/2014/main" id="{D6C9F124-8EB6-3648-3D64-339B2B2AC3A9}"/>
                </a:ext>
              </a:extLst>
            </p:cNvPr>
            <p:cNvSpPr/>
            <p:nvPr/>
          </p:nvSpPr>
          <p:spPr>
            <a:xfrm>
              <a:off x="6892183"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99" name="Rettangolo 198">
              <a:extLst>
                <a:ext uri="{FF2B5EF4-FFF2-40B4-BE49-F238E27FC236}">
                  <a16:creationId xmlns:a16="http://schemas.microsoft.com/office/drawing/2014/main" id="{86774B8C-EBF1-A0AB-D2BC-845FBC5CD7FF}"/>
                </a:ext>
              </a:extLst>
            </p:cNvPr>
            <p:cNvSpPr/>
            <p:nvPr/>
          </p:nvSpPr>
          <p:spPr>
            <a:xfrm>
              <a:off x="7006559"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0" name="Rettangolo 199">
              <a:extLst>
                <a:ext uri="{FF2B5EF4-FFF2-40B4-BE49-F238E27FC236}">
                  <a16:creationId xmlns:a16="http://schemas.microsoft.com/office/drawing/2014/main" id="{AD3EE2BF-1F5F-52F3-BC0B-95DB92359C8B}"/>
                </a:ext>
              </a:extLst>
            </p:cNvPr>
            <p:cNvSpPr/>
            <p:nvPr/>
          </p:nvSpPr>
          <p:spPr>
            <a:xfrm>
              <a:off x="7235312"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1" name="Rettangolo 200">
              <a:extLst>
                <a:ext uri="{FF2B5EF4-FFF2-40B4-BE49-F238E27FC236}">
                  <a16:creationId xmlns:a16="http://schemas.microsoft.com/office/drawing/2014/main" id="{D871A721-262E-F8D1-C49E-CD1A15FEE046}"/>
                </a:ext>
              </a:extLst>
            </p:cNvPr>
            <p:cNvSpPr/>
            <p:nvPr/>
          </p:nvSpPr>
          <p:spPr>
            <a:xfrm>
              <a:off x="7349688"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2" name="Rettangolo 201">
              <a:extLst>
                <a:ext uri="{FF2B5EF4-FFF2-40B4-BE49-F238E27FC236}">
                  <a16:creationId xmlns:a16="http://schemas.microsoft.com/office/drawing/2014/main" id="{B0EDAB63-6BAC-C5B5-16A6-3B6D282749E0}"/>
                </a:ext>
              </a:extLst>
            </p:cNvPr>
            <p:cNvSpPr/>
            <p:nvPr/>
          </p:nvSpPr>
          <p:spPr>
            <a:xfrm>
              <a:off x="7464064"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3" name="Rettangolo 202">
              <a:extLst>
                <a:ext uri="{FF2B5EF4-FFF2-40B4-BE49-F238E27FC236}">
                  <a16:creationId xmlns:a16="http://schemas.microsoft.com/office/drawing/2014/main" id="{71A5D420-83AB-B2F8-E0A3-5C1037647FC8}"/>
                </a:ext>
              </a:extLst>
            </p:cNvPr>
            <p:cNvSpPr/>
            <p:nvPr/>
          </p:nvSpPr>
          <p:spPr>
            <a:xfrm>
              <a:off x="7578440"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4" name="Rettangolo 203">
              <a:extLst>
                <a:ext uri="{FF2B5EF4-FFF2-40B4-BE49-F238E27FC236}">
                  <a16:creationId xmlns:a16="http://schemas.microsoft.com/office/drawing/2014/main" id="{85C26339-82EF-A51A-28CA-4353E3621706}"/>
                </a:ext>
              </a:extLst>
            </p:cNvPr>
            <p:cNvSpPr/>
            <p:nvPr/>
          </p:nvSpPr>
          <p:spPr>
            <a:xfrm>
              <a:off x="7692816"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5" name="Rettangolo 204">
              <a:extLst>
                <a:ext uri="{FF2B5EF4-FFF2-40B4-BE49-F238E27FC236}">
                  <a16:creationId xmlns:a16="http://schemas.microsoft.com/office/drawing/2014/main" id="{864DE04C-2B45-DD91-29F3-F56AC34D17DA}"/>
                </a:ext>
              </a:extLst>
            </p:cNvPr>
            <p:cNvSpPr/>
            <p:nvPr/>
          </p:nvSpPr>
          <p:spPr>
            <a:xfrm>
              <a:off x="7807193"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6" name="Rettangolo 205">
              <a:extLst>
                <a:ext uri="{FF2B5EF4-FFF2-40B4-BE49-F238E27FC236}">
                  <a16:creationId xmlns:a16="http://schemas.microsoft.com/office/drawing/2014/main" id="{8089FAD2-57AD-6CC6-1B22-DEE8249F0085}"/>
                </a:ext>
              </a:extLst>
            </p:cNvPr>
            <p:cNvSpPr/>
            <p:nvPr/>
          </p:nvSpPr>
          <p:spPr>
            <a:xfrm>
              <a:off x="7921569"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7" name="Rettangolo 206">
              <a:extLst>
                <a:ext uri="{FF2B5EF4-FFF2-40B4-BE49-F238E27FC236}">
                  <a16:creationId xmlns:a16="http://schemas.microsoft.com/office/drawing/2014/main" id="{8BC61785-8574-66BB-308D-3FE7F9EA845C}"/>
                </a:ext>
              </a:extLst>
            </p:cNvPr>
            <p:cNvSpPr/>
            <p:nvPr/>
          </p:nvSpPr>
          <p:spPr>
            <a:xfrm>
              <a:off x="8035945"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8" name="Rettangolo 207">
              <a:extLst>
                <a:ext uri="{FF2B5EF4-FFF2-40B4-BE49-F238E27FC236}">
                  <a16:creationId xmlns:a16="http://schemas.microsoft.com/office/drawing/2014/main" id="{78B03751-BFD6-E755-CCE9-5B2C29137C7D}"/>
                </a:ext>
              </a:extLst>
            </p:cNvPr>
            <p:cNvSpPr/>
            <p:nvPr/>
          </p:nvSpPr>
          <p:spPr>
            <a:xfrm>
              <a:off x="8150321"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09" name="Rettangolo 208">
              <a:extLst>
                <a:ext uri="{FF2B5EF4-FFF2-40B4-BE49-F238E27FC236}">
                  <a16:creationId xmlns:a16="http://schemas.microsoft.com/office/drawing/2014/main" id="{C9DF7814-7CCD-1135-51EC-387D2C73E482}"/>
                </a:ext>
              </a:extLst>
            </p:cNvPr>
            <p:cNvSpPr/>
            <p:nvPr/>
          </p:nvSpPr>
          <p:spPr>
            <a:xfrm>
              <a:off x="8264697"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0" name="Rettangolo 209">
              <a:extLst>
                <a:ext uri="{FF2B5EF4-FFF2-40B4-BE49-F238E27FC236}">
                  <a16:creationId xmlns:a16="http://schemas.microsoft.com/office/drawing/2014/main" id="{753A3921-FD82-BBE9-5868-010E980820B4}"/>
                </a:ext>
              </a:extLst>
            </p:cNvPr>
            <p:cNvSpPr/>
            <p:nvPr/>
          </p:nvSpPr>
          <p:spPr>
            <a:xfrm>
              <a:off x="8493450" y="2975943"/>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1" name="Rettangolo 210">
              <a:extLst>
                <a:ext uri="{FF2B5EF4-FFF2-40B4-BE49-F238E27FC236}">
                  <a16:creationId xmlns:a16="http://schemas.microsoft.com/office/drawing/2014/main" id="{479E2C08-4443-C516-BEAF-26FE523F797E}"/>
                </a:ext>
              </a:extLst>
            </p:cNvPr>
            <p:cNvSpPr/>
            <p:nvPr/>
          </p:nvSpPr>
          <p:spPr>
            <a:xfrm>
              <a:off x="7006559"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2" name="Rettangolo 211">
              <a:extLst>
                <a:ext uri="{FF2B5EF4-FFF2-40B4-BE49-F238E27FC236}">
                  <a16:creationId xmlns:a16="http://schemas.microsoft.com/office/drawing/2014/main" id="{C200274C-71D0-00C9-AE47-FB43F515D9B8}"/>
                </a:ext>
              </a:extLst>
            </p:cNvPr>
            <p:cNvSpPr/>
            <p:nvPr/>
          </p:nvSpPr>
          <p:spPr>
            <a:xfrm>
              <a:off x="7235312"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3" name="Rettangolo 212">
              <a:extLst>
                <a:ext uri="{FF2B5EF4-FFF2-40B4-BE49-F238E27FC236}">
                  <a16:creationId xmlns:a16="http://schemas.microsoft.com/office/drawing/2014/main" id="{E372D3A9-C175-401D-A511-8E2BB9EF6F65}"/>
                </a:ext>
              </a:extLst>
            </p:cNvPr>
            <p:cNvSpPr/>
            <p:nvPr/>
          </p:nvSpPr>
          <p:spPr>
            <a:xfrm>
              <a:off x="7464064"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4" name="Rettangolo 213">
              <a:extLst>
                <a:ext uri="{FF2B5EF4-FFF2-40B4-BE49-F238E27FC236}">
                  <a16:creationId xmlns:a16="http://schemas.microsoft.com/office/drawing/2014/main" id="{48EE64BB-583D-65F8-3552-F64E4C55FDEB}"/>
                </a:ext>
              </a:extLst>
            </p:cNvPr>
            <p:cNvSpPr/>
            <p:nvPr/>
          </p:nvSpPr>
          <p:spPr>
            <a:xfrm>
              <a:off x="7578440"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5" name="Rettangolo 214">
              <a:extLst>
                <a:ext uri="{FF2B5EF4-FFF2-40B4-BE49-F238E27FC236}">
                  <a16:creationId xmlns:a16="http://schemas.microsoft.com/office/drawing/2014/main" id="{A884D39C-7A0F-A238-BB96-65727D978755}"/>
                </a:ext>
              </a:extLst>
            </p:cNvPr>
            <p:cNvSpPr/>
            <p:nvPr/>
          </p:nvSpPr>
          <p:spPr>
            <a:xfrm>
              <a:off x="7692816"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6" name="Rettangolo 215">
              <a:extLst>
                <a:ext uri="{FF2B5EF4-FFF2-40B4-BE49-F238E27FC236}">
                  <a16:creationId xmlns:a16="http://schemas.microsoft.com/office/drawing/2014/main" id="{058426AF-1173-0550-0794-C4BB4B3364E4}"/>
                </a:ext>
              </a:extLst>
            </p:cNvPr>
            <p:cNvSpPr/>
            <p:nvPr/>
          </p:nvSpPr>
          <p:spPr>
            <a:xfrm>
              <a:off x="7807193"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7" name="Rettangolo 216">
              <a:extLst>
                <a:ext uri="{FF2B5EF4-FFF2-40B4-BE49-F238E27FC236}">
                  <a16:creationId xmlns:a16="http://schemas.microsoft.com/office/drawing/2014/main" id="{373AFFBB-524E-2221-9137-3A126AAED611}"/>
                </a:ext>
              </a:extLst>
            </p:cNvPr>
            <p:cNvSpPr/>
            <p:nvPr/>
          </p:nvSpPr>
          <p:spPr>
            <a:xfrm>
              <a:off x="7921569"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8" name="Rettangolo 217">
              <a:extLst>
                <a:ext uri="{FF2B5EF4-FFF2-40B4-BE49-F238E27FC236}">
                  <a16:creationId xmlns:a16="http://schemas.microsoft.com/office/drawing/2014/main" id="{245CAEB7-C754-15D0-82F7-5021D20C2F7A}"/>
                </a:ext>
              </a:extLst>
            </p:cNvPr>
            <p:cNvSpPr/>
            <p:nvPr/>
          </p:nvSpPr>
          <p:spPr>
            <a:xfrm>
              <a:off x="8150321"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19" name="Rettangolo 218">
              <a:extLst>
                <a:ext uri="{FF2B5EF4-FFF2-40B4-BE49-F238E27FC236}">
                  <a16:creationId xmlns:a16="http://schemas.microsoft.com/office/drawing/2014/main" id="{4A4751FF-21BB-669F-4D9A-03429A2D81DE}"/>
                </a:ext>
              </a:extLst>
            </p:cNvPr>
            <p:cNvSpPr/>
            <p:nvPr/>
          </p:nvSpPr>
          <p:spPr>
            <a:xfrm>
              <a:off x="8264697" y="3090319"/>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0" name="Rettangolo 219">
              <a:extLst>
                <a:ext uri="{FF2B5EF4-FFF2-40B4-BE49-F238E27FC236}">
                  <a16:creationId xmlns:a16="http://schemas.microsoft.com/office/drawing/2014/main" id="{F966A1B0-98BB-388E-9236-AB3AD1AEB40F}"/>
                </a:ext>
              </a:extLst>
            </p:cNvPr>
            <p:cNvSpPr/>
            <p:nvPr/>
          </p:nvSpPr>
          <p:spPr>
            <a:xfrm>
              <a:off x="6892183" y="32046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1" name="Rettangolo 220">
              <a:extLst>
                <a:ext uri="{FF2B5EF4-FFF2-40B4-BE49-F238E27FC236}">
                  <a16:creationId xmlns:a16="http://schemas.microsoft.com/office/drawing/2014/main" id="{B06A6BA1-55C2-32A0-839B-112559B12720}"/>
                </a:ext>
              </a:extLst>
            </p:cNvPr>
            <p:cNvSpPr/>
            <p:nvPr/>
          </p:nvSpPr>
          <p:spPr>
            <a:xfrm>
              <a:off x="7120936" y="32046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2" name="Rettangolo 221">
              <a:extLst>
                <a:ext uri="{FF2B5EF4-FFF2-40B4-BE49-F238E27FC236}">
                  <a16:creationId xmlns:a16="http://schemas.microsoft.com/office/drawing/2014/main" id="{BF8B2EF9-C538-7613-7C57-B0D3EF033B79}"/>
                </a:ext>
              </a:extLst>
            </p:cNvPr>
            <p:cNvSpPr/>
            <p:nvPr/>
          </p:nvSpPr>
          <p:spPr>
            <a:xfrm>
              <a:off x="7349688" y="32046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3" name="Rettangolo 222">
              <a:extLst>
                <a:ext uri="{FF2B5EF4-FFF2-40B4-BE49-F238E27FC236}">
                  <a16:creationId xmlns:a16="http://schemas.microsoft.com/office/drawing/2014/main" id="{9D9D015A-E6A4-E105-D619-4EAAE9ABF05E}"/>
                </a:ext>
              </a:extLst>
            </p:cNvPr>
            <p:cNvSpPr/>
            <p:nvPr/>
          </p:nvSpPr>
          <p:spPr>
            <a:xfrm>
              <a:off x="7692816" y="32046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4" name="Rettangolo 223">
              <a:extLst>
                <a:ext uri="{FF2B5EF4-FFF2-40B4-BE49-F238E27FC236}">
                  <a16:creationId xmlns:a16="http://schemas.microsoft.com/office/drawing/2014/main" id="{7FDB1CA2-1C1D-A116-09FC-72E996F009E4}"/>
                </a:ext>
              </a:extLst>
            </p:cNvPr>
            <p:cNvSpPr/>
            <p:nvPr/>
          </p:nvSpPr>
          <p:spPr>
            <a:xfrm>
              <a:off x="7807193" y="32046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5" name="Rettangolo 224">
              <a:extLst>
                <a:ext uri="{FF2B5EF4-FFF2-40B4-BE49-F238E27FC236}">
                  <a16:creationId xmlns:a16="http://schemas.microsoft.com/office/drawing/2014/main" id="{9BB722F9-8116-B36D-5D19-757843A0640B}"/>
                </a:ext>
              </a:extLst>
            </p:cNvPr>
            <p:cNvSpPr/>
            <p:nvPr/>
          </p:nvSpPr>
          <p:spPr>
            <a:xfrm>
              <a:off x="8379073" y="32046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6" name="Rettangolo 225">
              <a:extLst>
                <a:ext uri="{FF2B5EF4-FFF2-40B4-BE49-F238E27FC236}">
                  <a16:creationId xmlns:a16="http://schemas.microsoft.com/office/drawing/2014/main" id="{86325CC7-1042-2459-43D1-8C60518FA4B1}"/>
                </a:ext>
              </a:extLst>
            </p:cNvPr>
            <p:cNvSpPr/>
            <p:nvPr/>
          </p:nvSpPr>
          <p:spPr>
            <a:xfrm>
              <a:off x="8722202" y="3204696"/>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7" name="Rettangolo 226">
              <a:extLst>
                <a:ext uri="{FF2B5EF4-FFF2-40B4-BE49-F238E27FC236}">
                  <a16:creationId xmlns:a16="http://schemas.microsoft.com/office/drawing/2014/main" id="{066B1553-41F3-60CE-0A46-9ED8F8151A81}"/>
                </a:ext>
              </a:extLst>
            </p:cNvPr>
            <p:cNvSpPr/>
            <p:nvPr/>
          </p:nvSpPr>
          <p:spPr>
            <a:xfrm>
              <a:off x="6892183" y="33190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8" name="Rettangolo 227">
              <a:extLst>
                <a:ext uri="{FF2B5EF4-FFF2-40B4-BE49-F238E27FC236}">
                  <a16:creationId xmlns:a16="http://schemas.microsoft.com/office/drawing/2014/main" id="{B219F3DD-13C4-47B8-B92F-F2C7F6841248}"/>
                </a:ext>
              </a:extLst>
            </p:cNvPr>
            <p:cNvSpPr/>
            <p:nvPr/>
          </p:nvSpPr>
          <p:spPr>
            <a:xfrm>
              <a:off x="7235312" y="33190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29" name="Rettangolo 228">
              <a:extLst>
                <a:ext uri="{FF2B5EF4-FFF2-40B4-BE49-F238E27FC236}">
                  <a16:creationId xmlns:a16="http://schemas.microsoft.com/office/drawing/2014/main" id="{BD463E3F-354C-D906-DA6A-71E0CB70F3A9}"/>
                </a:ext>
              </a:extLst>
            </p:cNvPr>
            <p:cNvSpPr/>
            <p:nvPr/>
          </p:nvSpPr>
          <p:spPr>
            <a:xfrm>
              <a:off x="7464064" y="33190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0" name="Rettangolo 229">
              <a:extLst>
                <a:ext uri="{FF2B5EF4-FFF2-40B4-BE49-F238E27FC236}">
                  <a16:creationId xmlns:a16="http://schemas.microsoft.com/office/drawing/2014/main" id="{3B6DEBBF-895D-EE5A-B83D-DE3636830028}"/>
                </a:ext>
              </a:extLst>
            </p:cNvPr>
            <p:cNvSpPr/>
            <p:nvPr/>
          </p:nvSpPr>
          <p:spPr>
            <a:xfrm>
              <a:off x="7578440" y="33190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1" name="Rettangolo 230">
              <a:extLst>
                <a:ext uri="{FF2B5EF4-FFF2-40B4-BE49-F238E27FC236}">
                  <a16:creationId xmlns:a16="http://schemas.microsoft.com/office/drawing/2014/main" id="{B4DF1A49-F3C9-8778-EC8A-5395009C4BFD}"/>
                </a:ext>
              </a:extLst>
            </p:cNvPr>
            <p:cNvSpPr/>
            <p:nvPr/>
          </p:nvSpPr>
          <p:spPr>
            <a:xfrm>
              <a:off x="7807193" y="33190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2" name="Rettangolo 231">
              <a:extLst>
                <a:ext uri="{FF2B5EF4-FFF2-40B4-BE49-F238E27FC236}">
                  <a16:creationId xmlns:a16="http://schemas.microsoft.com/office/drawing/2014/main" id="{CF06DB67-B4C8-8C58-2901-C7694F7F10F5}"/>
                </a:ext>
              </a:extLst>
            </p:cNvPr>
            <p:cNvSpPr/>
            <p:nvPr/>
          </p:nvSpPr>
          <p:spPr>
            <a:xfrm>
              <a:off x="8264697" y="33190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3" name="Rettangolo 232">
              <a:extLst>
                <a:ext uri="{FF2B5EF4-FFF2-40B4-BE49-F238E27FC236}">
                  <a16:creationId xmlns:a16="http://schemas.microsoft.com/office/drawing/2014/main" id="{577F4339-2413-A844-F6F7-14DF09590D90}"/>
                </a:ext>
              </a:extLst>
            </p:cNvPr>
            <p:cNvSpPr/>
            <p:nvPr/>
          </p:nvSpPr>
          <p:spPr>
            <a:xfrm>
              <a:off x="8379073" y="33190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4" name="Rettangolo 233">
              <a:extLst>
                <a:ext uri="{FF2B5EF4-FFF2-40B4-BE49-F238E27FC236}">
                  <a16:creationId xmlns:a16="http://schemas.microsoft.com/office/drawing/2014/main" id="{5CD5C34B-0CF7-C6AA-75A7-34D18292843B}"/>
                </a:ext>
              </a:extLst>
            </p:cNvPr>
            <p:cNvSpPr/>
            <p:nvPr/>
          </p:nvSpPr>
          <p:spPr>
            <a:xfrm>
              <a:off x="8722202" y="3319072"/>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5" name="Rettangolo 234">
              <a:extLst>
                <a:ext uri="{FF2B5EF4-FFF2-40B4-BE49-F238E27FC236}">
                  <a16:creationId xmlns:a16="http://schemas.microsoft.com/office/drawing/2014/main" id="{503057B7-CF8C-3DF2-2C30-C7757D1CAC8B}"/>
                </a:ext>
              </a:extLst>
            </p:cNvPr>
            <p:cNvSpPr/>
            <p:nvPr/>
          </p:nvSpPr>
          <p:spPr>
            <a:xfrm>
              <a:off x="6892183" y="34334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6" name="Rettangolo 235">
              <a:extLst>
                <a:ext uri="{FF2B5EF4-FFF2-40B4-BE49-F238E27FC236}">
                  <a16:creationId xmlns:a16="http://schemas.microsoft.com/office/drawing/2014/main" id="{3C124D9F-B90A-2368-89DD-979C25DC703E}"/>
                </a:ext>
              </a:extLst>
            </p:cNvPr>
            <p:cNvSpPr/>
            <p:nvPr/>
          </p:nvSpPr>
          <p:spPr>
            <a:xfrm>
              <a:off x="7006559" y="34334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7" name="Rettangolo 236">
              <a:extLst>
                <a:ext uri="{FF2B5EF4-FFF2-40B4-BE49-F238E27FC236}">
                  <a16:creationId xmlns:a16="http://schemas.microsoft.com/office/drawing/2014/main" id="{2CD9E0F6-25E2-62A7-BCE6-2481E9908B10}"/>
                </a:ext>
              </a:extLst>
            </p:cNvPr>
            <p:cNvSpPr/>
            <p:nvPr/>
          </p:nvSpPr>
          <p:spPr>
            <a:xfrm>
              <a:off x="7464064" y="34334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8" name="Rettangolo 237">
              <a:extLst>
                <a:ext uri="{FF2B5EF4-FFF2-40B4-BE49-F238E27FC236}">
                  <a16:creationId xmlns:a16="http://schemas.microsoft.com/office/drawing/2014/main" id="{72619E59-1F22-382F-2CFE-7D36338AD70B}"/>
                </a:ext>
              </a:extLst>
            </p:cNvPr>
            <p:cNvSpPr/>
            <p:nvPr/>
          </p:nvSpPr>
          <p:spPr>
            <a:xfrm>
              <a:off x="7807193" y="34334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39" name="Rettangolo 238">
              <a:extLst>
                <a:ext uri="{FF2B5EF4-FFF2-40B4-BE49-F238E27FC236}">
                  <a16:creationId xmlns:a16="http://schemas.microsoft.com/office/drawing/2014/main" id="{D6269E48-B03C-BB77-86F4-BC944298DF73}"/>
                </a:ext>
              </a:extLst>
            </p:cNvPr>
            <p:cNvSpPr/>
            <p:nvPr/>
          </p:nvSpPr>
          <p:spPr>
            <a:xfrm>
              <a:off x="8264697" y="34334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0" name="Rettangolo 239">
              <a:extLst>
                <a:ext uri="{FF2B5EF4-FFF2-40B4-BE49-F238E27FC236}">
                  <a16:creationId xmlns:a16="http://schemas.microsoft.com/office/drawing/2014/main" id="{7E9DB9AA-506E-D93F-54AE-068B230CBEE6}"/>
                </a:ext>
              </a:extLst>
            </p:cNvPr>
            <p:cNvSpPr/>
            <p:nvPr/>
          </p:nvSpPr>
          <p:spPr>
            <a:xfrm>
              <a:off x="8379073" y="34334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1" name="Rettangolo 240">
              <a:extLst>
                <a:ext uri="{FF2B5EF4-FFF2-40B4-BE49-F238E27FC236}">
                  <a16:creationId xmlns:a16="http://schemas.microsoft.com/office/drawing/2014/main" id="{2D7C5A6F-CA06-FB5E-40CA-633E92DE58DD}"/>
                </a:ext>
              </a:extLst>
            </p:cNvPr>
            <p:cNvSpPr/>
            <p:nvPr/>
          </p:nvSpPr>
          <p:spPr>
            <a:xfrm>
              <a:off x="8607826" y="34334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2" name="Rettangolo 241">
              <a:extLst>
                <a:ext uri="{FF2B5EF4-FFF2-40B4-BE49-F238E27FC236}">
                  <a16:creationId xmlns:a16="http://schemas.microsoft.com/office/drawing/2014/main" id="{3D2F428F-5389-A1A3-598B-7FEECBB6C1E7}"/>
                </a:ext>
              </a:extLst>
            </p:cNvPr>
            <p:cNvSpPr/>
            <p:nvPr/>
          </p:nvSpPr>
          <p:spPr>
            <a:xfrm>
              <a:off x="8722202" y="3433448"/>
              <a:ext cx="114376" cy="114376"/>
            </a:xfrm>
            <a:prstGeom prst="rect">
              <a:avLst/>
            </a:prstGeom>
            <a:grpFill/>
            <a:ln w="178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3" name="Figura a mano libera 242">
              <a:extLst>
                <a:ext uri="{FF2B5EF4-FFF2-40B4-BE49-F238E27FC236}">
                  <a16:creationId xmlns:a16="http://schemas.microsoft.com/office/drawing/2014/main" id="{F0D7F01B-AF21-49D7-2AB9-F18C1A441FCA}"/>
                </a:ext>
              </a:extLst>
            </p:cNvPr>
            <p:cNvSpPr/>
            <p:nvPr/>
          </p:nvSpPr>
          <p:spPr>
            <a:xfrm>
              <a:off x="5977060" y="688306"/>
              <a:ext cx="800861" cy="800861"/>
            </a:xfrm>
            <a:custGeom>
              <a:avLst/>
              <a:gdLst>
                <a:gd name="csX0" fmla="*/ 24033 w 800861"/>
                <a:gd name="csY0" fmla="*/ -329 h 800861"/>
                <a:gd name="csX1" fmla="*/ -329 w 800861"/>
                <a:gd name="csY1" fmla="*/ 24033 h 800861"/>
                <a:gd name="csX2" fmla="*/ -329 w 800861"/>
                <a:gd name="csY2" fmla="*/ 114162 h 800861"/>
                <a:gd name="csX3" fmla="*/ -329 w 800861"/>
                <a:gd name="csY3" fmla="*/ 228538 h 800861"/>
                <a:gd name="csX4" fmla="*/ -329 w 800861"/>
                <a:gd name="csY4" fmla="*/ 342914 h 800861"/>
                <a:gd name="csX5" fmla="*/ -329 w 800861"/>
                <a:gd name="csY5" fmla="*/ 457290 h 800861"/>
                <a:gd name="csX6" fmla="*/ -329 w 800861"/>
                <a:gd name="csY6" fmla="*/ 571666 h 800861"/>
                <a:gd name="csX7" fmla="*/ -329 w 800861"/>
                <a:gd name="csY7" fmla="*/ 686043 h 800861"/>
                <a:gd name="csX8" fmla="*/ -329 w 800861"/>
                <a:gd name="csY8" fmla="*/ 776171 h 800861"/>
                <a:gd name="csX9" fmla="*/ 24033 w 800861"/>
                <a:gd name="csY9" fmla="*/ 800533 h 800861"/>
                <a:gd name="csX10" fmla="*/ 776171 w 800861"/>
                <a:gd name="csY10" fmla="*/ 800533 h 800861"/>
                <a:gd name="csX11" fmla="*/ 800533 w 800861"/>
                <a:gd name="csY11" fmla="*/ 776171 h 800861"/>
                <a:gd name="csX12" fmla="*/ 800533 w 800861"/>
                <a:gd name="csY12" fmla="*/ 686043 h 800861"/>
                <a:gd name="csX13" fmla="*/ 800533 w 800861"/>
                <a:gd name="csY13" fmla="*/ 571666 h 800861"/>
                <a:gd name="csX14" fmla="*/ 800533 w 800861"/>
                <a:gd name="csY14" fmla="*/ 457290 h 800861"/>
                <a:gd name="csX15" fmla="*/ 800533 w 800861"/>
                <a:gd name="csY15" fmla="*/ 342914 h 800861"/>
                <a:gd name="csX16" fmla="*/ 800533 w 800861"/>
                <a:gd name="csY16" fmla="*/ 228538 h 800861"/>
                <a:gd name="csX17" fmla="*/ 800533 w 800861"/>
                <a:gd name="csY17" fmla="*/ 114162 h 800861"/>
                <a:gd name="csX18" fmla="*/ 800533 w 800861"/>
                <a:gd name="csY18" fmla="*/ 24033 h 800861"/>
                <a:gd name="csX19" fmla="*/ 776171 w 800861"/>
                <a:gd name="csY19" fmla="*/ -329 h 800861"/>
                <a:gd name="csX20" fmla="*/ 24033 w 800861"/>
                <a:gd name="csY20" fmla="*/ -329 h 800861"/>
                <a:gd name="csX21" fmla="*/ 686043 w 800861"/>
                <a:gd name="csY21" fmla="*/ 228538 h 800861"/>
                <a:gd name="csX22" fmla="*/ 686043 w 800861"/>
                <a:gd name="csY22" fmla="*/ 342914 h 800861"/>
                <a:gd name="csX23" fmla="*/ 686043 w 800861"/>
                <a:gd name="csY23" fmla="*/ 457290 h 800861"/>
                <a:gd name="csX24" fmla="*/ 686043 w 800861"/>
                <a:gd name="csY24" fmla="*/ 571666 h 800861"/>
                <a:gd name="csX25" fmla="*/ 686043 w 800861"/>
                <a:gd name="csY25" fmla="*/ 672089 h 800861"/>
                <a:gd name="csX26" fmla="*/ 672089 w 800861"/>
                <a:gd name="csY26" fmla="*/ 686043 h 800861"/>
                <a:gd name="csX27" fmla="*/ 128116 w 800861"/>
                <a:gd name="csY27" fmla="*/ 686043 h 800861"/>
                <a:gd name="csX28" fmla="*/ 114162 w 800861"/>
                <a:gd name="csY28" fmla="*/ 672089 h 800861"/>
                <a:gd name="csX29" fmla="*/ 114162 w 800861"/>
                <a:gd name="csY29" fmla="*/ 571666 h 800861"/>
                <a:gd name="csX30" fmla="*/ 114162 w 800861"/>
                <a:gd name="csY30" fmla="*/ 457290 h 800861"/>
                <a:gd name="csX31" fmla="*/ 114162 w 800861"/>
                <a:gd name="csY31" fmla="*/ 342914 h 800861"/>
                <a:gd name="csX32" fmla="*/ 114162 w 800861"/>
                <a:gd name="csY32" fmla="*/ 228538 h 800861"/>
                <a:gd name="csX33" fmla="*/ 114162 w 800861"/>
                <a:gd name="csY33" fmla="*/ 128116 h 800861"/>
                <a:gd name="csX34" fmla="*/ 128116 w 800861"/>
                <a:gd name="csY34" fmla="*/ 114162 h 800861"/>
                <a:gd name="csX35" fmla="*/ 672089 w 800861"/>
                <a:gd name="csY35" fmla="*/ 114162 h 800861"/>
                <a:gd name="csX36" fmla="*/ 686043 w 800861"/>
                <a:gd name="csY36" fmla="*/ 128116 h 800861"/>
                <a:gd name="csX37" fmla="*/ 686043 w 800861"/>
                <a:gd name="csY37" fmla="*/ 228538 h 8008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800861" h="800861">
                  <a:moveTo>
                    <a:pt x="24033" y="-329"/>
                  </a:moveTo>
                  <a:cubicBezTo>
                    <a:pt x="10651" y="-329"/>
                    <a:pt x="-329" y="10651"/>
                    <a:pt x="-329" y="24033"/>
                  </a:cubicBezTo>
                  <a:lnTo>
                    <a:pt x="-329" y="114162"/>
                  </a:lnTo>
                  <a:lnTo>
                    <a:pt x="-329" y="228538"/>
                  </a:lnTo>
                  <a:lnTo>
                    <a:pt x="-329" y="342914"/>
                  </a:lnTo>
                  <a:lnTo>
                    <a:pt x="-329" y="457290"/>
                  </a:lnTo>
                  <a:lnTo>
                    <a:pt x="-329" y="571666"/>
                  </a:lnTo>
                  <a:lnTo>
                    <a:pt x="-329" y="686043"/>
                  </a:lnTo>
                  <a:lnTo>
                    <a:pt x="-329" y="776171"/>
                  </a:lnTo>
                  <a:cubicBezTo>
                    <a:pt x="-329" y="789553"/>
                    <a:pt x="10537" y="800533"/>
                    <a:pt x="24033" y="800533"/>
                  </a:cubicBezTo>
                  <a:lnTo>
                    <a:pt x="776171" y="800533"/>
                  </a:lnTo>
                  <a:cubicBezTo>
                    <a:pt x="789553" y="800533"/>
                    <a:pt x="800533" y="789667"/>
                    <a:pt x="800533" y="776171"/>
                  </a:cubicBezTo>
                  <a:lnTo>
                    <a:pt x="800533" y="686043"/>
                  </a:lnTo>
                  <a:lnTo>
                    <a:pt x="800533" y="571666"/>
                  </a:lnTo>
                  <a:lnTo>
                    <a:pt x="800533" y="457290"/>
                  </a:lnTo>
                  <a:lnTo>
                    <a:pt x="800533" y="342914"/>
                  </a:lnTo>
                  <a:lnTo>
                    <a:pt x="800533" y="228538"/>
                  </a:lnTo>
                  <a:lnTo>
                    <a:pt x="800533" y="114162"/>
                  </a:lnTo>
                  <a:lnTo>
                    <a:pt x="800533" y="24033"/>
                  </a:lnTo>
                  <a:cubicBezTo>
                    <a:pt x="800533" y="10651"/>
                    <a:pt x="789667" y="-329"/>
                    <a:pt x="776171" y="-329"/>
                  </a:cubicBezTo>
                  <a:lnTo>
                    <a:pt x="24033" y="-329"/>
                  </a:lnTo>
                  <a:close/>
                  <a:moveTo>
                    <a:pt x="686043" y="228538"/>
                  </a:moveTo>
                  <a:lnTo>
                    <a:pt x="686043" y="342914"/>
                  </a:lnTo>
                  <a:lnTo>
                    <a:pt x="686043" y="457290"/>
                  </a:lnTo>
                  <a:lnTo>
                    <a:pt x="686043" y="571666"/>
                  </a:lnTo>
                  <a:lnTo>
                    <a:pt x="686043" y="672089"/>
                  </a:lnTo>
                  <a:cubicBezTo>
                    <a:pt x="686043" y="679866"/>
                    <a:pt x="679752" y="686043"/>
                    <a:pt x="672089" y="686043"/>
                  </a:cubicBezTo>
                  <a:lnTo>
                    <a:pt x="128116" y="686043"/>
                  </a:lnTo>
                  <a:cubicBezTo>
                    <a:pt x="120338" y="686043"/>
                    <a:pt x="114162" y="679752"/>
                    <a:pt x="114162" y="672089"/>
                  </a:cubicBezTo>
                  <a:lnTo>
                    <a:pt x="114162" y="571666"/>
                  </a:lnTo>
                  <a:lnTo>
                    <a:pt x="114162" y="457290"/>
                  </a:lnTo>
                  <a:lnTo>
                    <a:pt x="114162" y="342914"/>
                  </a:lnTo>
                  <a:lnTo>
                    <a:pt x="114162" y="228538"/>
                  </a:lnTo>
                  <a:lnTo>
                    <a:pt x="114162" y="128116"/>
                  </a:lnTo>
                  <a:cubicBezTo>
                    <a:pt x="114162" y="120338"/>
                    <a:pt x="120452" y="114162"/>
                    <a:pt x="128116" y="114162"/>
                  </a:cubicBezTo>
                  <a:lnTo>
                    <a:pt x="672089" y="114162"/>
                  </a:lnTo>
                  <a:cubicBezTo>
                    <a:pt x="679866" y="114162"/>
                    <a:pt x="686043" y="120452"/>
                    <a:pt x="686043" y="128116"/>
                  </a:cubicBezTo>
                  <a:lnTo>
                    <a:pt x="686043" y="228538"/>
                  </a:lnTo>
                  <a:close/>
                </a:path>
              </a:pathLst>
            </a:custGeom>
            <a:grpFill/>
            <a:ln w="114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4" name="Figura a mano libera 243">
              <a:extLst>
                <a:ext uri="{FF2B5EF4-FFF2-40B4-BE49-F238E27FC236}">
                  <a16:creationId xmlns:a16="http://schemas.microsoft.com/office/drawing/2014/main" id="{36A71F09-B971-F4BC-9EDA-BDD38146B141}"/>
                </a:ext>
              </a:extLst>
            </p:cNvPr>
            <p:cNvSpPr/>
            <p:nvPr/>
          </p:nvSpPr>
          <p:spPr>
            <a:xfrm>
              <a:off x="6205812" y="917058"/>
              <a:ext cx="343242" cy="343357"/>
            </a:xfrm>
            <a:custGeom>
              <a:avLst/>
              <a:gdLst>
                <a:gd name="csX0" fmla="*/ 342914 w 343242"/>
                <a:gd name="csY0" fmla="*/ 228538 h 343357"/>
                <a:gd name="csX1" fmla="*/ 342914 w 343242"/>
                <a:gd name="csY1" fmla="*/ 114162 h 343357"/>
                <a:gd name="csX2" fmla="*/ 342914 w 343242"/>
                <a:gd name="csY2" fmla="*/ 24033 h 343357"/>
                <a:gd name="csX3" fmla="*/ 318552 w 343242"/>
                <a:gd name="csY3" fmla="*/ -329 h 343357"/>
                <a:gd name="csX4" fmla="*/ 24033 w 343242"/>
                <a:gd name="csY4" fmla="*/ -329 h 343357"/>
                <a:gd name="csX5" fmla="*/ -329 w 343242"/>
                <a:gd name="csY5" fmla="*/ 24033 h 343357"/>
                <a:gd name="csX6" fmla="*/ -329 w 343242"/>
                <a:gd name="csY6" fmla="*/ 114162 h 343357"/>
                <a:gd name="csX7" fmla="*/ -329 w 343242"/>
                <a:gd name="csY7" fmla="*/ 228538 h 343357"/>
                <a:gd name="csX8" fmla="*/ -329 w 343242"/>
                <a:gd name="csY8" fmla="*/ 318666 h 343357"/>
                <a:gd name="csX9" fmla="*/ 24033 w 343242"/>
                <a:gd name="csY9" fmla="*/ 343028 h 343357"/>
                <a:gd name="csX10" fmla="*/ 318552 w 343242"/>
                <a:gd name="csY10" fmla="*/ 343028 h 343357"/>
                <a:gd name="csX11" fmla="*/ 342914 w 343242"/>
                <a:gd name="csY11" fmla="*/ 318666 h 343357"/>
                <a:gd name="csX12" fmla="*/ 342914 w 343242"/>
                <a:gd name="csY12" fmla="*/ 228538 h 34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3242" h="343357">
                  <a:moveTo>
                    <a:pt x="342914" y="228538"/>
                  </a:moveTo>
                  <a:lnTo>
                    <a:pt x="342914" y="114162"/>
                  </a:lnTo>
                  <a:lnTo>
                    <a:pt x="342914" y="24033"/>
                  </a:lnTo>
                  <a:cubicBezTo>
                    <a:pt x="342914" y="10651"/>
                    <a:pt x="332048" y="-329"/>
                    <a:pt x="318552" y="-329"/>
                  </a:cubicBezTo>
                  <a:lnTo>
                    <a:pt x="24033" y="-329"/>
                  </a:lnTo>
                  <a:cubicBezTo>
                    <a:pt x="10651" y="-329"/>
                    <a:pt x="-329" y="10537"/>
                    <a:pt x="-329" y="24033"/>
                  </a:cubicBezTo>
                  <a:lnTo>
                    <a:pt x="-329" y="114162"/>
                  </a:lnTo>
                  <a:lnTo>
                    <a:pt x="-329" y="228538"/>
                  </a:lnTo>
                  <a:lnTo>
                    <a:pt x="-329" y="318666"/>
                  </a:lnTo>
                  <a:cubicBezTo>
                    <a:pt x="-329" y="332048"/>
                    <a:pt x="10537" y="343028"/>
                    <a:pt x="24033" y="343028"/>
                  </a:cubicBezTo>
                  <a:lnTo>
                    <a:pt x="318552" y="343028"/>
                  </a:lnTo>
                  <a:cubicBezTo>
                    <a:pt x="331934" y="343028"/>
                    <a:pt x="342914" y="332163"/>
                    <a:pt x="342914" y="318666"/>
                  </a:cubicBezTo>
                  <a:lnTo>
                    <a:pt x="342914" y="228538"/>
                  </a:lnTo>
                  <a:close/>
                </a:path>
              </a:pathLst>
            </a:custGeom>
            <a:grpFill/>
            <a:ln w="114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5" name="Figura a mano libera 244">
              <a:extLst>
                <a:ext uri="{FF2B5EF4-FFF2-40B4-BE49-F238E27FC236}">
                  <a16:creationId xmlns:a16="http://schemas.microsoft.com/office/drawing/2014/main" id="{E15D0900-3467-3CEB-8D66-4A043867C195}"/>
                </a:ext>
              </a:extLst>
            </p:cNvPr>
            <p:cNvSpPr/>
            <p:nvPr/>
          </p:nvSpPr>
          <p:spPr>
            <a:xfrm>
              <a:off x="8035831" y="688306"/>
              <a:ext cx="800861" cy="800861"/>
            </a:xfrm>
            <a:custGeom>
              <a:avLst/>
              <a:gdLst>
                <a:gd name="csX0" fmla="*/ 24091 w 800861"/>
                <a:gd name="csY0" fmla="*/ -329 h 800861"/>
                <a:gd name="csX1" fmla="*/ -271 w 800861"/>
                <a:gd name="csY1" fmla="*/ 24033 h 800861"/>
                <a:gd name="csX2" fmla="*/ -271 w 800861"/>
                <a:gd name="csY2" fmla="*/ 114162 h 800861"/>
                <a:gd name="csX3" fmla="*/ -271 w 800861"/>
                <a:gd name="csY3" fmla="*/ 228538 h 800861"/>
                <a:gd name="csX4" fmla="*/ -271 w 800861"/>
                <a:gd name="csY4" fmla="*/ 342914 h 800861"/>
                <a:gd name="csX5" fmla="*/ -271 w 800861"/>
                <a:gd name="csY5" fmla="*/ 457290 h 800861"/>
                <a:gd name="csX6" fmla="*/ -271 w 800861"/>
                <a:gd name="csY6" fmla="*/ 571666 h 800861"/>
                <a:gd name="csX7" fmla="*/ -271 w 800861"/>
                <a:gd name="csY7" fmla="*/ 686043 h 800861"/>
                <a:gd name="csX8" fmla="*/ -271 w 800861"/>
                <a:gd name="csY8" fmla="*/ 776171 h 800861"/>
                <a:gd name="csX9" fmla="*/ 24091 w 800861"/>
                <a:gd name="csY9" fmla="*/ 800533 h 800861"/>
                <a:gd name="csX10" fmla="*/ 776229 w 800861"/>
                <a:gd name="csY10" fmla="*/ 800533 h 800861"/>
                <a:gd name="csX11" fmla="*/ 800591 w 800861"/>
                <a:gd name="csY11" fmla="*/ 776171 h 800861"/>
                <a:gd name="csX12" fmla="*/ 800591 w 800861"/>
                <a:gd name="csY12" fmla="*/ 686043 h 800861"/>
                <a:gd name="csX13" fmla="*/ 800591 w 800861"/>
                <a:gd name="csY13" fmla="*/ 571666 h 800861"/>
                <a:gd name="csX14" fmla="*/ 800591 w 800861"/>
                <a:gd name="csY14" fmla="*/ 457290 h 800861"/>
                <a:gd name="csX15" fmla="*/ 800591 w 800861"/>
                <a:gd name="csY15" fmla="*/ 342914 h 800861"/>
                <a:gd name="csX16" fmla="*/ 800591 w 800861"/>
                <a:gd name="csY16" fmla="*/ 228538 h 800861"/>
                <a:gd name="csX17" fmla="*/ 800591 w 800861"/>
                <a:gd name="csY17" fmla="*/ 114162 h 800861"/>
                <a:gd name="csX18" fmla="*/ 800591 w 800861"/>
                <a:gd name="csY18" fmla="*/ 24033 h 800861"/>
                <a:gd name="csX19" fmla="*/ 776229 w 800861"/>
                <a:gd name="csY19" fmla="*/ -329 h 800861"/>
                <a:gd name="csX20" fmla="*/ 24091 w 800861"/>
                <a:gd name="csY20" fmla="*/ -329 h 800861"/>
                <a:gd name="csX21" fmla="*/ 686100 w 800861"/>
                <a:gd name="csY21" fmla="*/ 228538 h 800861"/>
                <a:gd name="csX22" fmla="*/ 686100 w 800861"/>
                <a:gd name="csY22" fmla="*/ 342914 h 800861"/>
                <a:gd name="csX23" fmla="*/ 686100 w 800861"/>
                <a:gd name="csY23" fmla="*/ 457290 h 800861"/>
                <a:gd name="csX24" fmla="*/ 686100 w 800861"/>
                <a:gd name="csY24" fmla="*/ 571666 h 800861"/>
                <a:gd name="csX25" fmla="*/ 686100 w 800861"/>
                <a:gd name="csY25" fmla="*/ 672089 h 800861"/>
                <a:gd name="csX26" fmla="*/ 672146 w 800861"/>
                <a:gd name="csY26" fmla="*/ 686043 h 800861"/>
                <a:gd name="csX27" fmla="*/ 128173 w 800861"/>
                <a:gd name="csY27" fmla="*/ 686043 h 800861"/>
                <a:gd name="csX28" fmla="*/ 114219 w 800861"/>
                <a:gd name="csY28" fmla="*/ 672089 h 800861"/>
                <a:gd name="csX29" fmla="*/ 114219 w 800861"/>
                <a:gd name="csY29" fmla="*/ 571666 h 800861"/>
                <a:gd name="csX30" fmla="*/ 114219 w 800861"/>
                <a:gd name="csY30" fmla="*/ 457290 h 800861"/>
                <a:gd name="csX31" fmla="*/ 114219 w 800861"/>
                <a:gd name="csY31" fmla="*/ 342914 h 800861"/>
                <a:gd name="csX32" fmla="*/ 114219 w 800861"/>
                <a:gd name="csY32" fmla="*/ 228538 h 800861"/>
                <a:gd name="csX33" fmla="*/ 114219 w 800861"/>
                <a:gd name="csY33" fmla="*/ 128116 h 800861"/>
                <a:gd name="csX34" fmla="*/ 128173 w 800861"/>
                <a:gd name="csY34" fmla="*/ 114162 h 800861"/>
                <a:gd name="csX35" fmla="*/ 672146 w 800861"/>
                <a:gd name="csY35" fmla="*/ 114162 h 800861"/>
                <a:gd name="csX36" fmla="*/ 686100 w 800861"/>
                <a:gd name="csY36" fmla="*/ 128116 h 800861"/>
                <a:gd name="csX37" fmla="*/ 686100 w 800861"/>
                <a:gd name="csY37" fmla="*/ 228538 h 8008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800861" h="800861">
                  <a:moveTo>
                    <a:pt x="24091" y="-329"/>
                  </a:moveTo>
                  <a:cubicBezTo>
                    <a:pt x="10709" y="-329"/>
                    <a:pt x="-271" y="10651"/>
                    <a:pt x="-271" y="24033"/>
                  </a:cubicBezTo>
                  <a:lnTo>
                    <a:pt x="-271" y="114162"/>
                  </a:lnTo>
                  <a:lnTo>
                    <a:pt x="-271" y="228538"/>
                  </a:lnTo>
                  <a:lnTo>
                    <a:pt x="-271" y="342914"/>
                  </a:lnTo>
                  <a:lnTo>
                    <a:pt x="-271" y="457290"/>
                  </a:lnTo>
                  <a:lnTo>
                    <a:pt x="-271" y="571666"/>
                  </a:lnTo>
                  <a:lnTo>
                    <a:pt x="-271" y="686043"/>
                  </a:lnTo>
                  <a:lnTo>
                    <a:pt x="-271" y="776171"/>
                  </a:lnTo>
                  <a:cubicBezTo>
                    <a:pt x="-271" y="789553"/>
                    <a:pt x="10595" y="800533"/>
                    <a:pt x="24091" y="800533"/>
                  </a:cubicBezTo>
                  <a:lnTo>
                    <a:pt x="776229" y="800533"/>
                  </a:lnTo>
                  <a:cubicBezTo>
                    <a:pt x="789611" y="800533"/>
                    <a:pt x="800591" y="789667"/>
                    <a:pt x="800591" y="776171"/>
                  </a:cubicBezTo>
                  <a:lnTo>
                    <a:pt x="800591" y="686043"/>
                  </a:lnTo>
                  <a:lnTo>
                    <a:pt x="800591" y="571666"/>
                  </a:lnTo>
                  <a:lnTo>
                    <a:pt x="800591" y="457290"/>
                  </a:lnTo>
                  <a:lnTo>
                    <a:pt x="800591" y="342914"/>
                  </a:lnTo>
                  <a:lnTo>
                    <a:pt x="800591" y="228538"/>
                  </a:lnTo>
                  <a:lnTo>
                    <a:pt x="800591" y="114162"/>
                  </a:lnTo>
                  <a:lnTo>
                    <a:pt x="800591" y="24033"/>
                  </a:lnTo>
                  <a:cubicBezTo>
                    <a:pt x="800591" y="10651"/>
                    <a:pt x="789725" y="-329"/>
                    <a:pt x="776229" y="-329"/>
                  </a:cubicBezTo>
                  <a:lnTo>
                    <a:pt x="24091" y="-329"/>
                  </a:lnTo>
                  <a:close/>
                  <a:moveTo>
                    <a:pt x="686100" y="228538"/>
                  </a:moveTo>
                  <a:lnTo>
                    <a:pt x="686100" y="342914"/>
                  </a:lnTo>
                  <a:lnTo>
                    <a:pt x="686100" y="457290"/>
                  </a:lnTo>
                  <a:lnTo>
                    <a:pt x="686100" y="571666"/>
                  </a:lnTo>
                  <a:lnTo>
                    <a:pt x="686100" y="672089"/>
                  </a:lnTo>
                  <a:cubicBezTo>
                    <a:pt x="686100" y="679866"/>
                    <a:pt x="679809" y="686043"/>
                    <a:pt x="672146" y="686043"/>
                  </a:cubicBezTo>
                  <a:lnTo>
                    <a:pt x="128173" y="686043"/>
                  </a:lnTo>
                  <a:cubicBezTo>
                    <a:pt x="120396" y="686043"/>
                    <a:pt x="114219" y="679752"/>
                    <a:pt x="114219" y="672089"/>
                  </a:cubicBezTo>
                  <a:lnTo>
                    <a:pt x="114219" y="571666"/>
                  </a:lnTo>
                  <a:lnTo>
                    <a:pt x="114219" y="457290"/>
                  </a:lnTo>
                  <a:lnTo>
                    <a:pt x="114219" y="342914"/>
                  </a:lnTo>
                  <a:lnTo>
                    <a:pt x="114219" y="228538"/>
                  </a:lnTo>
                  <a:lnTo>
                    <a:pt x="114219" y="128116"/>
                  </a:lnTo>
                  <a:cubicBezTo>
                    <a:pt x="114219" y="120338"/>
                    <a:pt x="120510" y="114162"/>
                    <a:pt x="128173" y="114162"/>
                  </a:cubicBezTo>
                  <a:lnTo>
                    <a:pt x="672146" y="114162"/>
                  </a:lnTo>
                  <a:cubicBezTo>
                    <a:pt x="679924" y="114162"/>
                    <a:pt x="686100" y="120452"/>
                    <a:pt x="686100" y="128116"/>
                  </a:cubicBezTo>
                  <a:lnTo>
                    <a:pt x="686100" y="228538"/>
                  </a:lnTo>
                  <a:close/>
                </a:path>
              </a:pathLst>
            </a:custGeom>
            <a:grpFill/>
            <a:ln w="114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6" name="Figura a mano libera 245">
              <a:extLst>
                <a:ext uri="{FF2B5EF4-FFF2-40B4-BE49-F238E27FC236}">
                  <a16:creationId xmlns:a16="http://schemas.microsoft.com/office/drawing/2014/main" id="{1A3448EF-DB07-E4B6-0BDC-762E041F89B8}"/>
                </a:ext>
              </a:extLst>
            </p:cNvPr>
            <p:cNvSpPr/>
            <p:nvPr/>
          </p:nvSpPr>
          <p:spPr>
            <a:xfrm>
              <a:off x="8264583" y="917058"/>
              <a:ext cx="343242" cy="343357"/>
            </a:xfrm>
            <a:custGeom>
              <a:avLst/>
              <a:gdLst>
                <a:gd name="csX0" fmla="*/ 342972 w 343242"/>
                <a:gd name="csY0" fmla="*/ 228538 h 343357"/>
                <a:gd name="csX1" fmla="*/ 342972 w 343242"/>
                <a:gd name="csY1" fmla="*/ 114162 h 343357"/>
                <a:gd name="csX2" fmla="*/ 342972 w 343242"/>
                <a:gd name="csY2" fmla="*/ 24033 h 343357"/>
                <a:gd name="csX3" fmla="*/ 318610 w 343242"/>
                <a:gd name="csY3" fmla="*/ -329 h 343357"/>
                <a:gd name="csX4" fmla="*/ 24091 w 343242"/>
                <a:gd name="csY4" fmla="*/ -329 h 343357"/>
                <a:gd name="csX5" fmla="*/ -271 w 343242"/>
                <a:gd name="csY5" fmla="*/ 24033 h 343357"/>
                <a:gd name="csX6" fmla="*/ -271 w 343242"/>
                <a:gd name="csY6" fmla="*/ 114162 h 343357"/>
                <a:gd name="csX7" fmla="*/ -271 w 343242"/>
                <a:gd name="csY7" fmla="*/ 228538 h 343357"/>
                <a:gd name="csX8" fmla="*/ -271 w 343242"/>
                <a:gd name="csY8" fmla="*/ 318666 h 343357"/>
                <a:gd name="csX9" fmla="*/ 24091 w 343242"/>
                <a:gd name="csY9" fmla="*/ 343028 h 343357"/>
                <a:gd name="csX10" fmla="*/ 318610 w 343242"/>
                <a:gd name="csY10" fmla="*/ 343028 h 343357"/>
                <a:gd name="csX11" fmla="*/ 342972 w 343242"/>
                <a:gd name="csY11" fmla="*/ 318666 h 343357"/>
                <a:gd name="csX12" fmla="*/ 342972 w 343242"/>
                <a:gd name="csY12" fmla="*/ 228538 h 34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3242" h="343357">
                  <a:moveTo>
                    <a:pt x="342972" y="228538"/>
                  </a:moveTo>
                  <a:lnTo>
                    <a:pt x="342972" y="114162"/>
                  </a:lnTo>
                  <a:lnTo>
                    <a:pt x="342972" y="24033"/>
                  </a:lnTo>
                  <a:cubicBezTo>
                    <a:pt x="342972" y="10651"/>
                    <a:pt x="332106" y="-329"/>
                    <a:pt x="318610" y="-329"/>
                  </a:cubicBezTo>
                  <a:lnTo>
                    <a:pt x="24091" y="-329"/>
                  </a:lnTo>
                  <a:cubicBezTo>
                    <a:pt x="10709" y="-329"/>
                    <a:pt x="-271" y="10537"/>
                    <a:pt x="-271" y="24033"/>
                  </a:cubicBezTo>
                  <a:lnTo>
                    <a:pt x="-271" y="114162"/>
                  </a:lnTo>
                  <a:lnTo>
                    <a:pt x="-271" y="228538"/>
                  </a:lnTo>
                  <a:lnTo>
                    <a:pt x="-271" y="318666"/>
                  </a:lnTo>
                  <a:cubicBezTo>
                    <a:pt x="-271" y="332048"/>
                    <a:pt x="10595" y="343028"/>
                    <a:pt x="24091" y="343028"/>
                  </a:cubicBezTo>
                  <a:lnTo>
                    <a:pt x="318610" y="343028"/>
                  </a:lnTo>
                  <a:cubicBezTo>
                    <a:pt x="331992" y="343028"/>
                    <a:pt x="342972" y="332163"/>
                    <a:pt x="342972" y="318666"/>
                  </a:cubicBezTo>
                  <a:lnTo>
                    <a:pt x="342972" y="228538"/>
                  </a:lnTo>
                  <a:close/>
                </a:path>
              </a:pathLst>
            </a:custGeom>
            <a:grpFill/>
            <a:ln w="114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7" name="Figura a mano libera 246">
              <a:extLst>
                <a:ext uri="{FF2B5EF4-FFF2-40B4-BE49-F238E27FC236}">
                  <a16:creationId xmlns:a16="http://schemas.microsoft.com/office/drawing/2014/main" id="{2AF07D65-94F3-B863-1C69-4CFDEB11A420}"/>
                </a:ext>
              </a:extLst>
            </p:cNvPr>
            <p:cNvSpPr/>
            <p:nvPr/>
          </p:nvSpPr>
          <p:spPr>
            <a:xfrm>
              <a:off x="5977060" y="2747077"/>
              <a:ext cx="800861" cy="800861"/>
            </a:xfrm>
            <a:custGeom>
              <a:avLst/>
              <a:gdLst>
                <a:gd name="csX0" fmla="*/ 24033 w 800861"/>
                <a:gd name="csY0" fmla="*/ -271 h 800861"/>
                <a:gd name="csX1" fmla="*/ -329 w 800861"/>
                <a:gd name="csY1" fmla="*/ 24091 h 800861"/>
                <a:gd name="csX2" fmla="*/ -329 w 800861"/>
                <a:gd name="csY2" fmla="*/ 114219 h 800861"/>
                <a:gd name="csX3" fmla="*/ -329 w 800861"/>
                <a:gd name="csY3" fmla="*/ 228596 h 800861"/>
                <a:gd name="csX4" fmla="*/ -329 w 800861"/>
                <a:gd name="csY4" fmla="*/ 342972 h 800861"/>
                <a:gd name="csX5" fmla="*/ -329 w 800861"/>
                <a:gd name="csY5" fmla="*/ 457348 h 800861"/>
                <a:gd name="csX6" fmla="*/ -329 w 800861"/>
                <a:gd name="csY6" fmla="*/ 571724 h 800861"/>
                <a:gd name="csX7" fmla="*/ -329 w 800861"/>
                <a:gd name="csY7" fmla="*/ 686100 h 800861"/>
                <a:gd name="csX8" fmla="*/ -329 w 800861"/>
                <a:gd name="csY8" fmla="*/ 776229 h 800861"/>
                <a:gd name="csX9" fmla="*/ 24033 w 800861"/>
                <a:gd name="csY9" fmla="*/ 800591 h 800861"/>
                <a:gd name="csX10" fmla="*/ 776171 w 800861"/>
                <a:gd name="csY10" fmla="*/ 800591 h 800861"/>
                <a:gd name="csX11" fmla="*/ 800533 w 800861"/>
                <a:gd name="csY11" fmla="*/ 776229 h 800861"/>
                <a:gd name="csX12" fmla="*/ 800533 w 800861"/>
                <a:gd name="csY12" fmla="*/ 686100 h 800861"/>
                <a:gd name="csX13" fmla="*/ 800533 w 800861"/>
                <a:gd name="csY13" fmla="*/ 571724 h 800861"/>
                <a:gd name="csX14" fmla="*/ 800533 w 800861"/>
                <a:gd name="csY14" fmla="*/ 457348 h 800861"/>
                <a:gd name="csX15" fmla="*/ 800533 w 800861"/>
                <a:gd name="csY15" fmla="*/ 342972 h 800861"/>
                <a:gd name="csX16" fmla="*/ 800533 w 800861"/>
                <a:gd name="csY16" fmla="*/ 228596 h 800861"/>
                <a:gd name="csX17" fmla="*/ 800533 w 800861"/>
                <a:gd name="csY17" fmla="*/ 114219 h 800861"/>
                <a:gd name="csX18" fmla="*/ 800533 w 800861"/>
                <a:gd name="csY18" fmla="*/ 24091 h 800861"/>
                <a:gd name="csX19" fmla="*/ 776171 w 800861"/>
                <a:gd name="csY19" fmla="*/ -271 h 800861"/>
                <a:gd name="csX20" fmla="*/ 24033 w 800861"/>
                <a:gd name="csY20" fmla="*/ -271 h 800861"/>
                <a:gd name="csX21" fmla="*/ 686043 w 800861"/>
                <a:gd name="csY21" fmla="*/ 228596 h 800861"/>
                <a:gd name="csX22" fmla="*/ 686043 w 800861"/>
                <a:gd name="csY22" fmla="*/ 342972 h 800861"/>
                <a:gd name="csX23" fmla="*/ 686043 w 800861"/>
                <a:gd name="csY23" fmla="*/ 457348 h 800861"/>
                <a:gd name="csX24" fmla="*/ 686043 w 800861"/>
                <a:gd name="csY24" fmla="*/ 571724 h 800861"/>
                <a:gd name="csX25" fmla="*/ 686043 w 800861"/>
                <a:gd name="csY25" fmla="*/ 672146 h 800861"/>
                <a:gd name="csX26" fmla="*/ 672089 w 800861"/>
                <a:gd name="csY26" fmla="*/ 686100 h 800861"/>
                <a:gd name="csX27" fmla="*/ 128116 w 800861"/>
                <a:gd name="csY27" fmla="*/ 686100 h 800861"/>
                <a:gd name="csX28" fmla="*/ 114162 w 800861"/>
                <a:gd name="csY28" fmla="*/ 672146 h 800861"/>
                <a:gd name="csX29" fmla="*/ 114162 w 800861"/>
                <a:gd name="csY29" fmla="*/ 571724 h 800861"/>
                <a:gd name="csX30" fmla="*/ 114162 w 800861"/>
                <a:gd name="csY30" fmla="*/ 457348 h 800861"/>
                <a:gd name="csX31" fmla="*/ 114162 w 800861"/>
                <a:gd name="csY31" fmla="*/ 342972 h 800861"/>
                <a:gd name="csX32" fmla="*/ 114162 w 800861"/>
                <a:gd name="csY32" fmla="*/ 228596 h 800861"/>
                <a:gd name="csX33" fmla="*/ 114162 w 800861"/>
                <a:gd name="csY33" fmla="*/ 128173 h 800861"/>
                <a:gd name="csX34" fmla="*/ 128116 w 800861"/>
                <a:gd name="csY34" fmla="*/ 114219 h 800861"/>
                <a:gd name="csX35" fmla="*/ 672089 w 800861"/>
                <a:gd name="csY35" fmla="*/ 114219 h 800861"/>
                <a:gd name="csX36" fmla="*/ 686043 w 800861"/>
                <a:gd name="csY36" fmla="*/ 128173 h 800861"/>
                <a:gd name="csX37" fmla="*/ 686043 w 800861"/>
                <a:gd name="csY37" fmla="*/ 228596 h 8008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800861" h="800861">
                  <a:moveTo>
                    <a:pt x="24033" y="-271"/>
                  </a:moveTo>
                  <a:cubicBezTo>
                    <a:pt x="10651" y="-271"/>
                    <a:pt x="-329" y="10709"/>
                    <a:pt x="-329" y="24091"/>
                  </a:cubicBezTo>
                  <a:lnTo>
                    <a:pt x="-329" y="114219"/>
                  </a:lnTo>
                  <a:lnTo>
                    <a:pt x="-329" y="228596"/>
                  </a:lnTo>
                  <a:lnTo>
                    <a:pt x="-329" y="342972"/>
                  </a:lnTo>
                  <a:lnTo>
                    <a:pt x="-329" y="457348"/>
                  </a:lnTo>
                  <a:lnTo>
                    <a:pt x="-329" y="571724"/>
                  </a:lnTo>
                  <a:lnTo>
                    <a:pt x="-329" y="686100"/>
                  </a:lnTo>
                  <a:lnTo>
                    <a:pt x="-329" y="776229"/>
                  </a:lnTo>
                  <a:cubicBezTo>
                    <a:pt x="-329" y="789611"/>
                    <a:pt x="10537" y="800591"/>
                    <a:pt x="24033" y="800591"/>
                  </a:cubicBezTo>
                  <a:lnTo>
                    <a:pt x="776171" y="800591"/>
                  </a:lnTo>
                  <a:cubicBezTo>
                    <a:pt x="789553" y="800591"/>
                    <a:pt x="800533" y="789725"/>
                    <a:pt x="800533" y="776229"/>
                  </a:cubicBezTo>
                  <a:lnTo>
                    <a:pt x="800533" y="686100"/>
                  </a:lnTo>
                  <a:lnTo>
                    <a:pt x="800533" y="571724"/>
                  </a:lnTo>
                  <a:lnTo>
                    <a:pt x="800533" y="457348"/>
                  </a:lnTo>
                  <a:lnTo>
                    <a:pt x="800533" y="342972"/>
                  </a:lnTo>
                  <a:lnTo>
                    <a:pt x="800533" y="228596"/>
                  </a:lnTo>
                  <a:lnTo>
                    <a:pt x="800533" y="114219"/>
                  </a:lnTo>
                  <a:lnTo>
                    <a:pt x="800533" y="24091"/>
                  </a:lnTo>
                  <a:cubicBezTo>
                    <a:pt x="800533" y="10709"/>
                    <a:pt x="789667" y="-271"/>
                    <a:pt x="776171" y="-271"/>
                  </a:cubicBezTo>
                  <a:lnTo>
                    <a:pt x="24033" y="-271"/>
                  </a:lnTo>
                  <a:close/>
                  <a:moveTo>
                    <a:pt x="686043" y="228596"/>
                  </a:moveTo>
                  <a:lnTo>
                    <a:pt x="686043" y="342972"/>
                  </a:lnTo>
                  <a:lnTo>
                    <a:pt x="686043" y="457348"/>
                  </a:lnTo>
                  <a:lnTo>
                    <a:pt x="686043" y="571724"/>
                  </a:lnTo>
                  <a:lnTo>
                    <a:pt x="686043" y="672146"/>
                  </a:lnTo>
                  <a:cubicBezTo>
                    <a:pt x="686043" y="679924"/>
                    <a:pt x="679752" y="686100"/>
                    <a:pt x="672089" y="686100"/>
                  </a:cubicBezTo>
                  <a:lnTo>
                    <a:pt x="128116" y="686100"/>
                  </a:lnTo>
                  <a:cubicBezTo>
                    <a:pt x="120338" y="686100"/>
                    <a:pt x="114162" y="679809"/>
                    <a:pt x="114162" y="672146"/>
                  </a:cubicBezTo>
                  <a:lnTo>
                    <a:pt x="114162" y="571724"/>
                  </a:lnTo>
                  <a:lnTo>
                    <a:pt x="114162" y="457348"/>
                  </a:lnTo>
                  <a:lnTo>
                    <a:pt x="114162" y="342972"/>
                  </a:lnTo>
                  <a:lnTo>
                    <a:pt x="114162" y="228596"/>
                  </a:lnTo>
                  <a:lnTo>
                    <a:pt x="114162" y="128173"/>
                  </a:lnTo>
                  <a:cubicBezTo>
                    <a:pt x="114162" y="120396"/>
                    <a:pt x="120452" y="114219"/>
                    <a:pt x="128116" y="114219"/>
                  </a:cubicBezTo>
                  <a:lnTo>
                    <a:pt x="672089" y="114219"/>
                  </a:lnTo>
                  <a:cubicBezTo>
                    <a:pt x="679866" y="114219"/>
                    <a:pt x="686043" y="120510"/>
                    <a:pt x="686043" y="128173"/>
                  </a:cubicBezTo>
                  <a:lnTo>
                    <a:pt x="686043" y="228596"/>
                  </a:lnTo>
                  <a:close/>
                </a:path>
              </a:pathLst>
            </a:custGeom>
            <a:grpFill/>
            <a:ln w="114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248" name="Figura a mano libera 247">
              <a:extLst>
                <a:ext uri="{FF2B5EF4-FFF2-40B4-BE49-F238E27FC236}">
                  <a16:creationId xmlns:a16="http://schemas.microsoft.com/office/drawing/2014/main" id="{E0E49879-4217-793C-A993-4CF9BB296D10}"/>
                </a:ext>
              </a:extLst>
            </p:cNvPr>
            <p:cNvSpPr/>
            <p:nvPr/>
          </p:nvSpPr>
          <p:spPr>
            <a:xfrm>
              <a:off x="6205812" y="2975829"/>
              <a:ext cx="343242" cy="343357"/>
            </a:xfrm>
            <a:custGeom>
              <a:avLst/>
              <a:gdLst>
                <a:gd name="csX0" fmla="*/ 342914 w 343242"/>
                <a:gd name="csY0" fmla="*/ 228596 h 343357"/>
                <a:gd name="csX1" fmla="*/ 342914 w 343242"/>
                <a:gd name="csY1" fmla="*/ 114219 h 343357"/>
                <a:gd name="csX2" fmla="*/ 342914 w 343242"/>
                <a:gd name="csY2" fmla="*/ 24091 h 343357"/>
                <a:gd name="csX3" fmla="*/ 318552 w 343242"/>
                <a:gd name="csY3" fmla="*/ -271 h 343357"/>
                <a:gd name="csX4" fmla="*/ 24033 w 343242"/>
                <a:gd name="csY4" fmla="*/ -271 h 343357"/>
                <a:gd name="csX5" fmla="*/ -329 w 343242"/>
                <a:gd name="csY5" fmla="*/ 24091 h 343357"/>
                <a:gd name="csX6" fmla="*/ -329 w 343242"/>
                <a:gd name="csY6" fmla="*/ 114219 h 343357"/>
                <a:gd name="csX7" fmla="*/ -329 w 343242"/>
                <a:gd name="csY7" fmla="*/ 228596 h 343357"/>
                <a:gd name="csX8" fmla="*/ -329 w 343242"/>
                <a:gd name="csY8" fmla="*/ 318724 h 343357"/>
                <a:gd name="csX9" fmla="*/ 24033 w 343242"/>
                <a:gd name="csY9" fmla="*/ 343086 h 343357"/>
                <a:gd name="csX10" fmla="*/ 318552 w 343242"/>
                <a:gd name="csY10" fmla="*/ 343086 h 343357"/>
                <a:gd name="csX11" fmla="*/ 342914 w 343242"/>
                <a:gd name="csY11" fmla="*/ 318724 h 343357"/>
                <a:gd name="csX12" fmla="*/ 342914 w 343242"/>
                <a:gd name="csY12" fmla="*/ 228596 h 34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3242" h="343357">
                  <a:moveTo>
                    <a:pt x="342914" y="228596"/>
                  </a:moveTo>
                  <a:lnTo>
                    <a:pt x="342914" y="114219"/>
                  </a:lnTo>
                  <a:lnTo>
                    <a:pt x="342914" y="24091"/>
                  </a:lnTo>
                  <a:cubicBezTo>
                    <a:pt x="342914" y="10709"/>
                    <a:pt x="332048" y="-271"/>
                    <a:pt x="318552" y="-271"/>
                  </a:cubicBezTo>
                  <a:lnTo>
                    <a:pt x="24033" y="-271"/>
                  </a:lnTo>
                  <a:cubicBezTo>
                    <a:pt x="10651" y="-271"/>
                    <a:pt x="-329" y="10595"/>
                    <a:pt x="-329" y="24091"/>
                  </a:cubicBezTo>
                  <a:lnTo>
                    <a:pt x="-329" y="114219"/>
                  </a:lnTo>
                  <a:lnTo>
                    <a:pt x="-329" y="228596"/>
                  </a:lnTo>
                  <a:lnTo>
                    <a:pt x="-329" y="318724"/>
                  </a:lnTo>
                  <a:cubicBezTo>
                    <a:pt x="-329" y="332106"/>
                    <a:pt x="10537" y="343086"/>
                    <a:pt x="24033" y="343086"/>
                  </a:cubicBezTo>
                  <a:lnTo>
                    <a:pt x="318552" y="343086"/>
                  </a:lnTo>
                  <a:cubicBezTo>
                    <a:pt x="331934" y="343086"/>
                    <a:pt x="342914" y="332220"/>
                    <a:pt x="342914" y="318724"/>
                  </a:cubicBezTo>
                  <a:lnTo>
                    <a:pt x="342914" y="228596"/>
                  </a:lnTo>
                  <a:close/>
                </a:path>
              </a:pathLst>
            </a:custGeom>
            <a:grpFill/>
            <a:ln w="114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grpSp>
    </p:spTree>
    <p:extLst>
      <p:ext uri="{BB962C8B-B14F-4D97-AF65-F5344CB8AC3E}">
        <p14:creationId xmlns:p14="http://schemas.microsoft.com/office/powerpoint/2010/main" val="525798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BB00958-6463-025F-53AB-619A431B5C21}"/>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2DA24FEA-58DD-E860-174F-DB779E98F31E}"/>
              </a:ext>
            </a:extLst>
          </p:cNvPr>
          <p:cNvPicPr>
            <a:picLocks noChangeAspect="1"/>
          </p:cNvPicPr>
          <p:nvPr/>
        </p:nvPicPr>
        <p:blipFill>
          <a:blip r:embed="rId3">
            <a:alphaModFix amt="0"/>
          </a:blip>
          <a:stretch>
            <a:fillRect/>
          </a:stretch>
        </p:blipFill>
        <p:spPr>
          <a:xfrm flipH="1">
            <a:off x="7589562" y="1485385"/>
            <a:ext cx="2551118" cy="360318"/>
          </a:xfrm>
          <a:prstGeom prst="rect">
            <a:avLst/>
          </a:prstGeom>
          <a:noFill/>
        </p:spPr>
      </p:pic>
      <p:sp>
        <p:nvSpPr>
          <p:cNvPr id="3" name="CasellaDiTesto 2">
            <a:extLst>
              <a:ext uri="{FF2B5EF4-FFF2-40B4-BE49-F238E27FC236}">
                <a16:creationId xmlns:a16="http://schemas.microsoft.com/office/drawing/2014/main" id="{E2482A07-10C1-59AC-7003-25B106B52B00}"/>
              </a:ext>
            </a:extLst>
          </p:cNvPr>
          <p:cNvSpPr txBox="1"/>
          <p:nvPr/>
        </p:nvSpPr>
        <p:spPr>
          <a:xfrm>
            <a:off x="7589562" y="1665544"/>
            <a:ext cx="2551118"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EXPERT </a:t>
            </a:r>
            <a:r>
              <a:rPr kumimoji="0" lang="it-IT" sz="1600" b="0"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DISCUSSION</a:t>
            </a:r>
            <a:endParaRPr kumimoji="0" lang="it-IT" sz="1600" b="0" i="0" u="none" strike="noStrike" kern="1200" cap="none" spc="0" normalizeH="0" baseline="0" noProof="0" dirty="0">
              <a:ln>
                <a:noFill/>
              </a:ln>
              <a:solidFill>
                <a:srgbClr val="001965">
                  <a:alpha val="0"/>
                </a:srgbClr>
              </a:solidFill>
              <a:effectLst/>
              <a:uLnTx/>
              <a:uFillTx/>
              <a:latin typeface="Century Gothic" panose="020F0302020204030204"/>
              <a:ea typeface="+mn-ea"/>
              <a:cs typeface="+mn-cs"/>
            </a:endParaRPr>
          </a:p>
        </p:txBody>
      </p:sp>
      <p:sp>
        <p:nvSpPr>
          <p:cNvPr id="5" name="CasellaDiTesto 4">
            <a:extLst>
              <a:ext uri="{FF2B5EF4-FFF2-40B4-BE49-F238E27FC236}">
                <a16:creationId xmlns:a16="http://schemas.microsoft.com/office/drawing/2014/main" id="{CB74B19E-8C77-C92E-5A77-B4743AC219D3}"/>
              </a:ext>
            </a:extLst>
          </p:cNvPr>
          <p:cNvSpPr txBox="1"/>
          <p:nvPr/>
        </p:nvSpPr>
        <p:spPr>
          <a:xfrm>
            <a:off x="1042757" y="1685865"/>
            <a:ext cx="2551118" cy="160043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i="0" u="none" strike="noStrike" kern="1200" cap="none" spc="0" normalizeH="0" baseline="0" noProof="0" dirty="0">
                <a:ln>
                  <a:noFill/>
                </a:ln>
                <a:solidFill>
                  <a:srgbClr val="FFFFFF"/>
                </a:solidFill>
                <a:effectLst/>
                <a:uLnTx/>
                <a:uFillTx/>
                <a:latin typeface="Century Gothic" panose="020F0302020204030204"/>
                <a:ea typeface="+mn-ea"/>
                <a:cs typeface="+mn-cs"/>
              </a:rPr>
              <a:t>OUTCOME</a:t>
            </a:r>
            <a: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t> SUL </a:t>
            </a:r>
            <a:r>
              <a:rPr kumimoji="0" lang="it-IT" sz="3200" i="0" u="none" strike="noStrike" kern="1200" cap="none" spc="0" normalizeH="0" baseline="0" noProof="0" dirty="0">
                <a:ln>
                  <a:noFill/>
                </a:ln>
                <a:solidFill>
                  <a:srgbClr val="FFFFFF"/>
                </a:solidFill>
                <a:effectLst/>
                <a:uLnTx/>
                <a:uFillTx/>
                <a:latin typeface="Century Gothic" panose="020F0302020204030204"/>
                <a:ea typeface="+mn-ea"/>
                <a:cs typeface="+mn-cs"/>
              </a:rPr>
              <a:t>CALO PONDERALE</a:t>
            </a:r>
            <a:endParaRPr kumimoji="0" lang="it-IT" sz="360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8" name="CasellaDiTesto 7">
            <a:extLst>
              <a:ext uri="{FF2B5EF4-FFF2-40B4-BE49-F238E27FC236}">
                <a16:creationId xmlns:a16="http://schemas.microsoft.com/office/drawing/2014/main" id="{18D030FC-1BED-D03A-588C-DA0B5E999785}"/>
              </a:ext>
            </a:extLst>
          </p:cNvPr>
          <p:cNvSpPr txBox="1"/>
          <p:nvPr/>
        </p:nvSpPr>
        <p:spPr>
          <a:xfrm rot="5400000">
            <a:off x="1590875" y="3445273"/>
            <a:ext cx="823170" cy="2352335"/>
          </a:xfrm>
          <a:prstGeom prst="round2SameRect">
            <a:avLst>
              <a:gd name="adj1" fmla="val 50000"/>
              <a:gd name="adj2" fmla="val 0"/>
            </a:avLst>
          </a:prstGeom>
          <a:solidFill>
            <a:schemeClr val="bg1"/>
          </a:solidFill>
          <a:ln>
            <a:noFill/>
          </a:ln>
        </p:spPr>
        <p:txBody>
          <a:bodyPr vert="vert270" wrap="square" lIns="0" tIns="0" rIns="0" bIns="251999"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600" b="1" i="0" u="none" strike="noStrike" kern="1200" cap="none" spc="0" normalizeH="0" baseline="0" noProof="0" dirty="0">
                <a:ln>
                  <a:noFill/>
                </a:ln>
                <a:solidFill>
                  <a:srgbClr val="001965"/>
                </a:solidFill>
                <a:effectLst/>
                <a:uLnTx/>
                <a:uFillTx/>
                <a:latin typeface="Century Gothic" panose="020B0502020202020204" pitchFamily="34" charset="0"/>
                <a:ea typeface="+mn-ea"/>
                <a:cs typeface="+mn-cs"/>
              </a:rPr>
              <a:t>CARLA DI STEFANO</a:t>
            </a:r>
          </a:p>
        </p:txBody>
      </p:sp>
      <p:grpSp>
        <p:nvGrpSpPr>
          <p:cNvPr id="11" name="Gruppo 10">
            <a:extLst>
              <a:ext uri="{FF2B5EF4-FFF2-40B4-BE49-F238E27FC236}">
                <a16:creationId xmlns:a16="http://schemas.microsoft.com/office/drawing/2014/main" id="{A6B29DD0-BA5E-D2C2-5CE7-711CE7B56A01}"/>
              </a:ext>
            </a:extLst>
          </p:cNvPr>
          <p:cNvGrpSpPr/>
          <p:nvPr/>
        </p:nvGrpSpPr>
        <p:grpSpPr>
          <a:xfrm>
            <a:off x="7508282" y="1325547"/>
            <a:ext cx="2365402" cy="360318"/>
            <a:chOff x="5151902" y="1421553"/>
            <a:chExt cx="5545856" cy="1007322"/>
          </a:xfrm>
          <a:scene3d>
            <a:camera prst="isometricOffAxis2Left">
              <a:rot lat="21240000" lon="1200000" rev="52223"/>
            </a:camera>
            <a:lightRig rig="threePt" dir="t"/>
          </a:scene3d>
        </p:grpSpPr>
        <p:pic>
          <p:nvPicPr>
            <p:cNvPr id="12" name="Immagine 11">
              <a:extLst>
                <a:ext uri="{FF2B5EF4-FFF2-40B4-BE49-F238E27FC236}">
                  <a16:creationId xmlns:a16="http://schemas.microsoft.com/office/drawing/2014/main" id="{6CDDF887-6A53-42EE-0660-43788799F491}"/>
                </a:ext>
              </a:extLst>
            </p:cNvPr>
            <p:cNvPicPr>
              <a:picLocks noChangeAspect="1"/>
            </p:cNvPicPr>
            <p:nvPr/>
          </p:nvPicPr>
          <p:blipFill>
            <a:blip r:embed="rId3"/>
            <a:stretch>
              <a:fillRect/>
            </a:stretch>
          </p:blipFill>
          <p:spPr>
            <a:xfrm flipH="1">
              <a:off x="5151902" y="1421553"/>
              <a:ext cx="5545856" cy="1007322"/>
            </a:xfrm>
            <a:prstGeom prst="rect">
              <a:avLst/>
            </a:prstGeom>
          </p:spPr>
        </p:pic>
        <p:sp>
          <p:nvSpPr>
            <p:cNvPr id="13" name="CasellaDiTesto 12">
              <a:extLst>
                <a:ext uri="{FF2B5EF4-FFF2-40B4-BE49-F238E27FC236}">
                  <a16:creationId xmlns:a16="http://schemas.microsoft.com/office/drawing/2014/main" id="{22415A64-5C58-FB45-1057-1A1764D39ADC}"/>
                </a:ext>
              </a:extLst>
            </p:cNvPr>
            <p:cNvSpPr txBox="1"/>
            <p:nvPr/>
          </p:nvSpPr>
          <p:spPr>
            <a:xfrm>
              <a:off x="5513871" y="1667205"/>
              <a:ext cx="5183885" cy="545703"/>
            </a:xfrm>
            <a:prstGeom prst="rect">
              <a:avLst/>
            </a:prstGeom>
            <a:noFill/>
          </p:spPr>
          <p:txBody>
            <a:bodyPr wrap="square" lIns="0" tIns="0" rIns="0" bIns="0" rtlCol="0">
              <a:spAutoFit/>
            </a:bodyPr>
            <a:lstStyle/>
            <a:p>
              <a:pPr lvl="0">
                <a:lnSpc>
                  <a:spcPct val="90000"/>
                </a:lnSpc>
                <a:defRPr/>
              </a:pPr>
              <a:r>
                <a:rPr lang="it-IT" sz="1700" b="1" dirty="0">
                  <a:solidFill>
                    <a:schemeClr val="bg1"/>
                  </a:solidFill>
                </a:rPr>
                <a:t>EXPERT </a:t>
              </a:r>
              <a:r>
                <a:rPr lang="it-IT" sz="1700" dirty="0">
                  <a:solidFill>
                    <a:schemeClr val="bg1"/>
                  </a:solidFill>
                </a:rPr>
                <a:t>DISCUSSION</a:t>
              </a:r>
              <a:endParaRPr lang="it-IT" sz="1700" dirty="0">
                <a:solidFill>
                  <a:srgbClr val="001965"/>
                </a:solidFill>
              </a:endParaRPr>
            </a:p>
          </p:txBody>
        </p:sp>
      </p:grpSp>
      <p:pic>
        <p:nvPicPr>
          <p:cNvPr id="14" name="Immagine 13">
            <a:extLst>
              <a:ext uri="{FF2B5EF4-FFF2-40B4-BE49-F238E27FC236}">
                <a16:creationId xmlns:a16="http://schemas.microsoft.com/office/drawing/2014/main" id="{369D3EA3-EC20-A0E0-BAC3-7C496E869976}"/>
              </a:ext>
            </a:extLst>
          </p:cNvPr>
          <p:cNvPicPr>
            <a:picLocks noChangeAspect="1"/>
          </p:cNvPicPr>
          <p:nvPr/>
        </p:nvPicPr>
        <p:blipFill>
          <a:blip r:embed="rId3"/>
          <a:stretch>
            <a:fillRect/>
          </a:stretch>
        </p:blipFill>
        <p:spPr>
          <a:xfrm flipH="1">
            <a:off x="7589559" y="2103297"/>
            <a:ext cx="1506313" cy="283759"/>
          </a:xfrm>
          <a:prstGeom prst="rect">
            <a:avLst/>
          </a:prstGeom>
          <a:scene3d>
            <a:camera prst="orthographicFront">
              <a:rot lat="21306000" lon="960000" rev="54000"/>
            </a:camera>
            <a:lightRig rig="threePt" dir="t"/>
          </a:scene3d>
        </p:spPr>
      </p:pic>
      <p:sp>
        <p:nvSpPr>
          <p:cNvPr id="15" name="CasellaDiTesto 14">
            <a:extLst>
              <a:ext uri="{FF2B5EF4-FFF2-40B4-BE49-F238E27FC236}">
                <a16:creationId xmlns:a16="http://schemas.microsoft.com/office/drawing/2014/main" id="{B82E1F97-E8C9-7A2C-7BFD-4A16A77CC2DD}"/>
              </a:ext>
            </a:extLst>
          </p:cNvPr>
          <p:cNvSpPr txBox="1"/>
          <p:nvPr/>
        </p:nvSpPr>
        <p:spPr>
          <a:xfrm>
            <a:off x="7624168" y="1768451"/>
            <a:ext cx="3695143" cy="553998"/>
          </a:xfrm>
          <a:prstGeom prst="rect">
            <a:avLst/>
          </a:prstGeom>
          <a:noFill/>
          <a:scene3d>
            <a:camera prst="orthographicFront">
              <a:rot lat="21360000" lon="960000" rev="54000"/>
            </a:camera>
            <a:lightRig rig="threePt" dir="t"/>
          </a:scene3d>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dirty="0">
                <a:ln>
                  <a:noFill/>
                </a:ln>
                <a:solidFill>
                  <a:srgbClr val="FFFFFF"/>
                </a:solidFill>
                <a:effectLst/>
                <a:uLnTx/>
                <a:uFillTx/>
                <a:latin typeface="Century Gothic" panose="020F0302020204030204"/>
                <a:ea typeface="+mn-ea"/>
                <a:cs typeface="+mn-cs"/>
              </a:rPr>
              <a:t>Composizione corporea con semaglutide</a:t>
            </a:r>
            <a:r>
              <a:rPr kumimoji="0" lang="it-IT" b="1" i="0" u="none" strike="noStrike" kern="1200" cap="none" spc="0" normalizeH="0" noProof="0" dirty="0">
                <a:ln>
                  <a:noFill/>
                </a:ln>
                <a:solidFill>
                  <a:srgbClr val="FFFFFF"/>
                </a:solidFill>
                <a:effectLst/>
                <a:uLnTx/>
                <a:uFillTx/>
                <a:latin typeface="Century Gothic" panose="020F0302020204030204"/>
                <a:ea typeface="+mn-ea"/>
                <a:cs typeface="+mn-cs"/>
              </a:rPr>
              <a:t> </a:t>
            </a:r>
            <a:r>
              <a:rPr kumimoji="0" lang="it-IT" b="1" i="0" u="none" strike="noStrike" kern="1200" cap="none" spc="0" normalizeH="0" baseline="0" noProof="0" dirty="0">
                <a:ln>
                  <a:noFill/>
                </a:ln>
                <a:solidFill>
                  <a:srgbClr val="FFFFFF"/>
                </a:solidFill>
                <a:effectLst/>
                <a:uLnTx/>
                <a:uFillTx/>
                <a:latin typeface="Century Gothic" panose="020F0302020204030204"/>
                <a:ea typeface="+mn-ea"/>
                <a:cs typeface="+mn-cs"/>
              </a:rPr>
              <a:t>iniettivo</a:t>
            </a:r>
          </a:p>
        </p:txBody>
      </p:sp>
      <p:sp>
        <p:nvSpPr>
          <p:cNvPr id="16" name="CasellaDiTesto 15">
            <a:extLst>
              <a:ext uri="{FF2B5EF4-FFF2-40B4-BE49-F238E27FC236}">
                <a16:creationId xmlns:a16="http://schemas.microsoft.com/office/drawing/2014/main" id="{22BB55B4-25CB-11CC-10FE-E00644C4A19D}"/>
              </a:ext>
            </a:extLst>
          </p:cNvPr>
          <p:cNvSpPr txBox="1"/>
          <p:nvPr/>
        </p:nvSpPr>
        <p:spPr>
          <a:xfrm>
            <a:off x="7682400" y="2572538"/>
            <a:ext cx="2995932" cy="538609"/>
          </a:xfrm>
          <a:prstGeom prst="rect">
            <a:avLst/>
          </a:prstGeom>
          <a:noFill/>
          <a:scene3d>
            <a:camera prst="orthographicFront">
              <a:rot lat="21420000" lon="0" rev="0"/>
            </a:camera>
            <a:lightRig rig="threePt" dir="t"/>
          </a:scene3d>
        </p:spPr>
        <p:txBody>
          <a:bodyPr wrap="square" lIns="0" tIns="0" rIns="0" bIns="0" rtlCol="0">
            <a:sp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FFFFFF"/>
                </a:solidFill>
                <a:effectLst/>
                <a:uLnTx/>
                <a:uFillTx/>
                <a:latin typeface="Century Gothic" panose="020F0302020204030204"/>
                <a:ea typeface="+mn-ea"/>
                <a:cs typeface="+mn-cs"/>
              </a:rPr>
              <a:t>LO STUDIO</a:t>
            </a:r>
            <a:br>
              <a:rPr kumimoji="0" lang="it-IT" sz="20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kumimoji="0" lang="it-IT" sz="2000" b="1" i="0" u="none" strike="noStrike" kern="1200" cap="none" spc="0" normalizeH="0" baseline="0" noProof="0" dirty="0">
                <a:ln>
                  <a:noFill/>
                </a:ln>
                <a:solidFill>
                  <a:srgbClr val="FFFFFF"/>
                </a:solidFill>
                <a:effectLst/>
                <a:uLnTx/>
                <a:uFillTx/>
                <a:latin typeface="Century Gothic" panose="020F0302020204030204"/>
                <a:ea typeface="+mn-ea"/>
                <a:cs typeface="+mn-cs"/>
              </a:rPr>
              <a:t>STEP UP &amp;</a:t>
            </a:r>
            <a:r>
              <a:rPr kumimoji="0" lang="it-IT" sz="2000" b="1" i="0" u="none" strike="noStrike" kern="1200" cap="none" spc="0" normalizeH="0" noProof="0" dirty="0">
                <a:ln>
                  <a:noFill/>
                </a:ln>
                <a:solidFill>
                  <a:srgbClr val="FFFFFF"/>
                </a:solidFill>
                <a:effectLst/>
                <a:uLnTx/>
                <a:uFillTx/>
                <a:latin typeface="Century Gothic" panose="020F0302020204030204"/>
                <a:ea typeface="+mn-ea"/>
                <a:cs typeface="+mn-cs"/>
              </a:rPr>
              <a:t> </a:t>
            </a:r>
            <a:r>
              <a:rPr kumimoji="0" lang="it-IT" sz="2000" b="1" i="0" u="none" strike="noStrike" kern="1200" cap="none" spc="0" normalizeH="0" baseline="0" noProof="0" dirty="0">
                <a:ln>
                  <a:noFill/>
                </a:ln>
                <a:solidFill>
                  <a:srgbClr val="FFFFFF"/>
                </a:solidFill>
                <a:effectLst/>
                <a:uLnTx/>
                <a:uFillTx/>
                <a:latin typeface="Century Gothic" panose="020F0302020204030204"/>
                <a:ea typeface="+mn-ea"/>
                <a:cs typeface="+mn-cs"/>
              </a:rPr>
              <a:t>SEMALEAN</a:t>
            </a:r>
            <a:endParaRPr kumimoji="0" lang="it-IT" sz="2000" b="0" i="0" u="none" strike="noStrike" kern="1200" cap="none" spc="0" normalizeH="0" baseline="0" noProof="0" dirty="0">
              <a:ln>
                <a:noFill/>
              </a:ln>
              <a:solidFill>
                <a:srgbClr val="001965"/>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5639075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55"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p:cTn id="10" dur="1000" fill="hold"/>
                                        <p:tgtEl>
                                          <p:spTgt spid="14"/>
                                        </p:tgtEl>
                                        <p:attrNameLst>
                                          <p:attrName>ppt_w</p:attrName>
                                        </p:attrNameLst>
                                      </p:cBhvr>
                                      <p:tavLst>
                                        <p:tav tm="0">
                                          <p:val>
                                            <p:strVal val="#ppt_w*0.70"/>
                                          </p:val>
                                        </p:tav>
                                        <p:tav tm="100000">
                                          <p:val>
                                            <p:strVal val="#ppt_w"/>
                                          </p:val>
                                        </p:tav>
                                      </p:tavLst>
                                    </p:anim>
                                    <p:anim calcmode="lin" valueType="num">
                                      <p:cBhvr>
                                        <p:cTn id="11" dur="1000" fill="hold"/>
                                        <p:tgtEl>
                                          <p:spTgt spid="14"/>
                                        </p:tgtEl>
                                        <p:attrNameLst>
                                          <p:attrName>ppt_h</p:attrName>
                                        </p:attrNameLst>
                                      </p:cBhvr>
                                      <p:tavLst>
                                        <p:tav tm="0">
                                          <p:val>
                                            <p:strVal val="#ppt_h"/>
                                          </p:val>
                                        </p:tav>
                                        <p:tav tm="100000">
                                          <p:val>
                                            <p:strVal val="#ppt_h"/>
                                          </p:val>
                                        </p:tav>
                                      </p:tavLst>
                                    </p:anim>
                                    <p:animEffect transition="in" filter="fade">
                                      <p:cBhvr>
                                        <p:cTn id="12" dur="10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750"/>
                                        <p:tgtEl>
                                          <p:spTgt spid="15"/>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A953E0-076E-68AA-07CE-D7DF0753D958}"/>
            </a:ext>
          </a:extLst>
        </p:cNvPr>
        <p:cNvGrpSpPr/>
        <p:nvPr/>
      </p:nvGrpSpPr>
      <p:grpSpPr>
        <a:xfrm>
          <a:off x="0" y="0"/>
          <a:ext cx="0" cy="0"/>
          <a:chOff x="0" y="0"/>
          <a:chExt cx="0" cy="0"/>
        </a:xfrm>
      </p:grpSpPr>
      <p:sp>
        <p:nvSpPr>
          <p:cNvPr id="4" name="TextBox 10">
            <a:extLst>
              <a:ext uri="{FF2B5EF4-FFF2-40B4-BE49-F238E27FC236}">
                <a16:creationId xmlns:a16="http://schemas.microsoft.com/office/drawing/2014/main" id="{5B306CDF-DE62-9D38-EF7E-68E019874C52}"/>
              </a:ext>
            </a:extLst>
          </p:cNvPr>
          <p:cNvSpPr txBox="1"/>
          <p:nvPr/>
        </p:nvSpPr>
        <p:spPr>
          <a:xfrm>
            <a:off x="1426536" y="1102123"/>
            <a:ext cx="10164725" cy="672889"/>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3200" b="1" i="0" u="none" strike="noStrike" kern="1200" cap="none" spc="0" normalizeH="0" baseline="0" noProof="0" dirty="0">
                <a:ln>
                  <a:noFill/>
                </a:ln>
                <a:solidFill>
                  <a:srgbClr val="001965"/>
                </a:solidFill>
                <a:effectLst/>
                <a:uLnTx/>
                <a:uFillTx/>
                <a:latin typeface="Century Gothic" panose="020B0502020202020204" pitchFamily="34" charset="0"/>
                <a:ea typeface="+mn-ea"/>
                <a:cs typeface="+mn-cs"/>
              </a:rPr>
              <a:t>CARLA DI STEFANO</a:t>
            </a:r>
          </a:p>
        </p:txBody>
      </p:sp>
      <p:sp>
        <p:nvSpPr>
          <p:cNvPr id="3" name="TextBox 10">
            <a:extLst>
              <a:ext uri="{FF2B5EF4-FFF2-40B4-BE49-F238E27FC236}">
                <a16:creationId xmlns:a16="http://schemas.microsoft.com/office/drawing/2014/main" id="{9F4ABDE7-9F02-8AA2-AE2A-BF602D386433}"/>
              </a:ext>
            </a:extLst>
          </p:cNvPr>
          <p:cNvSpPr txBox="1"/>
          <p:nvPr/>
        </p:nvSpPr>
        <p:spPr>
          <a:xfrm>
            <a:off x="1426536" y="2230020"/>
            <a:ext cx="3459549" cy="697392"/>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t-IT" sz="2400" b="0" i="0" u="none" strike="noStrike" kern="1200" cap="none" spc="0" normalizeH="0" baseline="0" noProof="0">
                <a:ln>
                  <a:noFill/>
                </a:ln>
                <a:solidFill>
                  <a:srgbClr val="4590C4"/>
                </a:solidFill>
                <a:effectLst/>
                <a:uLnTx/>
                <a:uFillTx/>
                <a:latin typeface="Century Gothic" panose="020B0502020202020204" pitchFamily="34" charset="0"/>
                <a:ea typeface="+mn-ea"/>
                <a:cs typeface="+mn-cs"/>
              </a:rPr>
              <a:t>DISCLOSURE</a:t>
            </a:r>
          </a:p>
        </p:txBody>
      </p:sp>
      <p:sp>
        <p:nvSpPr>
          <p:cNvPr id="2" name="TextBox 10">
            <a:extLst>
              <a:ext uri="{FF2B5EF4-FFF2-40B4-BE49-F238E27FC236}">
                <a16:creationId xmlns:a16="http://schemas.microsoft.com/office/drawing/2014/main" id="{B86F6963-EE1F-2BC7-AE95-42E3B4997381}"/>
              </a:ext>
            </a:extLst>
          </p:cNvPr>
          <p:cNvSpPr txBox="1"/>
          <p:nvPr/>
        </p:nvSpPr>
        <p:spPr>
          <a:xfrm>
            <a:off x="1426536" y="3146982"/>
            <a:ext cx="10164725" cy="672889"/>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t-IT" sz="2400" b="0" i="0" u="none" strike="noStrike" kern="1200" cap="none" spc="0" normalizeH="0" baseline="0" noProof="0" dirty="0">
                <a:ln>
                  <a:noFill/>
                </a:ln>
                <a:solidFill>
                  <a:srgbClr val="00257E"/>
                </a:solidFill>
                <a:effectLst/>
                <a:uLnTx/>
                <a:uFillTx/>
                <a:latin typeface="Century Gothic" panose="020B0502020202020204" pitchFamily="34" charset="0"/>
                <a:ea typeface="+mn-ea"/>
                <a:cs typeface="+mn-cs"/>
              </a:rPr>
              <a:t>Novo Nordisk, Lilly</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257E"/>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8820844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2EDD2-3D11-EDB3-7C65-9C53AA163C11}"/>
            </a:ext>
          </a:extLst>
        </p:cNvPr>
        <p:cNvGrpSpPr/>
        <p:nvPr/>
      </p:nvGrpSpPr>
      <p:grpSpPr>
        <a:xfrm>
          <a:off x="0" y="0"/>
          <a:ext cx="0" cy="0"/>
          <a:chOff x="0" y="0"/>
          <a:chExt cx="0" cy="0"/>
        </a:xfrm>
      </p:grpSpPr>
      <p:pic>
        <p:nvPicPr>
          <p:cNvPr id="341" name="Immagine 340">
            <a:extLst>
              <a:ext uri="{FF2B5EF4-FFF2-40B4-BE49-F238E27FC236}">
                <a16:creationId xmlns:a16="http://schemas.microsoft.com/office/drawing/2014/main" id="{1EF08DB3-2222-E2D1-E110-A28ABD66D98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3051" t="531" r="12317" b="203"/>
          <a:stretch>
            <a:fillRect/>
          </a:stretch>
        </p:blipFill>
        <p:spPr>
          <a:xfrm>
            <a:off x="6386936" y="1540790"/>
            <a:ext cx="4841872" cy="4841872"/>
          </a:xfrm>
          <a:prstGeom prst="roundRect">
            <a:avLst>
              <a:gd name="adj" fmla="val 5757"/>
            </a:avLst>
          </a:prstGeom>
          <a:solidFill>
            <a:schemeClr val="bg1"/>
          </a:solidFill>
          <a:ln>
            <a:noFill/>
          </a:ln>
          <a:effectLst>
            <a:outerShdw blurRad="142765" dist="12700" sx="101000" sy="101000" algn="ctr" rotWithShape="0">
              <a:prstClr val="black">
                <a:alpha val="15000"/>
              </a:prstClr>
            </a:outerShdw>
          </a:effectLst>
        </p:spPr>
      </p:pic>
      <p:pic>
        <p:nvPicPr>
          <p:cNvPr id="335" name="Immagine 334">
            <a:extLst>
              <a:ext uri="{FF2B5EF4-FFF2-40B4-BE49-F238E27FC236}">
                <a16:creationId xmlns:a16="http://schemas.microsoft.com/office/drawing/2014/main" id="{61739F18-1154-F2F2-A262-EFB25EA389DA}"/>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colorTemperature colorTemp="6202"/>
                    </a14:imgEffect>
                    <a14:imgEffect>
                      <a14:brightnessContrast contrast="-11000"/>
                    </a14:imgEffect>
                  </a14:imgLayer>
                </a14:imgProps>
              </a:ext>
              <a:ext uri="{28A0092B-C50C-407E-A947-70E740481C1C}">
                <a14:useLocalDpi xmlns:a14="http://schemas.microsoft.com/office/drawing/2010/main"/>
              </a:ext>
            </a:extLst>
          </a:blip>
          <a:srcRect l="12573" t="9747" r="22321"/>
          <a:stretch>
            <a:fillRect/>
          </a:stretch>
        </p:blipFill>
        <p:spPr>
          <a:xfrm>
            <a:off x="929146" y="1540790"/>
            <a:ext cx="4841873" cy="4841873"/>
          </a:xfrm>
          <a:prstGeom prst="roundRect">
            <a:avLst>
              <a:gd name="adj" fmla="val 5757"/>
            </a:avLst>
          </a:prstGeom>
          <a:solidFill>
            <a:schemeClr val="bg1"/>
          </a:solidFill>
          <a:ln>
            <a:noFill/>
          </a:ln>
          <a:effectLst>
            <a:outerShdw blurRad="142765" dist="12700" sx="101000" sy="101000" algn="ctr" rotWithShape="0">
              <a:prstClr val="black">
                <a:alpha val="15000"/>
              </a:prstClr>
            </a:outerShdw>
          </a:effectLst>
        </p:spPr>
      </p:pic>
      <p:sp>
        <p:nvSpPr>
          <p:cNvPr id="346" name="Rettangolo 345">
            <a:extLst>
              <a:ext uri="{FF2B5EF4-FFF2-40B4-BE49-F238E27FC236}">
                <a16:creationId xmlns:a16="http://schemas.microsoft.com/office/drawing/2014/main" id="{8E282470-0B81-4C73-B9D8-747AB048ED42}"/>
              </a:ext>
            </a:extLst>
          </p:cNvPr>
          <p:cNvSpPr/>
          <p:nvPr/>
        </p:nvSpPr>
        <p:spPr>
          <a:xfrm>
            <a:off x="-22" y="4252024"/>
            <a:ext cx="12192021" cy="915636"/>
          </a:xfrm>
          <a:prstGeom prst="rect">
            <a:avLst/>
          </a:prstGeom>
          <a:gradFill flip="none" rotWithShape="1">
            <a:gsLst>
              <a:gs pos="84000">
                <a:schemeClr val="bg2">
                  <a:alpha val="49963"/>
                </a:schemeClr>
              </a:gs>
              <a:gs pos="36000">
                <a:srgbClr val="F8DCE5">
                  <a:alpha val="73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344" name="Rettangolo con angoli arrotondati sullo stesso lato 343">
            <a:extLst>
              <a:ext uri="{FF2B5EF4-FFF2-40B4-BE49-F238E27FC236}">
                <a16:creationId xmlns:a16="http://schemas.microsoft.com/office/drawing/2014/main" id="{69E28138-1E33-7971-8028-60DBBEBDD42C}"/>
              </a:ext>
            </a:extLst>
          </p:cNvPr>
          <p:cNvSpPr/>
          <p:nvPr/>
        </p:nvSpPr>
        <p:spPr>
          <a:xfrm rot="5400000">
            <a:off x="8353504" y="2401286"/>
            <a:ext cx="915637" cy="4617112"/>
          </a:xfrm>
          <a:prstGeom prst="round2SameRect">
            <a:avLst>
              <a:gd name="adj1" fmla="val 50000"/>
              <a:gd name="adj2"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340" name="Rettangolo con angoli arrotondati sullo stesso lato 339">
            <a:extLst>
              <a:ext uri="{FF2B5EF4-FFF2-40B4-BE49-F238E27FC236}">
                <a16:creationId xmlns:a16="http://schemas.microsoft.com/office/drawing/2014/main" id="{3625E5F6-6BB7-A256-A68D-A6BBC0C2E741}"/>
              </a:ext>
            </a:extLst>
          </p:cNvPr>
          <p:cNvSpPr/>
          <p:nvPr/>
        </p:nvSpPr>
        <p:spPr>
          <a:xfrm rot="5400000">
            <a:off x="2898442" y="2401286"/>
            <a:ext cx="915637" cy="4617112"/>
          </a:xfrm>
          <a:prstGeom prst="round2SameRect">
            <a:avLst>
              <a:gd name="adj1" fmla="val 50000"/>
              <a:gd name="adj2" fmla="val 50000"/>
            </a:avLst>
          </a:prstGeom>
          <a:solidFill>
            <a:srgbClr val="EEA7B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94" name="TextBox 10">
            <a:extLst>
              <a:ext uri="{FF2B5EF4-FFF2-40B4-BE49-F238E27FC236}">
                <a16:creationId xmlns:a16="http://schemas.microsoft.com/office/drawing/2014/main" id="{2D983FF1-9FEB-D2E4-4080-2E6D2DE43103}"/>
              </a:ext>
            </a:extLst>
          </p:cNvPr>
          <p:cNvSpPr txBox="1">
            <a:spLocks noChangeAspect="1"/>
          </p:cNvSpPr>
          <p:nvPr/>
        </p:nvSpPr>
        <p:spPr>
          <a:xfrm rot="10800000">
            <a:off x="-21" y="487677"/>
            <a:ext cx="5771040" cy="828309"/>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332" name="Elemento grafico 331">
            <a:extLst>
              <a:ext uri="{FF2B5EF4-FFF2-40B4-BE49-F238E27FC236}">
                <a16:creationId xmlns:a16="http://schemas.microsoft.com/office/drawing/2014/main" id="{5C184A5C-A632-7B21-97AB-87A94743C68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260538" y="125399"/>
            <a:ext cx="2939862" cy="607845"/>
          </a:xfrm>
          <a:prstGeom prst="rect">
            <a:avLst/>
          </a:prstGeom>
        </p:spPr>
      </p:pic>
      <p:sp>
        <p:nvSpPr>
          <p:cNvPr id="18" name="Segnaposto testo 17">
            <a:extLst>
              <a:ext uri="{FF2B5EF4-FFF2-40B4-BE49-F238E27FC236}">
                <a16:creationId xmlns:a16="http://schemas.microsoft.com/office/drawing/2014/main" id="{0CE76544-2B4E-FF40-06DA-2F079A73E953}"/>
              </a:ext>
            </a:extLst>
          </p:cNvPr>
          <p:cNvSpPr>
            <a:spLocks noGrp="1"/>
          </p:cNvSpPr>
          <p:nvPr>
            <p:ph type="body" sz="quarter" idx="10"/>
          </p:nvPr>
        </p:nvSpPr>
        <p:spPr>
          <a:xfrm>
            <a:off x="505460" y="262875"/>
            <a:ext cx="9356912" cy="915637"/>
          </a:xfrm>
        </p:spPr>
        <p:txBody>
          <a:bodyPr wrap="square" lIns="0" tIns="0" rIns="0" bIns="0">
            <a:noAutofit/>
          </a:bodyPr>
          <a:lstStyle/>
          <a:p>
            <a:pPr>
              <a:buClr>
                <a:srgbClr val="009EE1"/>
              </a:buClr>
              <a:tabLst>
                <a:tab pos="255822" algn="l"/>
              </a:tabLst>
            </a:pPr>
            <a:r>
              <a:rPr lang="en-US" sz="4000" dirty="0">
                <a:solidFill>
                  <a:schemeClr val="bg1"/>
                </a:solidFill>
              </a:rPr>
              <a:t>OBIETTIVO</a:t>
            </a:r>
            <a:br>
              <a:rPr lang="en-US" dirty="0">
                <a:solidFill>
                  <a:schemeClr val="bg2"/>
                </a:solidFill>
              </a:rPr>
            </a:br>
            <a:r>
              <a:rPr lang="en-US" dirty="0" err="1"/>
              <a:t>cambiare</a:t>
            </a:r>
            <a:r>
              <a:rPr lang="en-US" dirty="0"/>
              <a:t> </a:t>
            </a:r>
            <a:r>
              <a:rPr lang="en-US" dirty="0" err="1"/>
              <a:t>prospettiva</a:t>
            </a:r>
            <a:r>
              <a:rPr lang="en-US" dirty="0"/>
              <a:t>…</a:t>
            </a:r>
          </a:p>
        </p:txBody>
      </p:sp>
      <p:cxnSp>
        <p:nvCxnSpPr>
          <p:cNvPr id="12" name="Straight Connector 201">
            <a:extLst>
              <a:ext uri="{FF2B5EF4-FFF2-40B4-BE49-F238E27FC236}">
                <a16:creationId xmlns:a16="http://schemas.microsoft.com/office/drawing/2014/main" id="{989564C0-93A7-E2E4-5D33-18525F696E34}"/>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337" name="Sottotitolo 2">
            <a:extLst>
              <a:ext uri="{FF2B5EF4-FFF2-40B4-BE49-F238E27FC236}">
                <a16:creationId xmlns:a16="http://schemas.microsoft.com/office/drawing/2014/main" id="{1C4B7D76-AFFB-A285-8AE5-912C4B3D24B7}"/>
              </a:ext>
            </a:extLst>
          </p:cNvPr>
          <p:cNvSpPr txBox="1">
            <a:spLocks/>
          </p:cNvSpPr>
          <p:nvPr/>
        </p:nvSpPr>
        <p:spPr>
          <a:xfrm>
            <a:off x="1288775" y="4278612"/>
            <a:ext cx="4134970" cy="862461"/>
          </a:xfrm>
          <a:prstGeom prst="rect">
            <a:avLst/>
          </a:prstGeom>
          <a:noFill/>
        </p:spPr>
        <p:txBody>
          <a:bodyPr lIns="0" tIns="0" rIns="0" bIns="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err="1">
                <a:ln>
                  <a:noFill/>
                </a:ln>
                <a:solidFill>
                  <a:srgbClr val="FFFFFF"/>
                </a:solidFill>
                <a:effectLst/>
                <a:uLnTx/>
                <a:uFillTx/>
                <a:latin typeface="Century Gothic" panose="020F0302020204030204"/>
                <a:ea typeface="+mn-ea"/>
                <a:cs typeface="Arial" panose="020B0604020202020204" pitchFamily="34" charset="0"/>
              </a:rPr>
              <a:t>Dall’</a:t>
            </a:r>
            <a:r>
              <a:rPr kumimoji="0" lang="en-US" sz="2800" b="1" i="0" u="none" strike="noStrike" kern="1200" cap="none" spc="0" normalizeH="0" baseline="0" noProof="0" dirty="0" err="1">
                <a:ln>
                  <a:noFill/>
                </a:ln>
                <a:solidFill>
                  <a:srgbClr val="FFFFFF"/>
                </a:solidFill>
                <a:effectLst/>
                <a:uLnTx/>
                <a:uFillTx/>
                <a:latin typeface="Century Gothic" panose="020F0302020204030204"/>
                <a:ea typeface="+mn-ea"/>
                <a:cs typeface="Arial" panose="020B0604020202020204" pitchFamily="34" charset="0"/>
              </a:rPr>
              <a:t>effetto</a:t>
            </a:r>
            <a:r>
              <a:rPr kumimoji="0" lang="en-US" sz="2800" b="1"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 </a:t>
            </a:r>
            <a:r>
              <a:rPr kumimoji="0" lang="en-US" sz="3200" b="1"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wow</a:t>
            </a:r>
          </a:p>
        </p:txBody>
      </p:sp>
      <p:sp>
        <p:nvSpPr>
          <p:cNvPr id="338" name="Sottotitolo 2">
            <a:extLst>
              <a:ext uri="{FF2B5EF4-FFF2-40B4-BE49-F238E27FC236}">
                <a16:creationId xmlns:a16="http://schemas.microsoft.com/office/drawing/2014/main" id="{EE3946FE-8D1A-CAA1-4FFD-AB013D55508B}"/>
              </a:ext>
            </a:extLst>
          </p:cNvPr>
          <p:cNvSpPr txBox="1">
            <a:spLocks/>
          </p:cNvSpPr>
          <p:nvPr/>
        </p:nvSpPr>
        <p:spPr>
          <a:xfrm>
            <a:off x="6521182" y="4371380"/>
            <a:ext cx="4580281" cy="676925"/>
          </a:xfrm>
          <a:prstGeom prst="rect">
            <a:avLst/>
          </a:prstGeom>
          <a:noFill/>
        </p:spPr>
        <p:txBody>
          <a:bodyPr lIns="0" tIns="0" rIns="0" bIns="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…al </a:t>
            </a:r>
            <a:r>
              <a:rPr kumimoji="0" lang="en-US" sz="2800" b="1" i="0" u="none" strike="noStrike" kern="1200" cap="none" spc="0" normalizeH="0" baseline="0" noProof="0" dirty="0" err="1">
                <a:ln>
                  <a:noFill/>
                </a:ln>
                <a:solidFill>
                  <a:srgbClr val="FFFFFF"/>
                </a:solidFill>
                <a:effectLst/>
                <a:uLnTx/>
                <a:uFillTx/>
                <a:latin typeface="Century Gothic" panose="020F0302020204030204"/>
                <a:ea typeface="+mn-ea"/>
                <a:cs typeface="Arial" panose="020B0604020202020204" pitchFamily="34" charset="0"/>
              </a:rPr>
              <a:t>risultato</a:t>
            </a:r>
            <a:r>
              <a:rPr kumimoji="0" lang="en-US" sz="2800" b="0"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 </a:t>
            </a:r>
            <a:r>
              <a:rPr kumimoji="0" lang="en-US" sz="3200" b="1" i="0" u="none" strike="noStrike" kern="1200" cap="none" spc="0" normalizeH="0" baseline="0" noProof="0" dirty="0" err="1">
                <a:ln>
                  <a:noFill/>
                </a:ln>
                <a:solidFill>
                  <a:srgbClr val="FFFFFF"/>
                </a:solidFill>
                <a:effectLst/>
                <a:uLnTx/>
                <a:uFillTx/>
                <a:latin typeface="Century Gothic" panose="020F0302020204030204"/>
                <a:ea typeface="+mn-ea"/>
                <a:cs typeface="Arial" panose="020B0604020202020204" pitchFamily="34" charset="0"/>
              </a:rPr>
              <a:t>clinico</a:t>
            </a:r>
            <a:endParaRPr kumimoji="0" lang="en-US" sz="3200" b="1"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endParaRPr>
          </a:p>
        </p:txBody>
      </p:sp>
    </p:spTree>
    <p:extLst>
      <p:ext uri="{BB962C8B-B14F-4D97-AF65-F5344CB8AC3E}">
        <p14:creationId xmlns:p14="http://schemas.microsoft.com/office/powerpoint/2010/main" val="25283490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87527-9E7E-051D-6F6D-B42F61B631BF}"/>
            </a:ext>
          </a:extLst>
        </p:cNvPr>
        <p:cNvGrpSpPr/>
        <p:nvPr/>
      </p:nvGrpSpPr>
      <p:grpSpPr>
        <a:xfrm>
          <a:off x="0" y="0"/>
          <a:ext cx="0" cy="0"/>
          <a:chOff x="0" y="0"/>
          <a:chExt cx="0" cy="0"/>
        </a:xfrm>
      </p:grpSpPr>
      <p:sp>
        <p:nvSpPr>
          <p:cNvPr id="2" name="Sottotitolo 2">
            <a:extLst>
              <a:ext uri="{FF2B5EF4-FFF2-40B4-BE49-F238E27FC236}">
                <a16:creationId xmlns:a16="http://schemas.microsoft.com/office/drawing/2014/main" id="{E4767365-9F45-AB6B-4E67-AAE6D7782857}"/>
              </a:ext>
            </a:extLst>
          </p:cNvPr>
          <p:cNvSpPr txBox="1">
            <a:spLocks/>
          </p:cNvSpPr>
          <p:nvPr/>
        </p:nvSpPr>
        <p:spPr>
          <a:xfrm>
            <a:off x="1090267" y="1578402"/>
            <a:ext cx="10011196" cy="1971266"/>
          </a:xfrm>
          <a:prstGeom prst="roundRect">
            <a:avLst>
              <a:gd name="adj" fmla="val 13940"/>
            </a:avLst>
          </a:prstGeom>
          <a:gradFill flip="none" rotWithShape="1">
            <a:gsLst>
              <a:gs pos="0">
                <a:schemeClr val="accent3"/>
              </a:gs>
              <a:gs pos="100000">
                <a:schemeClr val="accent3">
                  <a:alpha val="0"/>
                </a:schemeClr>
              </a:gs>
            </a:gsLst>
            <a:lin ang="5400000" scaled="1"/>
            <a:tileRect/>
          </a:gradFill>
        </p:spPr>
        <p:txBody>
          <a:bodyPr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Non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è</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la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bilancia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determinare</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la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qualità</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della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perdita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di peso, </a:t>
            </a:r>
            <a:b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b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ma la </a:t>
            </a:r>
            <a:r>
              <a:rPr kumimoji="0" lang="en-US" sz="18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composizione</a:t>
            </a:r>
            <a:r>
              <a:rPr kumimoji="0" lang="en-US" sz="18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18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corporea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 La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qualità</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della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perdita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di peso non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si</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misura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dai</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chili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sulla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bilancia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ma </a:t>
            </a:r>
            <a:r>
              <a:rPr kumimoji="0" lang="en-US" sz="18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dalla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18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composizione</a:t>
            </a:r>
            <a:r>
              <a:rPr kumimoji="0" lang="en-US" sz="18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18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corporea</a:t>
            </a:r>
            <a: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a:t>
            </a:r>
            <a:endParaRPr kumimoji="0" lang="en-US" sz="18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endParaRPr>
          </a:p>
        </p:txBody>
      </p:sp>
      <p:pic>
        <p:nvPicPr>
          <p:cNvPr id="3" name="Immagine 2">
            <a:extLst>
              <a:ext uri="{FF2B5EF4-FFF2-40B4-BE49-F238E27FC236}">
                <a16:creationId xmlns:a16="http://schemas.microsoft.com/office/drawing/2014/main" id="{A11D30A1-2BB3-A6D1-F843-1530D6D21AD6}"/>
              </a:ext>
            </a:extLst>
          </p:cNvPr>
          <p:cNvPicPr>
            <a:picLocks noChangeAspect="1"/>
          </p:cNvPicPr>
          <p:nvPr/>
        </p:nvPicPr>
        <p:blipFill rotWithShape="1">
          <a:blip r:embed="rId3"/>
          <a:srcRect l="7835" t="8895" r="8410" b="13104"/>
          <a:stretch>
            <a:fillRect/>
          </a:stretch>
        </p:blipFill>
        <p:spPr>
          <a:xfrm>
            <a:off x="929146" y="2701511"/>
            <a:ext cx="4841873" cy="3776686"/>
          </a:xfrm>
          <a:prstGeom prst="roundRect">
            <a:avLst>
              <a:gd name="adj" fmla="val 5757"/>
            </a:avLst>
          </a:prstGeom>
          <a:solidFill>
            <a:schemeClr val="bg1"/>
          </a:solidFill>
          <a:ln>
            <a:noFill/>
          </a:ln>
          <a:effectLst>
            <a:outerShdw blurRad="142765" dist="12700" sx="101000" sy="101000" algn="ctr" rotWithShape="0">
              <a:prstClr val="black">
                <a:alpha val="15000"/>
              </a:prstClr>
            </a:outerShdw>
          </a:effectLst>
        </p:spPr>
      </p:pic>
      <p:pic>
        <p:nvPicPr>
          <p:cNvPr id="4" name="Immagine 3">
            <a:extLst>
              <a:ext uri="{FF2B5EF4-FFF2-40B4-BE49-F238E27FC236}">
                <a16:creationId xmlns:a16="http://schemas.microsoft.com/office/drawing/2014/main" id="{65145563-9E1A-AF07-89B8-F5CA5944CB1C}"/>
              </a:ext>
            </a:extLst>
          </p:cNvPr>
          <p:cNvPicPr>
            <a:picLocks noChangeAspect="1"/>
          </p:cNvPicPr>
          <p:nvPr/>
        </p:nvPicPr>
        <p:blipFill rotWithShape="1">
          <a:blip r:embed="rId4"/>
          <a:srcRect l="6293" t="19861" r="10056" b="12745"/>
          <a:stretch>
            <a:fillRect/>
          </a:stretch>
        </p:blipFill>
        <p:spPr>
          <a:xfrm>
            <a:off x="6386936" y="2701509"/>
            <a:ext cx="4862687" cy="3776687"/>
          </a:xfrm>
          <a:prstGeom prst="roundRect">
            <a:avLst>
              <a:gd name="adj" fmla="val 5757"/>
            </a:avLst>
          </a:prstGeom>
          <a:solidFill>
            <a:schemeClr val="bg1"/>
          </a:solidFill>
          <a:ln>
            <a:noFill/>
          </a:ln>
          <a:effectLst>
            <a:outerShdw blurRad="142765" dist="12700" sx="101000" sy="101000" algn="ctr" rotWithShape="0">
              <a:prstClr val="black">
                <a:alpha val="15000"/>
              </a:prstClr>
            </a:outerShdw>
          </a:effectLst>
        </p:spPr>
      </p:pic>
      <p:sp>
        <p:nvSpPr>
          <p:cNvPr id="14" name="Rettangolo 13">
            <a:extLst>
              <a:ext uri="{FF2B5EF4-FFF2-40B4-BE49-F238E27FC236}">
                <a16:creationId xmlns:a16="http://schemas.microsoft.com/office/drawing/2014/main" id="{6A582EA9-F368-FC1C-0BA5-BEBBDFEEFDDC}"/>
              </a:ext>
            </a:extLst>
          </p:cNvPr>
          <p:cNvSpPr/>
          <p:nvPr/>
        </p:nvSpPr>
        <p:spPr>
          <a:xfrm>
            <a:off x="-22" y="4252643"/>
            <a:ext cx="12192022" cy="914400"/>
          </a:xfrm>
          <a:prstGeom prst="rect">
            <a:avLst/>
          </a:prstGeom>
          <a:gradFill flip="none" rotWithShape="1">
            <a:gsLst>
              <a:gs pos="84000">
                <a:schemeClr val="bg2">
                  <a:alpha val="49963"/>
                </a:schemeClr>
              </a:gs>
              <a:gs pos="36000">
                <a:srgbClr val="F8DCE5">
                  <a:alpha val="73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344" name="Rettangolo con angoli arrotondati sullo stesso lato 343">
            <a:extLst>
              <a:ext uri="{FF2B5EF4-FFF2-40B4-BE49-F238E27FC236}">
                <a16:creationId xmlns:a16="http://schemas.microsoft.com/office/drawing/2014/main" id="{F834F535-FEAF-FF85-BC2F-3C88199AEAAB}"/>
              </a:ext>
            </a:extLst>
          </p:cNvPr>
          <p:cNvSpPr/>
          <p:nvPr/>
        </p:nvSpPr>
        <p:spPr>
          <a:xfrm rot="5400000">
            <a:off x="8360768" y="2115668"/>
            <a:ext cx="915020" cy="5187739"/>
          </a:xfrm>
          <a:prstGeom prst="round2SameRect">
            <a:avLst>
              <a:gd name="adj1" fmla="val 50000"/>
              <a:gd name="adj2"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FFFFFF"/>
                </a:solidFill>
                <a:effectLst/>
                <a:uLnTx/>
                <a:uFillTx/>
                <a:latin typeface="Century Gothic" panose="020F0302020204030204"/>
                <a:ea typeface="+mn-ea"/>
                <a:cs typeface="+mn-cs"/>
              </a:rPr>
              <a:t>DIMAGRIMENTO </a:t>
            </a:r>
            <a:r>
              <a:rPr kumimoji="0" lang="it-IT" sz="2800" b="1" i="0" u="none" strike="noStrike" kern="1200" cap="none" spc="0" normalizeH="0" baseline="0" noProof="0" dirty="0">
                <a:ln>
                  <a:noFill/>
                </a:ln>
                <a:solidFill>
                  <a:srgbClr val="FFFFFF"/>
                </a:solidFill>
                <a:effectLst/>
                <a:uLnTx/>
                <a:uFillTx/>
                <a:latin typeface="Century Gothic" panose="020F0302020204030204"/>
                <a:ea typeface="+mn-ea"/>
                <a:cs typeface="+mn-cs"/>
              </a:rPr>
              <a:t>DI QUALITÀ</a:t>
            </a:r>
            <a:endParaRPr kumimoji="0" lang="it-IT" sz="28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340" name="Rettangolo con angoli arrotondati sullo stesso lato 339">
            <a:extLst>
              <a:ext uri="{FF2B5EF4-FFF2-40B4-BE49-F238E27FC236}">
                <a16:creationId xmlns:a16="http://schemas.microsoft.com/office/drawing/2014/main" id="{40EBB64D-C3DF-2191-7AE9-29D1DBD24DF6}"/>
              </a:ext>
            </a:extLst>
          </p:cNvPr>
          <p:cNvSpPr/>
          <p:nvPr/>
        </p:nvSpPr>
        <p:spPr>
          <a:xfrm rot="5400000">
            <a:off x="2941005" y="2401287"/>
            <a:ext cx="915636" cy="4617112"/>
          </a:xfrm>
          <a:prstGeom prst="round2SameRect">
            <a:avLst>
              <a:gd name="adj1" fmla="val 50000"/>
              <a:gd name="adj2" fmla="val 50000"/>
            </a:avLst>
          </a:prstGeom>
          <a:solidFill>
            <a:srgbClr val="EEA7B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FFFFFF"/>
                </a:solidFill>
                <a:effectLst/>
                <a:uLnTx/>
                <a:uFillTx/>
                <a:latin typeface="Century Gothic" panose="020F0302020204030204"/>
                <a:ea typeface="+mn-ea"/>
                <a:cs typeface="+mn-cs"/>
              </a:rPr>
              <a:t>PERDITA DI PESO</a:t>
            </a:r>
            <a:endParaRPr kumimoji="0" lang="en-US" sz="2800" b="1"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endParaRPr>
          </a:p>
        </p:txBody>
      </p:sp>
      <p:sp>
        <p:nvSpPr>
          <p:cNvPr id="94" name="TextBox 10">
            <a:extLst>
              <a:ext uri="{FF2B5EF4-FFF2-40B4-BE49-F238E27FC236}">
                <a16:creationId xmlns:a16="http://schemas.microsoft.com/office/drawing/2014/main" id="{D2F84FDE-B7EC-E431-6B21-C927FD88740C}"/>
              </a:ext>
            </a:extLst>
          </p:cNvPr>
          <p:cNvSpPr txBox="1">
            <a:spLocks noChangeAspect="1"/>
          </p:cNvSpPr>
          <p:nvPr/>
        </p:nvSpPr>
        <p:spPr>
          <a:xfrm rot="10800000">
            <a:off x="-21" y="487676"/>
            <a:ext cx="9356912" cy="828309"/>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332" name="Elemento grafico 331">
            <a:extLst>
              <a:ext uri="{FF2B5EF4-FFF2-40B4-BE49-F238E27FC236}">
                <a16:creationId xmlns:a16="http://schemas.microsoft.com/office/drawing/2014/main" id="{8CEC534A-D301-0644-E883-6ED1F4F4DEA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260537" y="125399"/>
            <a:ext cx="2496110" cy="607845"/>
          </a:xfrm>
          <a:prstGeom prst="rect">
            <a:avLst/>
          </a:prstGeom>
        </p:spPr>
      </p:pic>
      <p:sp>
        <p:nvSpPr>
          <p:cNvPr id="18" name="Segnaposto testo 17">
            <a:extLst>
              <a:ext uri="{FF2B5EF4-FFF2-40B4-BE49-F238E27FC236}">
                <a16:creationId xmlns:a16="http://schemas.microsoft.com/office/drawing/2014/main" id="{F56654BD-DDB7-7B56-EDA4-D0DD417E519A}"/>
              </a:ext>
            </a:extLst>
          </p:cNvPr>
          <p:cNvSpPr>
            <a:spLocks noGrp="1"/>
          </p:cNvSpPr>
          <p:nvPr>
            <p:ph type="body" sz="quarter" idx="10"/>
          </p:nvPr>
        </p:nvSpPr>
        <p:spPr>
          <a:xfrm>
            <a:off x="505460" y="262875"/>
            <a:ext cx="9356912" cy="915637"/>
          </a:xfrm>
        </p:spPr>
        <p:txBody>
          <a:bodyPr wrap="square" lIns="0" tIns="0" rIns="0" bIns="0">
            <a:noAutofit/>
          </a:bodyPr>
          <a:lstStyle/>
          <a:p>
            <a:pPr>
              <a:buClr>
                <a:srgbClr val="009EE1"/>
              </a:buClr>
              <a:tabLst>
                <a:tab pos="255822" algn="l"/>
              </a:tabLst>
            </a:pPr>
            <a:r>
              <a:rPr lang="it-IT" sz="4000" dirty="0">
                <a:solidFill>
                  <a:schemeClr val="bg1"/>
                </a:solidFill>
              </a:rPr>
              <a:t>QUALITÀ</a:t>
            </a:r>
            <a:br>
              <a:rPr lang="en-US" dirty="0">
                <a:solidFill>
                  <a:schemeClr val="bg2"/>
                </a:solidFill>
              </a:rPr>
            </a:br>
            <a:r>
              <a:rPr lang="it-IT" dirty="0"/>
              <a:t>Perdita di peso </a:t>
            </a:r>
            <a:r>
              <a:rPr lang="it-IT" dirty="0">
                <a:solidFill>
                  <a:schemeClr val="bg2"/>
                </a:solidFill>
              </a:rPr>
              <a:t>vs</a:t>
            </a:r>
            <a:r>
              <a:rPr lang="it-IT" dirty="0"/>
              <a:t> dimagrimento di qualità</a:t>
            </a:r>
            <a:endParaRPr lang="en-US" dirty="0"/>
          </a:p>
        </p:txBody>
      </p:sp>
      <p:cxnSp>
        <p:nvCxnSpPr>
          <p:cNvPr id="12" name="Straight Connector 201">
            <a:extLst>
              <a:ext uri="{FF2B5EF4-FFF2-40B4-BE49-F238E27FC236}">
                <a16:creationId xmlns:a16="http://schemas.microsoft.com/office/drawing/2014/main" id="{B2732CBF-074D-0FA5-6DF1-883E2CBE7591}"/>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41218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4C0BA-4F13-987A-D714-A8E5247EEB48}"/>
            </a:ext>
          </a:extLst>
        </p:cNvPr>
        <p:cNvGrpSpPr/>
        <p:nvPr/>
      </p:nvGrpSpPr>
      <p:grpSpPr>
        <a:xfrm>
          <a:off x="0" y="0"/>
          <a:ext cx="0" cy="0"/>
          <a:chOff x="0" y="0"/>
          <a:chExt cx="0" cy="0"/>
        </a:xfrm>
      </p:grpSpPr>
      <p:pic>
        <p:nvPicPr>
          <p:cNvPr id="6" name="Immagine 5">
            <a:extLst>
              <a:ext uri="{FF2B5EF4-FFF2-40B4-BE49-F238E27FC236}">
                <a16:creationId xmlns:a16="http://schemas.microsoft.com/office/drawing/2014/main" id="{9A10D98F-FDB3-4245-F8D3-00CE7929C2DF}"/>
              </a:ext>
            </a:extLst>
          </p:cNvPr>
          <p:cNvPicPr>
            <a:picLocks noChangeAspect="1"/>
          </p:cNvPicPr>
          <p:nvPr/>
        </p:nvPicPr>
        <p:blipFill rotWithShape="1">
          <a:blip r:embed="rId3"/>
          <a:srcRect l="6300" t="18818" r="9953" b="12138"/>
          <a:stretch>
            <a:fillRect/>
          </a:stretch>
        </p:blipFill>
        <p:spPr>
          <a:xfrm>
            <a:off x="13244937" y="2388442"/>
            <a:ext cx="4862687" cy="3776687"/>
          </a:xfrm>
          <a:prstGeom prst="roundRect">
            <a:avLst>
              <a:gd name="adj" fmla="val 5757"/>
            </a:avLst>
          </a:prstGeom>
          <a:solidFill>
            <a:schemeClr val="bg1"/>
          </a:solidFill>
          <a:ln>
            <a:noFill/>
          </a:ln>
          <a:effectLst>
            <a:outerShdw blurRad="142765" dist="12700" sx="101000" sy="101000" algn="ctr" rotWithShape="0">
              <a:prstClr val="black">
                <a:alpha val="15000"/>
              </a:prstClr>
            </a:outerShdw>
          </a:effectLst>
        </p:spPr>
      </p:pic>
      <p:sp>
        <p:nvSpPr>
          <p:cNvPr id="2" name="Sottotitolo 2">
            <a:extLst>
              <a:ext uri="{FF2B5EF4-FFF2-40B4-BE49-F238E27FC236}">
                <a16:creationId xmlns:a16="http://schemas.microsoft.com/office/drawing/2014/main" id="{D9F9BDF8-5C46-7A93-6A76-F396959E5EE0}"/>
              </a:ext>
            </a:extLst>
          </p:cNvPr>
          <p:cNvSpPr txBox="1">
            <a:spLocks/>
          </p:cNvSpPr>
          <p:nvPr/>
        </p:nvSpPr>
        <p:spPr>
          <a:xfrm rot="5400000">
            <a:off x="6325249" y="858051"/>
            <a:ext cx="4068122" cy="6232818"/>
          </a:xfrm>
          <a:prstGeom prst="roundRect">
            <a:avLst>
              <a:gd name="adj" fmla="val 7738"/>
            </a:avLst>
          </a:prstGeom>
          <a:gradFill flip="none" rotWithShape="1">
            <a:gsLst>
              <a:gs pos="0">
                <a:schemeClr val="accent3"/>
              </a:gs>
              <a:gs pos="100000">
                <a:schemeClr val="accent3">
                  <a:alpha val="0"/>
                </a:schemeClr>
              </a:gs>
            </a:gsLst>
            <a:lin ang="5400000" scaled="1"/>
            <a:tileRect/>
          </a:gradFill>
        </p:spPr>
        <p:txBody>
          <a:bodyPr vert="vert270" lIns="0" tIns="180000" rIns="0" bIns="126000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Una</a:t>
            </a:r>
            <a:r>
              <a:rPr kumimoji="0" lang="en-US" sz="32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32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riduzione</a:t>
            </a:r>
            <a:r>
              <a:rPr kumimoji="0" lang="en-US" sz="32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generale </a:t>
            </a:r>
            <a:r>
              <a:rPr kumimoji="0" lang="en-US" sz="32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della</a:t>
            </a:r>
            <a:r>
              <a:rPr kumimoji="0" lang="en-US" sz="32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32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massa</a:t>
            </a:r>
            <a:r>
              <a:rPr kumimoji="0" lang="en-US" sz="32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32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corporea</a:t>
            </a:r>
            <a:br>
              <a:rPr kumimoji="0" lang="en-US" sz="25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b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compresi</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acqua</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e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muscoli</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Spesso</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dovuta</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diete</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drastiche</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che</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determinano</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un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esaurimento</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delle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riserve</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di </a:t>
            </a:r>
            <a:r>
              <a:rPr kumimoji="0" lang="en-US" sz="25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glicogeno</a:t>
            </a:r>
            <a:r>
              <a:rPr kumimoji="0" lang="en-US" sz="25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a:t>
            </a:r>
          </a:p>
        </p:txBody>
      </p:sp>
      <p:pic>
        <p:nvPicPr>
          <p:cNvPr id="3" name="Immagine 2">
            <a:extLst>
              <a:ext uri="{FF2B5EF4-FFF2-40B4-BE49-F238E27FC236}">
                <a16:creationId xmlns:a16="http://schemas.microsoft.com/office/drawing/2014/main" id="{43E06D15-5A3A-434D-B081-160369662778}"/>
              </a:ext>
            </a:extLst>
          </p:cNvPr>
          <p:cNvPicPr>
            <a:picLocks noChangeAspect="1"/>
          </p:cNvPicPr>
          <p:nvPr/>
        </p:nvPicPr>
        <p:blipFill rotWithShape="1">
          <a:blip r:embed="rId4"/>
          <a:srcRect l="7835" t="8895" r="8410" b="13104"/>
          <a:stretch>
            <a:fillRect/>
          </a:stretch>
        </p:blipFill>
        <p:spPr>
          <a:xfrm>
            <a:off x="938099" y="2388442"/>
            <a:ext cx="4841873" cy="3776686"/>
          </a:xfrm>
          <a:prstGeom prst="roundRect">
            <a:avLst>
              <a:gd name="adj" fmla="val 5757"/>
            </a:avLst>
          </a:prstGeom>
          <a:solidFill>
            <a:schemeClr val="bg1"/>
          </a:solidFill>
          <a:ln>
            <a:noFill/>
          </a:ln>
          <a:effectLst>
            <a:outerShdw blurRad="142765" dist="12700" sx="101000" sy="101000" algn="ctr" rotWithShape="0">
              <a:prstClr val="black">
                <a:alpha val="15000"/>
              </a:prstClr>
            </a:outerShdw>
          </a:effectLst>
        </p:spPr>
      </p:pic>
      <p:sp>
        <p:nvSpPr>
          <p:cNvPr id="14" name="Rettangolo 13">
            <a:extLst>
              <a:ext uri="{FF2B5EF4-FFF2-40B4-BE49-F238E27FC236}">
                <a16:creationId xmlns:a16="http://schemas.microsoft.com/office/drawing/2014/main" id="{DBFC7D2A-EBBB-B62C-668D-E17B3D0DE021}"/>
              </a:ext>
            </a:extLst>
          </p:cNvPr>
          <p:cNvSpPr/>
          <p:nvPr/>
        </p:nvSpPr>
        <p:spPr>
          <a:xfrm>
            <a:off x="-64898" y="1769999"/>
            <a:ext cx="5287639" cy="914400"/>
          </a:xfrm>
          <a:prstGeom prst="rect">
            <a:avLst/>
          </a:prstGeom>
          <a:gradFill flip="none" rotWithShape="1">
            <a:gsLst>
              <a:gs pos="1000">
                <a:srgbClr val="F8DCE5">
                  <a:alpha val="60701"/>
                </a:srgbClr>
              </a:gs>
              <a:gs pos="84000">
                <a:srgbClr val="F8DCE5">
                  <a:alpha val="19000"/>
                </a:srgbClr>
              </a:gs>
              <a:gs pos="36000">
                <a:srgbClr val="F8DC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340" name="Rettangolo con angoli arrotondati sullo stesso lato 339">
            <a:extLst>
              <a:ext uri="{FF2B5EF4-FFF2-40B4-BE49-F238E27FC236}">
                <a16:creationId xmlns:a16="http://schemas.microsoft.com/office/drawing/2014/main" id="{50E83F78-0179-54E4-5B0E-E082EA2BCFA1}"/>
              </a:ext>
            </a:extLst>
          </p:cNvPr>
          <p:cNvSpPr/>
          <p:nvPr/>
        </p:nvSpPr>
        <p:spPr>
          <a:xfrm rot="5400000">
            <a:off x="2876129" y="-81357"/>
            <a:ext cx="915636" cy="4617112"/>
          </a:xfrm>
          <a:prstGeom prst="round2SameRect">
            <a:avLst>
              <a:gd name="adj1" fmla="val 50000"/>
              <a:gd name="adj2" fmla="val 50000"/>
            </a:avLst>
          </a:prstGeom>
          <a:solidFill>
            <a:srgbClr val="EEA7B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PERDITA DI PESO</a:t>
            </a:r>
          </a:p>
        </p:txBody>
      </p:sp>
      <p:sp>
        <p:nvSpPr>
          <p:cNvPr id="94" name="TextBox 10">
            <a:extLst>
              <a:ext uri="{FF2B5EF4-FFF2-40B4-BE49-F238E27FC236}">
                <a16:creationId xmlns:a16="http://schemas.microsoft.com/office/drawing/2014/main" id="{958C90AF-E851-5449-1614-14A79306A652}"/>
              </a:ext>
            </a:extLst>
          </p:cNvPr>
          <p:cNvSpPr txBox="1">
            <a:spLocks noChangeAspect="1"/>
          </p:cNvSpPr>
          <p:nvPr/>
        </p:nvSpPr>
        <p:spPr>
          <a:xfrm rot="10800000">
            <a:off x="-21" y="487676"/>
            <a:ext cx="9356912" cy="828309"/>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332" name="Elemento grafico 331">
            <a:extLst>
              <a:ext uri="{FF2B5EF4-FFF2-40B4-BE49-F238E27FC236}">
                <a16:creationId xmlns:a16="http://schemas.microsoft.com/office/drawing/2014/main" id="{01907C2B-1582-FCEC-9A39-868612C466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260537" y="125399"/>
            <a:ext cx="2496110" cy="607845"/>
          </a:xfrm>
          <a:prstGeom prst="rect">
            <a:avLst/>
          </a:prstGeom>
        </p:spPr>
      </p:pic>
      <p:sp>
        <p:nvSpPr>
          <p:cNvPr id="18" name="Segnaposto testo 17">
            <a:extLst>
              <a:ext uri="{FF2B5EF4-FFF2-40B4-BE49-F238E27FC236}">
                <a16:creationId xmlns:a16="http://schemas.microsoft.com/office/drawing/2014/main" id="{17118F32-6EE6-CD4E-C8DE-04BF0BC3D7CD}"/>
              </a:ext>
            </a:extLst>
          </p:cNvPr>
          <p:cNvSpPr>
            <a:spLocks noGrp="1"/>
          </p:cNvSpPr>
          <p:nvPr>
            <p:ph type="body" sz="quarter" idx="10"/>
          </p:nvPr>
        </p:nvSpPr>
        <p:spPr>
          <a:xfrm>
            <a:off x="505460" y="262875"/>
            <a:ext cx="9356912" cy="915637"/>
          </a:xfrm>
        </p:spPr>
        <p:txBody>
          <a:bodyPr wrap="square" lIns="0" tIns="0" rIns="0" bIns="0">
            <a:noAutofit/>
          </a:bodyPr>
          <a:lstStyle/>
          <a:p>
            <a:pPr>
              <a:buClr>
                <a:srgbClr val="009EE1"/>
              </a:buClr>
              <a:tabLst>
                <a:tab pos="255822" algn="l"/>
              </a:tabLst>
            </a:pPr>
            <a:r>
              <a:rPr lang="it-IT" sz="4000" dirty="0">
                <a:solidFill>
                  <a:schemeClr val="bg1"/>
                </a:solidFill>
              </a:rPr>
              <a:t>QUALITÀ</a:t>
            </a:r>
            <a:br>
              <a:rPr lang="en-US" dirty="0">
                <a:solidFill>
                  <a:schemeClr val="bg2"/>
                </a:solidFill>
              </a:rPr>
            </a:br>
            <a:r>
              <a:rPr lang="it-IT" dirty="0"/>
              <a:t>Perdita di peso </a:t>
            </a:r>
            <a:r>
              <a:rPr lang="it-IT" dirty="0">
                <a:solidFill>
                  <a:schemeClr val="bg2"/>
                </a:solidFill>
              </a:rPr>
              <a:t>vs</a:t>
            </a:r>
            <a:r>
              <a:rPr lang="it-IT" dirty="0"/>
              <a:t> dimagrimento di qualità</a:t>
            </a:r>
            <a:endParaRPr lang="en-US" dirty="0"/>
          </a:p>
          <a:p>
            <a:pPr>
              <a:buClr>
                <a:srgbClr val="009EE1"/>
              </a:buClr>
              <a:tabLst>
                <a:tab pos="255822" algn="l"/>
              </a:tabLst>
            </a:pPr>
            <a:endParaRPr lang="en-US" dirty="0"/>
          </a:p>
        </p:txBody>
      </p:sp>
      <p:cxnSp>
        <p:nvCxnSpPr>
          <p:cNvPr id="12" name="Straight Connector 201">
            <a:extLst>
              <a:ext uri="{FF2B5EF4-FFF2-40B4-BE49-F238E27FC236}">
                <a16:creationId xmlns:a16="http://schemas.microsoft.com/office/drawing/2014/main" id="{302474F5-CB0B-3EB3-F2AD-5A88ED39830B}"/>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4" name="Rettangolo 3">
            <a:extLst>
              <a:ext uri="{FF2B5EF4-FFF2-40B4-BE49-F238E27FC236}">
                <a16:creationId xmlns:a16="http://schemas.microsoft.com/office/drawing/2014/main" id="{F3D6160D-BA4E-D89F-04CB-F64271C26D3F}"/>
              </a:ext>
            </a:extLst>
          </p:cNvPr>
          <p:cNvSpPr/>
          <p:nvPr/>
        </p:nvSpPr>
        <p:spPr>
          <a:xfrm>
            <a:off x="14187314" y="1769999"/>
            <a:ext cx="4862688" cy="914400"/>
          </a:xfrm>
          <a:prstGeom prst="rect">
            <a:avLst/>
          </a:prstGeom>
          <a:gradFill flip="none" rotWithShape="1">
            <a:gsLst>
              <a:gs pos="84000">
                <a:schemeClr val="bg2">
                  <a:alpha val="49963"/>
                </a:schemeClr>
              </a:gs>
              <a:gs pos="36000">
                <a:srgbClr val="F8DCE5">
                  <a:alpha val="73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5" name="Rettangolo con angoli arrotondati sullo stesso lato 4">
            <a:extLst>
              <a:ext uri="{FF2B5EF4-FFF2-40B4-BE49-F238E27FC236}">
                <a16:creationId xmlns:a16="http://schemas.microsoft.com/office/drawing/2014/main" id="{FFEF5759-9B2B-148C-146E-645726DEBF22}"/>
              </a:ext>
            </a:extLst>
          </p:cNvPr>
          <p:cNvSpPr/>
          <p:nvPr/>
        </p:nvSpPr>
        <p:spPr>
          <a:xfrm rot="5400000">
            <a:off x="15219080" y="-469106"/>
            <a:ext cx="914402" cy="5391377"/>
          </a:xfrm>
          <a:prstGeom prst="round2SameRect">
            <a:avLst>
              <a:gd name="adj1" fmla="val 50000"/>
              <a:gd name="adj2"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PERDITA DI PESO </a:t>
            </a:r>
            <a:r>
              <a:rPr kumimoji="0" lang="en-US" sz="2800" b="1"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DI QUALITÀ</a:t>
            </a:r>
          </a:p>
        </p:txBody>
      </p:sp>
    </p:spTree>
    <p:extLst>
      <p:ext uri="{BB962C8B-B14F-4D97-AF65-F5344CB8AC3E}">
        <p14:creationId xmlns:p14="http://schemas.microsoft.com/office/powerpoint/2010/main" val="2118455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86CD6-CAE0-436E-5F2F-AE94516B67FA}"/>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29DB9F69-3697-0039-7ECA-60D6C79D9FA0}"/>
              </a:ext>
            </a:extLst>
          </p:cNvPr>
          <p:cNvPicPr>
            <a:picLocks noChangeAspect="1"/>
          </p:cNvPicPr>
          <p:nvPr/>
        </p:nvPicPr>
        <p:blipFill rotWithShape="1">
          <a:blip r:embed="rId3"/>
          <a:srcRect l="6300" t="18818" r="9953" b="12138"/>
          <a:stretch>
            <a:fillRect/>
          </a:stretch>
        </p:blipFill>
        <p:spPr>
          <a:xfrm>
            <a:off x="6386936" y="2388442"/>
            <a:ext cx="4862687" cy="3776687"/>
          </a:xfrm>
          <a:prstGeom prst="roundRect">
            <a:avLst>
              <a:gd name="adj" fmla="val 5757"/>
            </a:avLst>
          </a:prstGeom>
          <a:solidFill>
            <a:schemeClr val="bg1"/>
          </a:solidFill>
          <a:ln>
            <a:noFill/>
          </a:ln>
          <a:effectLst>
            <a:outerShdw blurRad="142765" dist="12700" sx="101000" sy="101000" algn="ctr" rotWithShape="0">
              <a:prstClr val="black">
                <a:alpha val="15000"/>
              </a:prstClr>
            </a:outerShdw>
          </a:effectLst>
        </p:spPr>
      </p:pic>
      <p:sp>
        <p:nvSpPr>
          <p:cNvPr id="11" name="Sottotitolo 2">
            <a:extLst>
              <a:ext uri="{FF2B5EF4-FFF2-40B4-BE49-F238E27FC236}">
                <a16:creationId xmlns:a16="http://schemas.microsoft.com/office/drawing/2014/main" id="{2A155E6E-B57D-4EF3-1869-D318CCA1AAAC}"/>
              </a:ext>
            </a:extLst>
          </p:cNvPr>
          <p:cNvSpPr txBox="1">
            <a:spLocks/>
          </p:cNvSpPr>
          <p:nvPr/>
        </p:nvSpPr>
        <p:spPr>
          <a:xfrm rot="5400000" flipV="1">
            <a:off x="2266462" y="650356"/>
            <a:ext cx="4068122" cy="6804815"/>
          </a:xfrm>
          <a:prstGeom prst="roundRect">
            <a:avLst>
              <a:gd name="adj" fmla="val 7738"/>
            </a:avLst>
          </a:prstGeom>
          <a:gradFill flip="none" rotWithShape="1">
            <a:gsLst>
              <a:gs pos="0">
                <a:schemeClr val="accent3"/>
              </a:gs>
              <a:gs pos="100000">
                <a:schemeClr val="accent3">
                  <a:alpha val="0"/>
                </a:schemeClr>
              </a:gs>
            </a:gsLst>
            <a:lin ang="5400000" scaled="1"/>
            <a:tileRect/>
          </a:gradFill>
        </p:spPr>
        <p:txBody>
          <a:bodyPr vert="vert" lIns="0" tIns="468000" rIns="0" bIns="158400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Riduzione</a:t>
            </a:r>
            <a:r>
              <a:rPr kumimoji="0" lang="en-US" sz="32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32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selettiva</a:t>
            </a:r>
            <a:r>
              <a:rPr kumimoji="0" lang="en-US" sz="32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della </a:t>
            </a:r>
            <a:r>
              <a:rPr kumimoji="0" lang="en-US" sz="32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massa</a:t>
            </a:r>
            <a:r>
              <a:rPr kumimoji="0" lang="en-US" sz="32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3200" b="1"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grassa</a:t>
            </a:r>
            <a:r>
              <a:rPr kumimoji="0" lang="en-US" sz="32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a:t>
            </a:r>
            <a:br>
              <a:rPr kumimoji="0" lang="en-US" sz="32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br>
            <a:r>
              <a:rPr kumimoji="0" lang="en-US" sz="32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con </a:t>
            </a:r>
            <a:r>
              <a:rPr kumimoji="0" lang="en-US" sz="32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preservazione</a:t>
            </a:r>
            <a:r>
              <a:rPr kumimoji="0" lang="en-US" sz="32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della </a:t>
            </a:r>
            <a:r>
              <a:rPr kumimoji="0" lang="en-US" sz="32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massa</a:t>
            </a:r>
            <a:r>
              <a:rPr kumimoji="0" lang="en-US" sz="32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32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magra</a:t>
            </a:r>
            <a:r>
              <a:rPr kumimoji="0" lang="en-US" sz="32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 (</a:t>
            </a:r>
            <a:r>
              <a:rPr kumimoji="0" lang="en-US" sz="3200" b="0" i="0" u="none" strike="noStrike" kern="1200" cap="none" spc="0" normalizeH="0" baseline="0" noProof="0" dirty="0" err="1">
                <a:ln>
                  <a:noFill/>
                </a:ln>
                <a:solidFill>
                  <a:srgbClr val="001965"/>
                </a:solidFill>
                <a:effectLst/>
                <a:uLnTx/>
                <a:uFillTx/>
                <a:latin typeface="Century Gothic" panose="020F0302020204030204"/>
                <a:ea typeface="+mn-ea"/>
                <a:cs typeface="Arial" panose="020B0604020202020204" pitchFamily="34" charset="0"/>
              </a:rPr>
              <a:t>muscolare</a:t>
            </a:r>
            <a:r>
              <a:rPr kumimoji="0" lang="en-US" sz="3200" b="0"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001965"/>
              </a:solidFill>
              <a:effectLst/>
              <a:uLnTx/>
              <a:uFillTx/>
              <a:latin typeface="Century Gothic" panose="020F0302020204030204"/>
              <a:ea typeface="+mn-ea"/>
              <a:cs typeface="Arial" panose="020B0604020202020204" pitchFamily="34" charset="0"/>
            </a:endParaRPr>
          </a:p>
        </p:txBody>
      </p:sp>
      <p:cxnSp>
        <p:nvCxnSpPr>
          <p:cNvPr id="12" name="Straight Connector 201">
            <a:extLst>
              <a:ext uri="{FF2B5EF4-FFF2-40B4-BE49-F238E27FC236}">
                <a16:creationId xmlns:a16="http://schemas.microsoft.com/office/drawing/2014/main" id="{0146B305-8151-489C-4236-B2C70297ABD7}"/>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8" name="Rettangolo 7">
            <a:extLst>
              <a:ext uri="{FF2B5EF4-FFF2-40B4-BE49-F238E27FC236}">
                <a16:creationId xmlns:a16="http://schemas.microsoft.com/office/drawing/2014/main" id="{42EDFBFB-3E37-718B-11C9-E32304A29B66}"/>
              </a:ext>
            </a:extLst>
          </p:cNvPr>
          <p:cNvSpPr/>
          <p:nvPr/>
        </p:nvSpPr>
        <p:spPr>
          <a:xfrm>
            <a:off x="7329312" y="1769999"/>
            <a:ext cx="4862688" cy="914400"/>
          </a:xfrm>
          <a:prstGeom prst="rect">
            <a:avLst/>
          </a:prstGeom>
          <a:gradFill flip="none" rotWithShape="1">
            <a:gsLst>
              <a:gs pos="84000">
                <a:schemeClr val="bg2">
                  <a:alpha val="49963"/>
                </a:schemeClr>
              </a:gs>
              <a:gs pos="36000">
                <a:srgbClr val="F8DCE5">
                  <a:alpha val="73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9" name="Rettangolo con angoli arrotondati sullo stesso lato 8">
            <a:extLst>
              <a:ext uri="{FF2B5EF4-FFF2-40B4-BE49-F238E27FC236}">
                <a16:creationId xmlns:a16="http://schemas.microsoft.com/office/drawing/2014/main" id="{9AD806CB-3518-8A99-1E7C-3F15467B8BB2}"/>
              </a:ext>
            </a:extLst>
          </p:cNvPr>
          <p:cNvSpPr/>
          <p:nvPr/>
        </p:nvSpPr>
        <p:spPr>
          <a:xfrm rot="5400000">
            <a:off x="8361078" y="-469106"/>
            <a:ext cx="914402" cy="5391377"/>
          </a:xfrm>
          <a:prstGeom prst="round2SameRect">
            <a:avLst>
              <a:gd name="adj1" fmla="val 50000"/>
              <a:gd name="adj2"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PERDITA DI PESO </a:t>
            </a:r>
            <a:r>
              <a:rPr kumimoji="0" lang="en-US" sz="2800" b="1"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DI QUALITÀ</a:t>
            </a:r>
          </a:p>
        </p:txBody>
      </p:sp>
      <p:sp>
        <p:nvSpPr>
          <p:cNvPr id="14" name="TextBox 10">
            <a:extLst>
              <a:ext uri="{FF2B5EF4-FFF2-40B4-BE49-F238E27FC236}">
                <a16:creationId xmlns:a16="http://schemas.microsoft.com/office/drawing/2014/main" id="{B0201BDB-570B-D2AF-EB8D-5A025DAE7538}"/>
              </a:ext>
            </a:extLst>
          </p:cNvPr>
          <p:cNvSpPr txBox="1">
            <a:spLocks noChangeAspect="1"/>
          </p:cNvSpPr>
          <p:nvPr/>
        </p:nvSpPr>
        <p:spPr>
          <a:xfrm rot="10800000">
            <a:off x="-21" y="487676"/>
            <a:ext cx="9356912" cy="828309"/>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pic>
        <p:nvPicPr>
          <p:cNvPr id="15" name="Elemento grafico 14">
            <a:extLst>
              <a:ext uri="{FF2B5EF4-FFF2-40B4-BE49-F238E27FC236}">
                <a16:creationId xmlns:a16="http://schemas.microsoft.com/office/drawing/2014/main" id="{DD89D766-0267-D3E7-1916-CB882864D5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260537" y="125399"/>
            <a:ext cx="2496110" cy="607845"/>
          </a:xfrm>
          <a:prstGeom prst="rect">
            <a:avLst/>
          </a:prstGeom>
        </p:spPr>
      </p:pic>
      <p:sp>
        <p:nvSpPr>
          <p:cNvPr id="16" name="Segnaposto testo 17">
            <a:extLst>
              <a:ext uri="{FF2B5EF4-FFF2-40B4-BE49-F238E27FC236}">
                <a16:creationId xmlns:a16="http://schemas.microsoft.com/office/drawing/2014/main" id="{C1F0B2A8-0CAB-F4E0-AA13-4415DCF8DC3B}"/>
              </a:ext>
            </a:extLst>
          </p:cNvPr>
          <p:cNvSpPr>
            <a:spLocks noGrp="1"/>
          </p:cNvSpPr>
          <p:nvPr>
            <p:ph type="body" sz="quarter" idx="10"/>
          </p:nvPr>
        </p:nvSpPr>
        <p:spPr>
          <a:xfrm>
            <a:off x="505460" y="262875"/>
            <a:ext cx="9356912" cy="915637"/>
          </a:xfrm>
        </p:spPr>
        <p:txBody>
          <a:bodyPr wrap="square" lIns="0" tIns="0" rIns="0" bIns="0">
            <a:noAutofit/>
          </a:bodyPr>
          <a:lstStyle/>
          <a:p>
            <a:pPr>
              <a:buClr>
                <a:srgbClr val="009EE1"/>
              </a:buClr>
              <a:tabLst>
                <a:tab pos="255822" algn="l"/>
              </a:tabLst>
            </a:pPr>
            <a:r>
              <a:rPr lang="it-IT" sz="4000" dirty="0">
                <a:solidFill>
                  <a:schemeClr val="bg1"/>
                </a:solidFill>
              </a:rPr>
              <a:t>QUALITÀ</a:t>
            </a:r>
            <a:br>
              <a:rPr lang="en-US" dirty="0">
                <a:solidFill>
                  <a:schemeClr val="bg2"/>
                </a:solidFill>
              </a:rPr>
            </a:br>
            <a:r>
              <a:rPr lang="it-IT" dirty="0"/>
              <a:t>Perdita di peso </a:t>
            </a:r>
            <a:r>
              <a:rPr lang="it-IT" dirty="0">
                <a:solidFill>
                  <a:schemeClr val="bg2"/>
                </a:solidFill>
              </a:rPr>
              <a:t>vs</a:t>
            </a:r>
            <a:r>
              <a:rPr lang="it-IT" dirty="0"/>
              <a:t> dimagrimento di qualità</a:t>
            </a:r>
            <a:endParaRPr lang="en-US" dirty="0"/>
          </a:p>
          <a:p>
            <a:pPr>
              <a:buClr>
                <a:srgbClr val="009EE1"/>
              </a:buClr>
              <a:tabLst>
                <a:tab pos="255822" algn="l"/>
              </a:tabLst>
            </a:pPr>
            <a:endParaRPr lang="en-US" dirty="0"/>
          </a:p>
        </p:txBody>
      </p:sp>
      <p:pic>
        <p:nvPicPr>
          <p:cNvPr id="3" name="Immagine 2">
            <a:extLst>
              <a:ext uri="{FF2B5EF4-FFF2-40B4-BE49-F238E27FC236}">
                <a16:creationId xmlns:a16="http://schemas.microsoft.com/office/drawing/2014/main" id="{9381709C-431C-57C7-2409-7B92F5129EAB}"/>
              </a:ext>
            </a:extLst>
          </p:cNvPr>
          <p:cNvPicPr>
            <a:picLocks noChangeAspect="1"/>
          </p:cNvPicPr>
          <p:nvPr/>
        </p:nvPicPr>
        <p:blipFill rotWithShape="1">
          <a:blip r:embed="rId5"/>
          <a:srcRect l="7835" t="8895" r="8410" b="13104"/>
          <a:stretch>
            <a:fillRect/>
          </a:stretch>
        </p:blipFill>
        <p:spPr>
          <a:xfrm>
            <a:off x="-5759881" y="2388442"/>
            <a:ext cx="4841873" cy="3776686"/>
          </a:xfrm>
          <a:prstGeom prst="roundRect">
            <a:avLst>
              <a:gd name="adj" fmla="val 5757"/>
            </a:avLst>
          </a:prstGeom>
          <a:solidFill>
            <a:schemeClr val="bg1"/>
          </a:solidFill>
          <a:ln>
            <a:noFill/>
          </a:ln>
          <a:effectLst>
            <a:outerShdw blurRad="142765" dist="12700" sx="101000" sy="101000" algn="ctr" rotWithShape="0">
              <a:prstClr val="black">
                <a:alpha val="15000"/>
              </a:prstClr>
            </a:outerShdw>
          </a:effectLst>
        </p:spPr>
      </p:pic>
      <p:sp>
        <p:nvSpPr>
          <p:cNvPr id="4" name="Rettangolo 3">
            <a:extLst>
              <a:ext uri="{FF2B5EF4-FFF2-40B4-BE49-F238E27FC236}">
                <a16:creationId xmlns:a16="http://schemas.microsoft.com/office/drawing/2014/main" id="{AE475F95-A8B8-AD62-B289-96C872D9EC98}"/>
              </a:ext>
            </a:extLst>
          </p:cNvPr>
          <p:cNvSpPr/>
          <p:nvPr/>
        </p:nvSpPr>
        <p:spPr>
          <a:xfrm>
            <a:off x="-6762878" y="1769999"/>
            <a:ext cx="5287639" cy="914400"/>
          </a:xfrm>
          <a:prstGeom prst="rect">
            <a:avLst/>
          </a:prstGeom>
          <a:gradFill flip="none" rotWithShape="1">
            <a:gsLst>
              <a:gs pos="1000">
                <a:srgbClr val="F8DCE5">
                  <a:alpha val="60701"/>
                </a:srgbClr>
              </a:gs>
              <a:gs pos="84000">
                <a:srgbClr val="F8DCE5">
                  <a:alpha val="19000"/>
                </a:srgbClr>
              </a:gs>
              <a:gs pos="36000">
                <a:srgbClr val="F8DC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sp>
        <p:nvSpPr>
          <p:cNvPr id="5" name="Rettangolo con angoli arrotondati sullo stesso lato 4">
            <a:extLst>
              <a:ext uri="{FF2B5EF4-FFF2-40B4-BE49-F238E27FC236}">
                <a16:creationId xmlns:a16="http://schemas.microsoft.com/office/drawing/2014/main" id="{AAF17ED1-66E4-0903-5F90-51A55DDC6917}"/>
              </a:ext>
            </a:extLst>
          </p:cNvPr>
          <p:cNvSpPr/>
          <p:nvPr/>
        </p:nvSpPr>
        <p:spPr>
          <a:xfrm rot="5400000">
            <a:off x="-3821851" y="-81357"/>
            <a:ext cx="915636" cy="4617112"/>
          </a:xfrm>
          <a:prstGeom prst="round2SameRect">
            <a:avLst>
              <a:gd name="adj1" fmla="val 50000"/>
              <a:gd name="adj2" fmla="val 50000"/>
            </a:avLst>
          </a:prstGeom>
          <a:solidFill>
            <a:srgbClr val="EEA7B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rPr>
              <a:t>PERDITA DI PESO</a:t>
            </a:r>
          </a:p>
        </p:txBody>
      </p:sp>
    </p:spTree>
    <p:extLst>
      <p:ext uri="{BB962C8B-B14F-4D97-AF65-F5344CB8AC3E}">
        <p14:creationId xmlns:p14="http://schemas.microsoft.com/office/powerpoint/2010/main" val="655407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52C27-43A2-5CBE-E5E4-BBD3DE93D71C}"/>
            </a:ext>
          </a:extLst>
        </p:cNvPr>
        <p:cNvGrpSpPr/>
        <p:nvPr/>
      </p:nvGrpSpPr>
      <p:grpSpPr>
        <a:xfrm>
          <a:off x="0" y="0"/>
          <a:ext cx="0" cy="0"/>
          <a:chOff x="0" y="0"/>
          <a:chExt cx="0" cy="0"/>
        </a:xfrm>
      </p:grpSpPr>
      <p:sp>
        <p:nvSpPr>
          <p:cNvPr id="94" name="TextBox 10">
            <a:extLst>
              <a:ext uri="{FF2B5EF4-FFF2-40B4-BE49-F238E27FC236}">
                <a16:creationId xmlns:a16="http://schemas.microsoft.com/office/drawing/2014/main" id="{519CF07E-3001-89E3-DF29-FEB93A677FC3}"/>
              </a:ext>
            </a:extLst>
          </p:cNvPr>
          <p:cNvSpPr txBox="1">
            <a:spLocks noChangeAspect="1"/>
          </p:cNvSpPr>
          <p:nvPr/>
        </p:nvSpPr>
        <p:spPr>
          <a:xfrm rot="10800000">
            <a:off x="-21" y="-3"/>
            <a:ext cx="6698995" cy="1315989"/>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8" name="Segnaposto testo 17">
            <a:extLst>
              <a:ext uri="{FF2B5EF4-FFF2-40B4-BE49-F238E27FC236}">
                <a16:creationId xmlns:a16="http://schemas.microsoft.com/office/drawing/2014/main" id="{F383C0C8-5F88-FFFA-E668-6E969C98DA21}"/>
              </a:ext>
            </a:extLst>
          </p:cNvPr>
          <p:cNvSpPr>
            <a:spLocks noGrp="1"/>
          </p:cNvSpPr>
          <p:nvPr>
            <p:ph type="body" sz="quarter" idx="10"/>
          </p:nvPr>
        </p:nvSpPr>
        <p:spPr>
          <a:xfrm>
            <a:off x="505460" y="400350"/>
            <a:ext cx="7575053" cy="915637"/>
          </a:xfrm>
        </p:spPr>
        <p:txBody>
          <a:bodyPr wrap="square" lIns="0" tIns="0" rIns="0" bIns="0">
            <a:noAutofit/>
          </a:bodyPr>
          <a:lstStyle/>
          <a:p>
            <a:pPr>
              <a:buClr>
                <a:srgbClr val="009EE1"/>
              </a:buClr>
              <a:tabLst>
                <a:tab pos="255822" algn="l"/>
              </a:tabLst>
            </a:pPr>
            <a:r>
              <a:rPr lang="it-IT" sz="3200" dirty="0">
                <a:solidFill>
                  <a:schemeClr val="bg2"/>
                </a:solidFill>
              </a:rPr>
              <a:t>Monitoraggio avanzato </a:t>
            </a:r>
            <a:r>
              <a:rPr lang="it-IT" sz="3200" dirty="0"/>
              <a:t>della composizione corporea</a:t>
            </a:r>
            <a:br>
              <a:rPr lang="en-GB" dirty="0"/>
            </a:br>
            <a:endParaRPr lang="it-IT" dirty="0">
              <a:solidFill>
                <a:schemeClr val="bg2"/>
              </a:solidFill>
            </a:endParaRPr>
          </a:p>
        </p:txBody>
      </p:sp>
      <p:sp>
        <p:nvSpPr>
          <p:cNvPr id="2" name="Segnaposto testo 1">
            <a:extLst>
              <a:ext uri="{FF2B5EF4-FFF2-40B4-BE49-F238E27FC236}">
                <a16:creationId xmlns:a16="http://schemas.microsoft.com/office/drawing/2014/main" id="{93626749-DCAD-43E6-522E-01A28987EF70}"/>
              </a:ext>
            </a:extLst>
          </p:cNvPr>
          <p:cNvSpPr>
            <a:spLocks noGrp="1"/>
          </p:cNvSpPr>
          <p:nvPr>
            <p:ph type="body" sz="quarter" idx="11"/>
          </p:nvPr>
        </p:nvSpPr>
        <p:spPr/>
        <p:txBody>
          <a:bodyPr/>
          <a:lstStyle/>
          <a:p>
            <a:endParaRPr lang="it-IT" dirty="0"/>
          </a:p>
        </p:txBody>
      </p:sp>
      <p:cxnSp>
        <p:nvCxnSpPr>
          <p:cNvPr id="12" name="Straight Connector 201">
            <a:extLst>
              <a:ext uri="{FF2B5EF4-FFF2-40B4-BE49-F238E27FC236}">
                <a16:creationId xmlns:a16="http://schemas.microsoft.com/office/drawing/2014/main" id="{9882D3C4-225C-70F8-BD4B-577856BEE89B}"/>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332" name="Sottotitolo 2">
            <a:extLst>
              <a:ext uri="{FF2B5EF4-FFF2-40B4-BE49-F238E27FC236}">
                <a16:creationId xmlns:a16="http://schemas.microsoft.com/office/drawing/2014/main" id="{5C37ADFB-244E-886F-FDDE-4C9042A99C7D}"/>
              </a:ext>
            </a:extLst>
          </p:cNvPr>
          <p:cNvSpPr txBox="1">
            <a:spLocks/>
          </p:cNvSpPr>
          <p:nvPr/>
        </p:nvSpPr>
        <p:spPr>
          <a:xfrm>
            <a:off x="823512" y="1807774"/>
            <a:ext cx="6650713" cy="915637"/>
          </a:xfrm>
          <a:prstGeom prst="roundRect">
            <a:avLst>
              <a:gd name="adj" fmla="val 50000"/>
            </a:avLst>
          </a:prstGeom>
          <a:gradFill flip="none" rotWithShape="1">
            <a:gsLst>
              <a:gs pos="1000">
                <a:schemeClr val="bg2">
                  <a:alpha val="59197"/>
                </a:schemeClr>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72000" bIns="36000" rtlCol="0" anchor="ctr"/>
          <a:lstStyle>
            <a:defPPr>
              <a:defRPr lang="en-US"/>
            </a:defPPr>
            <a:lvl1pPr algn="ctr">
              <a:defRPr sz="20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a:ln>
                  <a:noFill/>
                </a:ln>
                <a:solidFill>
                  <a:srgbClr val="00257E"/>
                </a:solidFill>
                <a:effectLst/>
                <a:uLnTx/>
                <a:uFillTx/>
                <a:latin typeface="Century Gothic" panose="020F0302020204030204"/>
                <a:ea typeface="+mn-ea"/>
                <a:cs typeface="+mn-cs"/>
              </a:rPr>
              <a:t>Il successo </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non </a:t>
            </a:r>
            <a:r>
              <a:rPr kumimoji="0" lang="en-US" sz="2000" i="0" u="none" strike="noStrike" kern="1200" cap="none" spc="0" normalizeH="0" baseline="0" noProof="0">
                <a:ln>
                  <a:noFill/>
                </a:ln>
                <a:solidFill>
                  <a:srgbClr val="00257E"/>
                </a:solidFill>
                <a:effectLst/>
                <a:uLnTx/>
                <a:uFillTx/>
                <a:latin typeface="Century Gothic" panose="020F0302020204030204"/>
                <a:ea typeface="+mn-ea"/>
                <a:cs typeface="+mn-cs"/>
              </a:rPr>
              <a:t>si misura sulla bilancia</a:t>
            </a:r>
            <a:endParaRPr lang="en-US" sz="2000" i="0" u="none" strike="noStrike" kern="1200" cap="none" spc="0" normalizeH="0" baseline="0" noProof="0">
              <a:ln>
                <a:noFill/>
              </a:ln>
              <a:solidFill>
                <a:srgbClr val="00257E"/>
              </a:solidFill>
              <a:effectLst/>
              <a:uLnTx/>
              <a:uFillTx/>
              <a:latin typeface="Century Gothic" panose="020F0302020204030204"/>
            </a:endParaRPr>
          </a:p>
        </p:txBody>
      </p:sp>
      <p:pic>
        <p:nvPicPr>
          <p:cNvPr id="333" name="Immagine 332">
            <a:extLst>
              <a:ext uri="{FF2B5EF4-FFF2-40B4-BE49-F238E27FC236}">
                <a16:creationId xmlns:a16="http://schemas.microsoft.com/office/drawing/2014/main" id="{3AACF120-E874-CA90-E8D5-F374E867107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50" r="17484"/>
          <a:stretch>
            <a:fillRect/>
          </a:stretch>
        </p:blipFill>
        <p:spPr>
          <a:xfrm>
            <a:off x="6794189" y="982824"/>
            <a:ext cx="4892351" cy="4892351"/>
          </a:xfrm>
          <a:prstGeom prst="ellipse">
            <a:avLst/>
          </a:prstGeom>
        </p:spPr>
      </p:pic>
      <p:sp>
        <p:nvSpPr>
          <p:cNvPr id="335" name="CasellaDiTesto 334">
            <a:extLst>
              <a:ext uri="{FF2B5EF4-FFF2-40B4-BE49-F238E27FC236}">
                <a16:creationId xmlns:a16="http://schemas.microsoft.com/office/drawing/2014/main" id="{81E6A989-FE96-2536-1164-B4F4DF781999}"/>
              </a:ext>
            </a:extLst>
          </p:cNvPr>
          <p:cNvSpPr txBox="1"/>
          <p:nvPr/>
        </p:nvSpPr>
        <p:spPr>
          <a:xfrm>
            <a:off x="316616" y="2931458"/>
            <a:ext cx="7575053" cy="1323439"/>
          </a:xfrm>
          <a:prstGeom prst="roundRect">
            <a:avLst>
              <a:gd name="adj" fmla="val 50000"/>
            </a:avLst>
          </a:prstGeom>
          <a:gradFill flip="none" rotWithShape="1">
            <a:gsLst>
              <a:gs pos="1000">
                <a:schemeClr val="bg2">
                  <a:alpha val="59197"/>
                </a:schemeClr>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72000" bIns="36000" rtlCol="0" anchor="ctr"/>
          <a:lstStyle>
            <a:defPPr>
              <a:defRPr lang="en-US"/>
            </a:defPPr>
            <a:lvl1pPr algn="ctr">
              <a:defRPr sz="20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a:ln>
                  <a:noFill/>
                </a:ln>
                <a:solidFill>
                  <a:srgbClr val="00257E"/>
                </a:solidFill>
                <a:effectLst/>
                <a:uLnTx/>
                <a:uFillTx/>
                <a:latin typeface="Century Gothic" panose="020F0302020204030204"/>
                <a:ea typeface="+mn-ea"/>
                <a:cs typeface="+mn-cs"/>
              </a:rPr>
              <a:t>È</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US" sz="2000" b="1" i="0" u="none" strike="noStrike" kern="1200" cap="none" spc="0" normalizeH="0" baseline="0" noProof="0">
                <a:ln>
                  <a:noFill/>
                </a:ln>
                <a:solidFill>
                  <a:srgbClr val="00257E"/>
                </a:solidFill>
                <a:effectLst/>
                <a:uLnTx/>
                <a:uFillTx/>
                <a:latin typeface="Century Gothic" panose="020F0302020204030204"/>
                <a:ea typeface="+mn-ea"/>
                <a:cs typeface="+mn-cs"/>
              </a:rPr>
              <a:t>imprescindibile</a:t>
            </a:r>
            <a:r>
              <a:rPr kumimoji="0" lang="en-US" sz="2000" i="0" u="none" strike="noStrike" kern="1200" cap="none" spc="0" normalizeH="0" baseline="0" noProof="0">
                <a:ln>
                  <a:noFill/>
                </a:ln>
                <a:solidFill>
                  <a:srgbClr val="00257E"/>
                </a:solidFill>
                <a:effectLst/>
                <a:uLnTx/>
                <a:uFillTx/>
                <a:latin typeface="Century Gothic" panose="020F0302020204030204"/>
                <a:ea typeface="+mn-ea"/>
                <a:cs typeface="+mn-cs"/>
              </a:rPr>
              <a:t> l'utilizzo di </a:t>
            </a:r>
            <a:r>
              <a:rPr kumimoji="0" lang="en-US" sz="2000" b="1" i="0" u="none" strike="noStrike" kern="1200" cap="none" spc="0" normalizeH="0" baseline="0" noProof="0">
                <a:ln>
                  <a:noFill/>
                </a:ln>
                <a:solidFill>
                  <a:srgbClr val="00257E"/>
                </a:solidFill>
                <a:effectLst/>
                <a:uLnTx/>
                <a:uFillTx/>
                <a:latin typeface="Century Gothic" panose="020F0302020204030204"/>
                <a:ea typeface="+mn-ea"/>
                <a:cs typeface="+mn-cs"/>
              </a:rPr>
              <a:t>BIA</a:t>
            </a:r>
            <a:r>
              <a:rPr kumimoji="0" lang="en-US" sz="2000" b="0"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US" sz="2000" b="0" i="0" u="none" strike="noStrike" kern="1200" cap="none" spc="0" normalizeH="0" baseline="0" noProof="0">
                <a:ln>
                  <a:noFill/>
                </a:ln>
                <a:solidFill>
                  <a:srgbClr val="00257E"/>
                </a:solidFill>
                <a:effectLst/>
                <a:uLnTx/>
                <a:uFillTx/>
                <a:latin typeface="Century Gothic" panose="020F0302020204030204"/>
                <a:ea typeface="+mn-ea"/>
                <a:cs typeface="+mn-cs"/>
              </a:rPr>
              <a:t>Bioimpedenziometria</a:t>
            </a:r>
            <a:r>
              <a:rPr kumimoji="0" lang="en-US" sz="2000" b="0"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o DEXA </a:t>
            </a:r>
            <a:r>
              <a:rPr kumimoji="0" lang="en-US" sz="2000" i="0" u="none" strike="noStrike" kern="1200" cap="none" spc="0" normalizeH="0" baseline="0" noProof="0">
                <a:ln>
                  <a:noFill/>
                </a:ln>
                <a:solidFill>
                  <a:srgbClr val="00257E"/>
                </a:solidFill>
                <a:effectLst/>
                <a:uLnTx/>
                <a:uFillTx/>
                <a:latin typeface="Century Gothic" panose="020F0302020204030204"/>
                <a:ea typeface="+mn-ea"/>
                <a:cs typeface="+mn-cs"/>
              </a:rPr>
              <a:t>per monitorare la Massa Magra </a:t>
            </a:r>
            <a:r>
              <a:rPr kumimoji="0" lang="en-US" sz="2000" b="0" i="0" u="none" strike="noStrike" kern="1200" cap="none" spc="0" normalizeH="0" baseline="0" noProof="0" dirty="0">
                <a:ln>
                  <a:noFill/>
                </a:ln>
                <a:solidFill>
                  <a:srgbClr val="00257E"/>
                </a:solidFill>
                <a:effectLst/>
                <a:uLnTx/>
                <a:uFillTx/>
                <a:latin typeface="Century Gothic" panose="020F0302020204030204"/>
                <a:ea typeface="+mn-ea"/>
                <a:cs typeface="+mn-cs"/>
              </a:rPr>
              <a:t>(FFM). </a:t>
            </a:r>
          </a:p>
        </p:txBody>
      </p:sp>
      <p:sp>
        <p:nvSpPr>
          <p:cNvPr id="337" name="CasellaDiTesto 336">
            <a:extLst>
              <a:ext uri="{FF2B5EF4-FFF2-40B4-BE49-F238E27FC236}">
                <a16:creationId xmlns:a16="http://schemas.microsoft.com/office/drawing/2014/main" id="{99062841-8EB6-5A13-B547-94DC2DBCFCBC}"/>
              </a:ext>
            </a:extLst>
          </p:cNvPr>
          <p:cNvSpPr txBox="1"/>
          <p:nvPr/>
        </p:nvSpPr>
        <p:spPr>
          <a:xfrm>
            <a:off x="914400" y="4463998"/>
            <a:ext cx="6977269" cy="1323439"/>
          </a:xfrm>
          <a:prstGeom prst="roundRect">
            <a:avLst>
              <a:gd name="adj" fmla="val 50000"/>
            </a:avLst>
          </a:prstGeom>
          <a:gradFill flip="none" rotWithShape="1">
            <a:gsLst>
              <a:gs pos="1000">
                <a:schemeClr val="bg2">
                  <a:alpha val="59197"/>
                </a:schemeClr>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 rIns="72000" bIns="36000" rtlCol="0" anchor="ctr"/>
          <a:lstStyle>
            <a:defPPr>
              <a:defRPr lang="en-US"/>
            </a:defPPr>
            <a:lvl1pPr algn="ctr">
              <a:defRPr sz="20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257E"/>
                </a:solidFill>
                <a:latin typeface="Century Gothic" panose="020F0302020204030204"/>
              </a:rPr>
              <a:t>La</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 FFM </a:t>
            </a:r>
            <a:r>
              <a:rPr kumimoji="0" lang="en-US" sz="2000" b="1" i="0" u="none" strike="noStrike" kern="1200" cap="none" spc="0" normalizeH="0" baseline="0" noProof="0" dirty="0" err="1">
                <a:ln>
                  <a:noFill/>
                </a:ln>
                <a:solidFill>
                  <a:srgbClr val="00257E"/>
                </a:solidFill>
                <a:effectLst/>
                <a:uLnTx/>
                <a:uFillTx/>
                <a:latin typeface="Century Gothic" panose="020F0302020204030204"/>
                <a:ea typeface="+mn-ea"/>
                <a:cs typeface="+mn-cs"/>
              </a:rPr>
              <a:t>diminuisce</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US" sz="2000" b="1" i="0" u="none" strike="noStrike" kern="1200" cap="none" spc="0" normalizeH="0" baseline="0" noProof="0" dirty="0" err="1">
                <a:ln>
                  <a:noFill/>
                </a:ln>
                <a:solidFill>
                  <a:srgbClr val="00257E"/>
                </a:solidFill>
                <a:effectLst/>
                <a:uLnTx/>
                <a:uFillTx/>
                <a:latin typeface="Century Gothic" panose="020F0302020204030204"/>
                <a:ea typeface="+mn-ea"/>
                <a:cs typeface="+mn-cs"/>
              </a:rPr>
              <a:t>drasticamente</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US" sz="2000" b="0" i="0" u="none" strike="noStrike" kern="1200" cap="none" spc="0" normalizeH="0" baseline="0" noProof="0" dirty="0">
                <a:ln>
                  <a:noFill/>
                </a:ln>
                <a:solidFill>
                  <a:srgbClr val="00257E"/>
                </a:solidFill>
                <a:effectLst/>
                <a:uLnTx/>
                <a:uFillTx/>
                <a:latin typeface="Century Gothic" panose="020F0302020204030204"/>
                <a:ea typeface="+mn-ea"/>
                <a:cs typeface="+mn-cs"/>
              </a:rPr>
              <a:t>la </a:t>
            </a:r>
            <a:r>
              <a:rPr kumimoji="0" lang="en-US" sz="2000" b="0" i="0" u="none" strike="noStrike" kern="1200" cap="none" spc="0" normalizeH="0" baseline="0" noProof="0">
                <a:ln>
                  <a:noFill/>
                </a:ln>
                <a:solidFill>
                  <a:srgbClr val="00257E"/>
                </a:solidFill>
                <a:effectLst/>
                <a:uLnTx/>
                <a:uFillTx/>
                <a:latin typeface="Century Gothic" panose="020F0302020204030204"/>
                <a:ea typeface="+mn-ea"/>
                <a:cs typeface="+mn-cs"/>
              </a:rPr>
              <a:t>strategia</a:t>
            </a:r>
            <a:r>
              <a:rPr kumimoji="0" lang="en-US" sz="2000" b="0"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US" sz="2000" b="0" i="0" u="none" strike="noStrike" kern="1200" cap="none" spc="0" normalizeH="0" baseline="0" noProof="0">
                <a:ln>
                  <a:noFill/>
                </a:ln>
                <a:solidFill>
                  <a:srgbClr val="00257E"/>
                </a:solidFill>
                <a:effectLst/>
                <a:uLnTx/>
                <a:uFillTx/>
                <a:latin typeface="Century Gothic" panose="020F0302020204030204"/>
                <a:ea typeface="+mn-ea"/>
                <a:cs typeface="+mn-cs"/>
              </a:rPr>
              <a:t>deve</a:t>
            </a:r>
            <a:r>
              <a:rPr kumimoji="0" lang="en-US" sz="2000" b="0"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US" sz="2000" b="0" i="0" u="none" strike="noStrike" kern="1200" cap="none" spc="0" normalizeH="0" baseline="0" noProof="0">
                <a:ln>
                  <a:noFill/>
                </a:ln>
                <a:solidFill>
                  <a:srgbClr val="00257E"/>
                </a:solidFill>
                <a:effectLst/>
                <a:uLnTx/>
                <a:uFillTx/>
                <a:latin typeface="Century Gothic" panose="020F0302020204030204"/>
                <a:ea typeface="+mn-ea"/>
                <a:cs typeface="+mn-cs"/>
              </a:rPr>
              <a:t>essere</a:t>
            </a:r>
            <a:r>
              <a:rPr kumimoji="0" lang="en-US" sz="2000" b="0"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US" sz="2000" b="0" i="0" u="none" strike="noStrike" kern="1200" cap="none" spc="0" normalizeH="0" baseline="0" noProof="0">
                <a:ln>
                  <a:noFill/>
                </a:ln>
                <a:solidFill>
                  <a:srgbClr val="00257E"/>
                </a:solidFill>
                <a:effectLst/>
                <a:uLnTx/>
                <a:uFillTx/>
                <a:latin typeface="Century Gothic" panose="020F0302020204030204"/>
                <a:ea typeface="+mn-ea"/>
                <a:cs typeface="+mn-cs"/>
              </a:rPr>
              <a:t>rivista</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 rallentando la </a:t>
            </a:r>
            <a:r>
              <a:rPr kumimoji="0" lang="en-US" sz="2000" b="1" i="0" u="none" strike="noStrike" kern="1200" cap="none" spc="0" normalizeH="0" baseline="0" noProof="0">
                <a:ln>
                  <a:noFill/>
                </a:ln>
                <a:solidFill>
                  <a:srgbClr val="00257E"/>
                </a:solidFill>
                <a:effectLst/>
                <a:uLnTx/>
                <a:uFillTx/>
                <a:latin typeface="Century Gothic" panose="020F0302020204030204"/>
                <a:ea typeface="+mn-ea"/>
                <a:cs typeface="+mn-cs"/>
              </a:rPr>
              <a:t>perdita</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 di peso </a:t>
            </a:r>
            <a:r>
              <a:rPr kumimoji="0" lang="en-US" sz="2000" b="1" i="0" u="none" strike="noStrike" kern="1200" cap="none" spc="0" normalizeH="0" baseline="0" noProof="0">
                <a:ln>
                  <a:noFill/>
                </a:ln>
                <a:solidFill>
                  <a:srgbClr val="00257E"/>
                </a:solidFill>
                <a:effectLst/>
                <a:uLnTx/>
                <a:uFillTx/>
                <a:latin typeface="Century Gothic" panose="020F0302020204030204"/>
                <a:ea typeface="+mn-ea"/>
                <a:cs typeface="+mn-cs"/>
              </a:rPr>
              <a:t>totale</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 per </a:t>
            </a:r>
            <a:r>
              <a:rPr kumimoji="0" lang="en-US" sz="2000" b="1" i="0" u="none" strike="noStrike" kern="1200" cap="none" spc="0" normalizeH="0" baseline="0" noProof="0">
                <a:ln>
                  <a:noFill/>
                </a:ln>
                <a:solidFill>
                  <a:srgbClr val="00257E"/>
                </a:solidFill>
                <a:effectLst/>
                <a:uLnTx/>
                <a:uFillTx/>
                <a:latin typeface="Century Gothic" panose="020F0302020204030204"/>
                <a:ea typeface="+mn-ea"/>
                <a:cs typeface="+mn-cs"/>
              </a:rPr>
              <a:t>proteggere</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 il </a:t>
            </a:r>
            <a:r>
              <a:rPr kumimoji="0" lang="en-US" sz="2000" b="1" i="0" u="none" strike="noStrike" kern="1200" cap="none" spc="0" normalizeH="0" baseline="0" noProof="0">
                <a:ln>
                  <a:noFill/>
                </a:ln>
                <a:solidFill>
                  <a:srgbClr val="00257E"/>
                </a:solidFill>
                <a:effectLst/>
                <a:uLnTx/>
                <a:uFillTx/>
                <a:latin typeface="Century Gothic" panose="020F0302020204030204"/>
                <a:ea typeface="+mn-ea"/>
                <a:cs typeface="+mn-cs"/>
              </a:rPr>
              <a:t>muscolo</a:t>
            </a: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a:t>
            </a:r>
          </a:p>
        </p:txBody>
      </p:sp>
    </p:spTree>
    <p:extLst>
      <p:ext uri="{BB962C8B-B14F-4D97-AF65-F5344CB8AC3E}">
        <p14:creationId xmlns:p14="http://schemas.microsoft.com/office/powerpoint/2010/main" val="182263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3C140-5195-1E5D-82FE-9097D9BFEC62}"/>
            </a:ext>
          </a:extLst>
        </p:cNvPr>
        <p:cNvGrpSpPr/>
        <p:nvPr/>
      </p:nvGrpSpPr>
      <p:grpSpPr>
        <a:xfrm>
          <a:off x="0" y="0"/>
          <a:ext cx="0" cy="0"/>
          <a:chOff x="0" y="0"/>
          <a:chExt cx="0" cy="0"/>
        </a:xfrm>
      </p:grpSpPr>
      <p:sp>
        <p:nvSpPr>
          <p:cNvPr id="592" name="Segnaposto testo 591">
            <a:extLst>
              <a:ext uri="{FF2B5EF4-FFF2-40B4-BE49-F238E27FC236}">
                <a16:creationId xmlns:a16="http://schemas.microsoft.com/office/drawing/2014/main" id="{B0C6472F-A23D-D230-A28B-0475A0B0A6E2}"/>
              </a:ext>
            </a:extLst>
          </p:cNvPr>
          <p:cNvSpPr>
            <a:spLocks noGrp="1"/>
          </p:cNvSpPr>
          <p:nvPr>
            <p:ph type="body" sz="quarter" idx="11"/>
          </p:nvPr>
        </p:nvSpPr>
        <p:spPr/>
        <p:txBody>
          <a:bodyPr/>
          <a:lstStyle/>
          <a:p>
            <a:r>
              <a:rPr lang="en-GB">
                <a:latin typeface="Century Gothic"/>
                <a:ea typeface="Apis For Office"/>
                <a:cs typeface="Arial"/>
              </a:rPr>
              <a:t>Analisi basata sul periodo in studio, </a:t>
            </a:r>
            <a:r>
              <a:rPr lang="it-IT">
                <a:latin typeface="Century Gothic"/>
                <a:ea typeface="Apis For Office"/>
                <a:cs typeface="Arial"/>
              </a:rPr>
              <a:t>utilizzando il treatment policy estimand</a:t>
            </a:r>
            <a:r>
              <a:rPr lang="en-GB">
                <a:latin typeface="Century Gothic"/>
                <a:ea typeface="Apis For Office"/>
                <a:cs typeface="Arial"/>
              </a:rPr>
              <a:t>. La composizione corporea è stata valutata mediante RM al basale e a 72 settimane.</a:t>
            </a:r>
            <a:br>
              <a:rPr lang="en-GB" dirty="0"/>
            </a:br>
            <a:r>
              <a:rPr lang="it-IT">
                <a:latin typeface="Century Gothic"/>
                <a:ea typeface="Apis For Office"/>
                <a:cs typeface="Arial"/>
              </a:rPr>
              <a:t>RM, risonanza magnetica; s.c., sottocutanea.</a:t>
            </a:r>
            <a:br>
              <a:rPr lang="en-GB" dirty="0"/>
            </a:br>
            <a:r>
              <a:rPr lang="en-GB">
                <a:latin typeface="Century Gothic"/>
                <a:ea typeface="Apis For Office"/>
                <a:cs typeface="Arial"/>
              </a:rPr>
              <a:t>Hjelmesæth J et al. Presented at the European Association for the Study of Diabetes (EASD) 61st Annual Meeting, 15–19 September 2025; Vienna, Austria.</a:t>
            </a:r>
            <a:endParaRPr lang="it-IT">
              <a:latin typeface="Century Gothic"/>
              <a:ea typeface="Apis For Office"/>
              <a:cs typeface="Arial"/>
            </a:endParaRPr>
          </a:p>
        </p:txBody>
      </p:sp>
      <p:sp>
        <p:nvSpPr>
          <p:cNvPr id="591" name="Rettangolo con angoli arrotondati 15">
            <a:extLst>
              <a:ext uri="{FF2B5EF4-FFF2-40B4-BE49-F238E27FC236}">
                <a16:creationId xmlns:a16="http://schemas.microsoft.com/office/drawing/2014/main" id="{572FE6ED-40A9-A901-CA71-330E27C1F967}"/>
              </a:ext>
            </a:extLst>
          </p:cNvPr>
          <p:cNvSpPr/>
          <p:nvPr/>
        </p:nvSpPr>
        <p:spPr>
          <a:xfrm>
            <a:off x="7772996" y="4092100"/>
            <a:ext cx="3943181" cy="2765900"/>
          </a:xfrm>
          <a:prstGeom prst="roundRect">
            <a:avLst>
              <a:gd name="adj" fmla="val 9846"/>
            </a:avLst>
          </a:prstGeom>
          <a:gradFill>
            <a:gsLst>
              <a:gs pos="0">
                <a:schemeClr val="accent3"/>
              </a:gs>
              <a:gs pos="100000">
                <a:schemeClr val="accent3">
                  <a:alpha val="2211"/>
                </a:schemeClr>
              </a:gs>
            </a:gsLst>
            <a:lin ang="5400000" scaled="1"/>
          </a:gradFill>
          <a:ln>
            <a:noFill/>
          </a:ln>
          <a:effectLst/>
        </p:spPr>
        <p:txBody>
          <a:bodyPr vert="vert270" wrap="square" lIns="0" tIns="0" rIns="0" bIns="324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100" b="1" i="0" u="none" strike="noStrike" kern="1200" cap="none" spc="0" normalizeH="0" baseline="0" noProof="0">
              <a:ln>
                <a:noFill/>
              </a:ln>
              <a:solidFill>
                <a:srgbClr val="FFFFFF"/>
              </a:solidFill>
              <a:effectLst/>
              <a:uLnTx/>
              <a:uFillTx/>
              <a:latin typeface="Century Gothic" panose="020F0302020204030204"/>
              <a:ea typeface="Apis For Office" panose="020B0504010101010104" pitchFamily="34" charset="0"/>
              <a:cs typeface="Apis For Office" panose="020B0504010101010104" pitchFamily="34" charset="0"/>
            </a:endParaRPr>
          </a:p>
        </p:txBody>
      </p:sp>
      <p:sp>
        <p:nvSpPr>
          <p:cNvPr id="8" name="Rettangolo con angoli arrotondati 15">
            <a:extLst>
              <a:ext uri="{FF2B5EF4-FFF2-40B4-BE49-F238E27FC236}">
                <a16:creationId xmlns:a16="http://schemas.microsoft.com/office/drawing/2014/main" id="{A9B8A0E6-2388-DCA9-7B9A-78C23E838C6B}"/>
              </a:ext>
            </a:extLst>
          </p:cNvPr>
          <p:cNvSpPr/>
          <p:nvPr/>
        </p:nvSpPr>
        <p:spPr>
          <a:xfrm>
            <a:off x="7772996" y="1716344"/>
            <a:ext cx="3943181" cy="2768108"/>
          </a:xfrm>
          <a:prstGeom prst="roundRect">
            <a:avLst>
              <a:gd name="adj" fmla="val 9846"/>
            </a:avLst>
          </a:prstGeom>
          <a:gradFill>
            <a:gsLst>
              <a:gs pos="0">
                <a:schemeClr val="accent3"/>
              </a:gs>
              <a:gs pos="100000">
                <a:schemeClr val="accent3">
                  <a:alpha val="0"/>
                </a:schemeClr>
              </a:gs>
            </a:gsLst>
            <a:lin ang="5400000" scaled="1"/>
          </a:gradFill>
          <a:ln>
            <a:noFill/>
          </a:ln>
          <a:effectLst/>
        </p:spPr>
        <p:txBody>
          <a:bodyPr vert="vert270" wrap="square" lIns="0" tIns="0" rIns="0" bIns="324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100" b="1" i="0" u="none" strike="noStrike" kern="1200" cap="none" spc="0" normalizeH="0" baseline="0" noProof="0">
              <a:ln>
                <a:noFill/>
              </a:ln>
              <a:solidFill>
                <a:srgbClr val="FFFFFF"/>
              </a:solidFill>
              <a:effectLst/>
              <a:uLnTx/>
              <a:uFillTx/>
              <a:latin typeface="Century Gothic" panose="020F0302020204030204"/>
              <a:ea typeface="Apis For Office" panose="020B0504010101010104" pitchFamily="34" charset="0"/>
              <a:cs typeface="Apis For Office" panose="020B0504010101010104" pitchFamily="34" charset="0"/>
            </a:endParaRPr>
          </a:p>
        </p:txBody>
      </p:sp>
      <p:cxnSp>
        <p:nvCxnSpPr>
          <p:cNvPr id="12" name="Straight Connector 201">
            <a:extLst>
              <a:ext uri="{FF2B5EF4-FFF2-40B4-BE49-F238E27FC236}">
                <a16:creationId xmlns:a16="http://schemas.microsoft.com/office/drawing/2014/main" id="{DA5092F8-6EEF-51EA-DFCC-66F5E79B1436}"/>
              </a:ext>
            </a:extLst>
          </p:cNvPr>
          <p:cNvCxnSpPr>
            <a:cxnSpLocks/>
          </p:cNvCxnSpPr>
          <p:nvPr/>
        </p:nvCxnSpPr>
        <p:spPr>
          <a:xfrm flipV="1">
            <a:off x="5728502" y="8146578"/>
            <a:ext cx="0" cy="70462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6" name="TextBox 10">
            <a:extLst>
              <a:ext uri="{FF2B5EF4-FFF2-40B4-BE49-F238E27FC236}">
                <a16:creationId xmlns:a16="http://schemas.microsoft.com/office/drawing/2014/main" id="{4B50B208-0A62-A069-B0BF-1BAEB4966C49}"/>
              </a:ext>
            </a:extLst>
          </p:cNvPr>
          <p:cNvSpPr txBox="1">
            <a:spLocks noChangeAspect="1"/>
          </p:cNvSpPr>
          <p:nvPr/>
        </p:nvSpPr>
        <p:spPr>
          <a:xfrm rot="10800000">
            <a:off x="-24" y="-5"/>
            <a:ext cx="9132299" cy="995678"/>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7" name="Segnaposto testo 17">
            <a:extLst>
              <a:ext uri="{FF2B5EF4-FFF2-40B4-BE49-F238E27FC236}">
                <a16:creationId xmlns:a16="http://schemas.microsoft.com/office/drawing/2014/main" id="{CC7804B3-2216-0D53-6EE9-46207889E2FE}"/>
              </a:ext>
            </a:extLst>
          </p:cNvPr>
          <p:cNvSpPr txBox="1">
            <a:spLocks/>
          </p:cNvSpPr>
          <p:nvPr/>
        </p:nvSpPr>
        <p:spPr>
          <a:xfrm>
            <a:off x="505460" y="400350"/>
            <a:ext cx="8990232" cy="915637"/>
          </a:xfrm>
          <a:prstGeom prst="rect">
            <a:avLst/>
          </a:prstGeom>
        </p:spPr>
        <p:txBody>
          <a:bodyPr wrap="square"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marL="0" marR="0" lvl="0" indent="0" algn="l" defTabSz="914400" rtl="0" eaLnBrk="1" fontAlgn="auto" latinLnBrk="0" hangingPunct="1">
              <a:lnSpc>
                <a:spcPct val="80000"/>
              </a:lnSpc>
              <a:spcBef>
                <a:spcPts val="0"/>
              </a:spcBef>
              <a:spcAft>
                <a:spcPts val="600"/>
              </a:spcAft>
              <a:buClr>
                <a:srgbClr val="009EE1"/>
              </a:buClr>
              <a:buSzTx/>
              <a:buFont typeface="Arial" panose="020B0604020202020204" pitchFamily="34" charset="0"/>
              <a:buNone/>
              <a:tabLst>
                <a:tab pos="255822" algn="l"/>
              </a:tabLst>
              <a:defRPr/>
            </a:pPr>
            <a:r>
              <a:rPr kumimoji="0" lang="en-GB"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rPr>
              <a:t>Perdita di peso </a:t>
            </a:r>
            <a:r>
              <a:rPr kumimoji="0" lang="en-GB" sz="3200" b="1" i="0" u="none" strike="noStrike" kern="1200" cap="none" spc="0" normalizeH="0" baseline="0" noProof="0" dirty="0">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di </a:t>
            </a:r>
            <a:r>
              <a:rPr kumimoji="0" lang="en-GB" sz="3200" b="1" i="0" u="none" strike="noStrike" kern="1200" cap="none" spc="0" normalizeH="0" baseline="0" noProof="0" dirty="0" err="1">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qualità</a:t>
            </a:r>
            <a:r>
              <a:rPr kumimoji="0" lang="en-GB" sz="3200" b="1" i="0" u="none" strike="noStrike" kern="1200" cap="none" spc="0" normalizeH="0" baseline="0" noProof="0" dirty="0">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 </a:t>
            </a:r>
            <a:r>
              <a:rPr kumimoji="0" lang="en-GB"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rPr>
              <a:t>con </a:t>
            </a:r>
            <a:r>
              <a:rPr kumimoji="0" lang="en-GB" sz="3200" b="1" i="0" u="none" strike="noStrike" kern="1200" cap="none" spc="0" normalizeH="0" baseline="0" noProof="0" dirty="0" err="1">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rPr>
              <a:t>semaglutide</a:t>
            </a:r>
            <a:endParaRPr kumimoji="0" lang="it-IT"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endParaRPr>
          </a:p>
        </p:txBody>
      </p:sp>
      <p:sp>
        <p:nvSpPr>
          <p:cNvPr id="9" name="Title 2">
            <a:extLst>
              <a:ext uri="{FF2B5EF4-FFF2-40B4-BE49-F238E27FC236}">
                <a16:creationId xmlns:a16="http://schemas.microsoft.com/office/drawing/2014/main" id="{5D26CB6D-AAD4-8288-727F-C754250236D2}"/>
              </a:ext>
            </a:extLst>
          </p:cNvPr>
          <p:cNvSpPr txBox="1">
            <a:spLocks/>
          </p:cNvSpPr>
          <p:nvPr/>
        </p:nvSpPr>
        <p:spPr>
          <a:xfrm>
            <a:off x="278397" y="1089486"/>
            <a:ext cx="11804282" cy="1345933"/>
          </a:xfrm>
          <a:prstGeom prst="rect">
            <a:avLst/>
          </a:prstGeom>
        </p:spPr>
        <p:txBody>
          <a:bodyPr/>
          <a:lstStyle>
            <a:lvl1pPr algn="l" defTabSz="914400" rtl="0" eaLnBrk="1" latinLnBrk="0" hangingPunct="1">
              <a:lnSpc>
                <a:spcPct val="100000"/>
              </a:lnSpc>
              <a:spcBef>
                <a:spcPct val="0"/>
              </a:spcBef>
              <a:buNone/>
              <a:defRPr sz="3600" b="0" i="0" kern="1200">
                <a:solidFill>
                  <a:schemeClr val="tx2"/>
                </a:solidFill>
                <a:latin typeface="Arial" panose="020B06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L’84% </a:t>
            </a:r>
            <a:r>
              <a:rPr kumimoji="0" lang="en-GB" sz="2400" b="1" i="0" u="none" strike="noStrike" kern="1200" cap="none" spc="0" normalizeH="0" baseline="0" noProof="0" dirty="0" err="1">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della</a:t>
            </a:r>
            <a:r>
              <a:rPr kumimoji="0" lang="en-GB" sz="2400" b="1" i="0" u="none" strike="noStrike" kern="1200" cap="none" spc="0" normalizeH="0" baseline="0" noProof="0" dirty="0">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 </a:t>
            </a:r>
            <a:r>
              <a:rPr kumimoji="0" lang="en-GB" sz="2400" b="1" i="0" u="none" strike="noStrike" kern="1200" cap="none" spc="0" normalizeH="0" baseline="0" noProof="0" dirty="0" err="1">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perdita</a:t>
            </a:r>
            <a:r>
              <a:rPr kumimoji="0" lang="en-GB" sz="2400" b="1" i="0" u="none" strike="noStrike" kern="1200" cap="none" spc="0" normalizeH="0" baseline="0" noProof="0" dirty="0">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 di peso </a:t>
            </a:r>
            <a:r>
              <a:rPr kumimoji="0" lang="en-GB" sz="2400" b="0" i="0" u="none" strike="noStrike" kern="1200" cap="none" spc="0" normalizeH="0" baseline="0" noProof="0" dirty="0">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con </a:t>
            </a:r>
            <a:r>
              <a:rPr kumimoji="0" lang="en-GB" sz="2400" b="0" i="0" u="none" strike="noStrike" kern="1200" cap="none" spc="0" normalizeH="0" baseline="0" noProof="0" dirty="0" err="1">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semaglutide</a:t>
            </a:r>
            <a:r>
              <a:rPr kumimoji="0" lang="en-GB" sz="2400" b="0" i="0" u="none" strike="noStrike" kern="1200" cap="none" spc="0" normalizeH="0" baseline="0" noProof="0" dirty="0">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 </a:t>
            </a:r>
            <a:r>
              <a:rPr kumimoji="0" lang="en-GB" sz="2400" b="1" i="0" u="none" strike="noStrike" kern="1200" cap="none" spc="0" normalizeH="0" baseline="0" noProof="0" dirty="0">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era </a:t>
            </a:r>
            <a:r>
              <a:rPr kumimoji="0" lang="en-GB" sz="2400" b="1" i="0" u="none" strike="noStrike" kern="1200" cap="none" spc="0" normalizeH="0" baseline="0" noProof="0" dirty="0" err="1">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costituito</a:t>
            </a:r>
            <a:r>
              <a:rPr kumimoji="0" lang="en-GB" sz="2400" b="1" i="0" u="none" strike="noStrike" kern="1200" cap="none" spc="0" normalizeH="0" baseline="0" noProof="0" dirty="0">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 da </a:t>
            </a:r>
            <a:r>
              <a:rPr kumimoji="0" lang="en-GB" sz="2400" b="1" i="0" u="none" strike="noStrike" kern="1200" cap="none" spc="0" normalizeH="0" baseline="0" noProof="0" dirty="0" err="1">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tessuto</a:t>
            </a:r>
            <a:r>
              <a:rPr kumimoji="0" lang="en-GB" sz="2400" b="1" i="0" u="none" strike="noStrike" kern="1200" cap="none" spc="0" normalizeH="0" baseline="0" noProof="0" dirty="0">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 </a:t>
            </a:r>
            <a:r>
              <a:rPr kumimoji="0" lang="en-GB" sz="2400" b="1" i="0" u="none" strike="noStrike" kern="1200" cap="none" spc="0" normalizeH="0" baseline="0" noProof="0" dirty="0" err="1">
                <a:ln>
                  <a:noFill/>
                </a:ln>
                <a:solidFill>
                  <a:srgbClr val="00257E"/>
                </a:solidFill>
                <a:effectLst/>
                <a:uLnTx/>
                <a:uFillTx/>
                <a:latin typeface="Century Gothic" panose="020F0302020204030204"/>
                <a:ea typeface="Apis For Office" panose="020B0504010101010104" pitchFamily="34" charset="0"/>
                <a:cs typeface="Apis For Office" panose="020B0504010101010104" pitchFamily="34" charset="0"/>
              </a:rPr>
              <a:t>adiposo</a:t>
            </a:r>
            <a:br>
              <a:rPr kumimoji="0" lang="en-GB" sz="3200"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pis For Office" panose="020B0504010101010104" pitchFamily="34" charset="0"/>
              </a:rPr>
            </a:br>
            <a:r>
              <a:rPr kumimoji="0" lang="en-GB" sz="2400" b="1" i="0" u="none" strike="noStrike" kern="1200" cap="none" spc="0" normalizeH="0" baseline="0" noProof="0" dirty="0" err="1">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Analisi</a:t>
            </a:r>
            <a:r>
              <a:rPr kumimoji="0" lang="en-GB" sz="2400" b="1" i="0" u="none" strike="noStrike" kern="1200" cap="none" spc="0" normalizeH="0" baseline="0" noProof="0" dirty="0">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 </a:t>
            </a:r>
            <a:r>
              <a:rPr kumimoji="0" lang="en-GB" sz="2400" b="1" i="0" u="none" strike="noStrike" kern="1200" cap="none" spc="0" normalizeH="0" baseline="0" noProof="0" dirty="0" err="1">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prespecificata</a:t>
            </a:r>
            <a:r>
              <a:rPr kumimoji="0" lang="en-GB" sz="2400" b="1" i="0" u="none" strike="noStrike" kern="1200" cap="none" spc="0" normalizeH="0" baseline="0" noProof="0" dirty="0">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 </a:t>
            </a:r>
            <a:r>
              <a:rPr kumimoji="0" lang="en-GB" sz="2400" b="1" i="0" u="none" strike="noStrike" kern="1200" cap="none" spc="0" normalizeH="0" baseline="0" noProof="0" dirty="0" err="1">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dello</a:t>
            </a:r>
            <a:r>
              <a:rPr kumimoji="0" lang="en-GB" sz="2400" b="1" i="0" u="none" strike="noStrike" kern="1200" cap="none" spc="0" normalizeH="0" baseline="0" noProof="0" dirty="0">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 studio STEP UP</a:t>
            </a:r>
            <a:br>
              <a:rPr kumimoji="0" lang="en-GB" sz="2400" b="1" i="0" u="none" strike="noStrike" kern="1200" cap="none" spc="0" normalizeH="0" baseline="0" noProof="0" dirty="0">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br>
            <a:r>
              <a:rPr kumimoji="0" lang="en-GB" sz="1800" b="0" i="0" u="none" strike="noStrike" kern="1200" cap="none" spc="0" normalizeH="0" baseline="0" noProof="0" dirty="0">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a:t>
            </a:r>
            <a:r>
              <a:rPr kumimoji="0" lang="en-GB" sz="1800" b="0" i="0" u="none" strike="noStrike" kern="1200" cap="none" spc="0" normalizeH="0" baseline="0" noProof="0" dirty="0" err="1">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sottopopolazione</a:t>
            </a:r>
            <a:r>
              <a:rPr kumimoji="0" lang="en-GB" sz="1800" b="0" i="0" u="none" strike="noStrike" kern="1200" cap="none" spc="0" normalizeH="0" baseline="0" noProof="0" dirty="0">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 </a:t>
            </a:r>
            <a:r>
              <a:rPr kumimoji="0" lang="en-GB" sz="1800" b="0" i="0" u="none" strike="noStrike" kern="1200" cap="none" spc="0" normalizeH="0" baseline="0" noProof="0" dirty="0" err="1">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sottoposta</a:t>
            </a:r>
            <a:r>
              <a:rPr kumimoji="0" lang="en-GB" sz="1800" b="0" i="0" u="none" strike="noStrike" kern="1200" cap="none" spc="0" normalizeH="0" baseline="0" noProof="0" dirty="0">
                <a:ln>
                  <a:noFill/>
                </a:ln>
                <a:solidFill>
                  <a:srgbClr val="3B97DE"/>
                </a:solidFill>
                <a:effectLst/>
                <a:uLnTx/>
                <a:uFillTx/>
                <a:latin typeface="Century Gothic" panose="020F0302020204030204"/>
                <a:ea typeface="Apis For Office" panose="020B0504010101010104" pitchFamily="34" charset="0"/>
                <a:cs typeface="Apis For Office" panose="020B0504010101010104" pitchFamily="34" charset="0"/>
              </a:rPr>
              <a:t> a RM; n=55)</a:t>
            </a:r>
            <a:endParaRPr kumimoji="0" lang="en-GB" sz="3200"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pis For Office" panose="020B0504010101010104" pitchFamily="34" charset="0"/>
            </a:endParaRPr>
          </a:p>
        </p:txBody>
      </p:sp>
      <p:sp>
        <p:nvSpPr>
          <p:cNvPr id="11" name="Rectangle: Top Corners Rounded 324">
            <a:extLst>
              <a:ext uri="{FF2B5EF4-FFF2-40B4-BE49-F238E27FC236}">
                <a16:creationId xmlns:a16="http://schemas.microsoft.com/office/drawing/2014/main" id="{558FE973-359C-B53C-7A54-9331D4CCB6C0}"/>
              </a:ext>
            </a:extLst>
          </p:cNvPr>
          <p:cNvSpPr/>
          <p:nvPr/>
        </p:nvSpPr>
        <p:spPr>
          <a:xfrm rot="5400000">
            <a:off x="1555078" y="880317"/>
            <a:ext cx="3455209" cy="6565417"/>
          </a:xfrm>
          <a:prstGeom prst="round2SameRect">
            <a:avLst>
              <a:gd name="adj1" fmla="val 50000"/>
              <a:gd name="adj2" fmla="val 0"/>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srgbClr val="FFFFFF"/>
              </a:solidFill>
              <a:effectLst/>
              <a:uLnTx/>
              <a:uFillTx/>
              <a:latin typeface="Century Gothic" panose="020F0302020204030204"/>
              <a:ea typeface="Apis For Office" panose="020B0504010101010104" pitchFamily="34" charset="0"/>
              <a:cs typeface="Apis For Office" panose="020B0504010101010104" pitchFamily="34" charset="0"/>
            </a:endParaRPr>
          </a:p>
        </p:txBody>
      </p:sp>
      <p:sp>
        <p:nvSpPr>
          <p:cNvPr id="13" name="TextBox 321">
            <a:extLst>
              <a:ext uri="{FF2B5EF4-FFF2-40B4-BE49-F238E27FC236}">
                <a16:creationId xmlns:a16="http://schemas.microsoft.com/office/drawing/2014/main" id="{C0294C15-3CAD-C712-E939-C468BD4589D1}"/>
              </a:ext>
            </a:extLst>
          </p:cNvPr>
          <p:cNvSpPr txBox="1"/>
          <p:nvPr/>
        </p:nvSpPr>
        <p:spPr>
          <a:xfrm>
            <a:off x="864448" y="4232214"/>
            <a:ext cx="1874162" cy="1395510"/>
          </a:xfrm>
          <a:prstGeom prst="rect">
            <a:avLst/>
          </a:prstGeom>
          <a:noFill/>
        </p:spPr>
        <p:txBody>
          <a:bodyPr wrap="square" lIns="0" tIns="0" rIns="0" bIns="0"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00257E"/>
                </a:solidFill>
                <a:effectLst/>
                <a:uLnTx/>
                <a:uFillTx/>
                <a:latin typeface="Century Gothic" panose="020F0302020204030204"/>
                <a:ea typeface="+mn-ea"/>
                <a:cs typeface="+mn-cs"/>
              </a:rPr>
              <a:t>15.6% </a:t>
            </a:r>
            <a:br>
              <a:rPr kumimoji="0" lang="en-GB" sz="2667" b="1" i="0" u="none" strike="noStrike" kern="1200" cap="none" spc="0" normalizeH="0" baseline="0" noProof="0" dirty="0">
                <a:ln>
                  <a:noFill/>
                </a:ln>
                <a:solidFill>
                  <a:srgbClr val="00257E"/>
                </a:solidFill>
                <a:effectLst/>
                <a:uLnTx/>
                <a:uFillTx/>
                <a:latin typeface="Century Gothic" panose="020F0302020204030204"/>
                <a:ea typeface="+mn-ea"/>
                <a:cs typeface="+mn-cs"/>
              </a:rPr>
            </a:br>
            <a:r>
              <a:rPr kumimoji="0" lang="en-GB" sz="1867" b="0" i="0" u="none" strike="noStrike" kern="1200" cap="none" spc="0" normalizeH="0" baseline="0" noProof="0" dirty="0" err="1">
                <a:ln>
                  <a:noFill/>
                </a:ln>
                <a:solidFill>
                  <a:srgbClr val="00257E"/>
                </a:solidFill>
                <a:effectLst/>
                <a:uLnTx/>
                <a:uFillTx/>
                <a:latin typeface="Century Gothic" panose="020F0302020204030204"/>
                <a:ea typeface="+mn-ea"/>
                <a:cs typeface="+mn-cs"/>
              </a:rPr>
              <a:t>perdita</a:t>
            </a:r>
            <a:r>
              <a:rPr kumimoji="0" lang="en-GB" sz="1867" b="0" i="0" u="none" strike="noStrike" kern="1200" cap="none" spc="0" normalizeH="0" baseline="0" noProof="0" dirty="0">
                <a:ln>
                  <a:noFill/>
                </a:ln>
                <a:solidFill>
                  <a:srgbClr val="00257E"/>
                </a:solidFill>
                <a:effectLst/>
                <a:uLnTx/>
                <a:uFillTx/>
                <a:latin typeface="Century Gothic" panose="020F0302020204030204"/>
                <a:ea typeface="+mn-ea"/>
                <a:cs typeface="+mn-cs"/>
              </a:rPr>
              <a:t> di </a:t>
            </a:r>
            <a:r>
              <a:rPr kumimoji="0" lang="en-GB" sz="1867" b="0" i="0" u="none" strike="noStrike" kern="1200" cap="none" spc="0" normalizeH="0" baseline="0" noProof="0" dirty="0" err="1">
                <a:ln>
                  <a:noFill/>
                </a:ln>
                <a:solidFill>
                  <a:srgbClr val="00257E"/>
                </a:solidFill>
                <a:effectLst/>
                <a:uLnTx/>
                <a:uFillTx/>
                <a:latin typeface="Century Gothic" panose="020F0302020204030204"/>
                <a:ea typeface="+mn-ea"/>
                <a:cs typeface="+mn-cs"/>
              </a:rPr>
              <a:t>massa</a:t>
            </a:r>
            <a:r>
              <a:rPr kumimoji="0" lang="en-GB" sz="1867" b="0"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GB" sz="1867" b="1" i="0" u="none" strike="noStrike" kern="1200" cap="none" spc="0" normalizeH="0" baseline="0" noProof="0" dirty="0" err="1">
                <a:ln>
                  <a:noFill/>
                </a:ln>
                <a:solidFill>
                  <a:srgbClr val="00257E"/>
                </a:solidFill>
                <a:effectLst/>
                <a:uLnTx/>
                <a:uFillTx/>
                <a:latin typeface="Century Gothic" panose="020F0302020204030204"/>
                <a:ea typeface="+mn-ea"/>
                <a:cs typeface="+mn-cs"/>
              </a:rPr>
              <a:t>magra</a:t>
            </a:r>
            <a:endParaRPr kumimoji="0" lang="en-GB" sz="1867" b="1" i="0" u="none" strike="noStrike" kern="1200" cap="none" spc="0" normalizeH="0" baseline="0" noProof="0" dirty="0">
              <a:ln>
                <a:noFill/>
              </a:ln>
              <a:solidFill>
                <a:srgbClr val="00257E"/>
              </a:solidFill>
              <a:effectLst/>
              <a:uLnTx/>
              <a:uFillTx/>
              <a:latin typeface="Century Gothic" panose="020F0302020204030204"/>
              <a:ea typeface="+mn-ea"/>
              <a:cs typeface="+mn-cs"/>
            </a:endParaRPr>
          </a:p>
          <a:p>
            <a:pPr marL="0" marR="0" lvl="0" indent="0" algn="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dirty="0">
              <a:ln>
                <a:noFill/>
              </a:ln>
              <a:solidFill>
                <a:srgbClr val="00257E"/>
              </a:solidFill>
              <a:effectLst/>
              <a:uLnTx/>
              <a:uFillTx/>
              <a:latin typeface="Century Gothic" panose="020F0302020204030204"/>
              <a:ea typeface="+mn-ea"/>
              <a:cs typeface="+mn-cs"/>
            </a:endParaRPr>
          </a:p>
        </p:txBody>
      </p:sp>
      <p:sp>
        <p:nvSpPr>
          <p:cNvPr id="15" name="TextBox 322">
            <a:extLst>
              <a:ext uri="{FF2B5EF4-FFF2-40B4-BE49-F238E27FC236}">
                <a16:creationId xmlns:a16="http://schemas.microsoft.com/office/drawing/2014/main" id="{81D42614-3716-1022-451E-E33B77121979}"/>
              </a:ext>
            </a:extLst>
          </p:cNvPr>
          <p:cNvSpPr txBox="1"/>
          <p:nvPr/>
        </p:nvSpPr>
        <p:spPr>
          <a:xfrm>
            <a:off x="839587" y="2580948"/>
            <a:ext cx="1874162" cy="1190198"/>
          </a:xfrm>
          <a:prstGeom prst="rect">
            <a:avLst/>
          </a:prstGeom>
          <a:noFill/>
        </p:spPr>
        <p:txBody>
          <a:bodyPr wrap="square" lIns="0" tIns="0" rIns="0" bIns="0" rtlCol="0">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257E"/>
                </a:solidFill>
                <a:effectLst/>
                <a:uLnTx/>
                <a:uFillTx/>
                <a:latin typeface="Century Gothic" panose="020F0302020204030204"/>
                <a:ea typeface="+mn-ea"/>
                <a:cs typeface="+mn-cs"/>
              </a:rPr>
              <a:t>84.4%</a:t>
            </a:r>
            <a:br>
              <a:rPr kumimoji="0" lang="en-GB" sz="2667" b="1" i="0" u="none" strike="noStrike" kern="1200" cap="none" spc="0" normalizeH="0" baseline="0" noProof="0" dirty="0">
                <a:ln>
                  <a:noFill/>
                </a:ln>
                <a:solidFill>
                  <a:srgbClr val="00257E"/>
                </a:solidFill>
                <a:effectLst/>
                <a:uLnTx/>
                <a:uFillTx/>
                <a:latin typeface="Century Gothic" panose="020F0302020204030204"/>
                <a:ea typeface="+mn-ea"/>
                <a:cs typeface="+mn-cs"/>
              </a:rPr>
            </a:br>
            <a:r>
              <a:rPr kumimoji="0" lang="en-GB" sz="1867" b="0" i="0" u="none" strike="noStrike" kern="1200" cap="none" spc="0" normalizeH="0" baseline="0" noProof="0" dirty="0">
                <a:ln>
                  <a:noFill/>
                </a:ln>
                <a:solidFill>
                  <a:srgbClr val="00257E"/>
                </a:solidFill>
                <a:effectLst/>
                <a:uLnTx/>
                <a:uFillTx/>
                <a:latin typeface="Century Gothic" panose="020F0302020204030204"/>
                <a:ea typeface="+mn-ea"/>
                <a:cs typeface="+mn-cs"/>
              </a:rPr>
              <a:t>p</a:t>
            </a:r>
            <a:r>
              <a:rPr kumimoji="0" lang="en-GB" sz="1867" b="0" i="0" u="none" strike="noStrike" kern="1200" cap="none" spc="0" normalizeH="0" baseline="0" noProof="0" dirty="0" err="1">
                <a:ln>
                  <a:noFill/>
                </a:ln>
                <a:solidFill>
                  <a:srgbClr val="00257E"/>
                </a:solidFill>
                <a:effectLst/>
                <a:uLnTx/>
                <a:uFillTx/>
                <a:latin typeface="Century Gothic" panose="020F0302020204030204"/>
                <a:ea typeface="+mn-ea"/>
                <a:cs typeface="+mn-cs"/>
              </a:rPr>
              <a:t>erdita</a:t>
            </a:r>
            <a:r>
              <a:rPr kumimoji="0" lang="en-GB" sz="1867" b="0" i="0" u="none" strike="noStrike" kern="1200" cap="none" spc="0" normalizeH="0" baseline="0" noProof="0" dirty="0">
                <a:ln>
                  <a:noFill/>
                </a:ln>
                <a:solidFill>
                  <a:srgbClr val="00257E"/>
                </a:solidFill>
                <a:effectLst/>
                <a:uLnTx/>
                <a:uFillTx/>
                <a:latin typeface="Century Gothic" panose="020F0302020204030204"/>
                <a:ea typeface="+mn-ea"/>
                <a:cs typeface="+mn-cs"/>
              </a:rPr>
              <a:t> di </a:t>
            </a:r>
            <a:r>
              <a:rPr kumimoji="0" lang="en-GB" sz="1867" b="0" i="0" u="none" strike="noStrike" kern="1200" cap="none" spc="0" normalizeH="0" baseline="0" noProof="0" dirty="0" err="1">
                <a:ln>
                  <a:noFill/>
                </a:ln>
                <a:solidFill>
                  <a:srgbClr val="00257E"/>
                </a:solidFill>
                <a:effectLst/>
                <a:uLnTx/>
                <a:uFillTx/>
                <a:latin typeface="Century Gothic" panose="020F0302020204030204"/>
                <a:ea typeface="+mn-ea"/>
                <a:cs typeface="+mn-cs"/>
              </a:rPr>
              <a:t>massa</a:t>
            </a:r>
            <a:r>
              <a:rPr kumimoji="0" lang="en-GB" sz="1867" b="0" i="0" u="none" strike="noStrike" kern="1200" cap="none" spc="0" normalizeH="0" baseline="0" noProof="0" dirty="0">
                <a:ln>
                  <a:noFill/>
                </a:ln>
                <a:solidFill>
                  <a:srgbClr val="00257E"/>
                </a:solidFill>
                <a:effectLst/>
                <a:uLnTx/>
                <a:uFillTx/>
                <a:latin typeface="Century Gothic" panose="020F0302020204030204"/>
                <a:ea typeface="+mn-ea"/>
                <a:cs typeface="+mn-cs"/>
              </a:rPr>
              <a:t> </a:t>
            </a:r>
            <a:r>
              <a:rPr kumimoji="0" lang="en-GB" sz="1867" b="1" i="0" u="none" strike="noStrike" kern="1200" cap="none" spc="0" normalizeH="0" baseline="0" noProof="0" dirty="0" err="1">
                <a:ln>
                  <a:noFill/>
                </a:ln>
                <a:solidFill>
                  <a:srgbClr val="00257E"/>
                </a:solidFill>
                <a:effectLst/>
                <a:uLnTx/>
                <a:uFillTx/>
                <a:latin typeface="Century Gothic" panose="020F0302020204030204"/>
                <a:ea typeface="+mn-ea"/>
                <a:cs typeface="+mn-cs"/>
              </a:rPr>
              <a:t>grassa</a:t>
            </a:r>
            <a:endParaRPr kumimoji="0" lang="en-GB" sz="2667" b="1" i="0" u="none" strike="noStrike" kern="1200" cap="none" spc="0" normalizeH="0" baseline="0" noProof="0" dirty="0">
              <a:ln>
                <a:noFill/>
              </a:ln>
              <a:solidFill>
                <a:srgbClr val="00257E"/>
              </a:solidFill>
              <a:effectLst/>
              <a:uLnTx/>
              <a:uFillTx/>
              <a:latin typeface="Century Gothic" panose="020F0302020204030204"/>
              <a:ea typeface="+mn-ea"/>
              <a:cs typeface="+mn-cs"/>
            </a:endParaRPr>
          </a:p>
        </p:txBody>
      </p:sp>
      <p:sp>
        <p:nvSpPr>
          <p:cNvPr id="456" name="TextBox 3">
            <a:extLst>
              <a:ext uri="{FF2B5EF4-FFF2-40B4-BE49-F238E27FC236}">
                <a16:creationId xmlns:a16="http://schemas.microsoft.com/office/drawing/2014/main" id="{3B9C89D9-C880-0D09-FCC2-335F32B16DD2}"/>
              </a:ext>
            </a:extLst>
          </p:cNvPr>
          <p:cNvSpPr txBox="1"/>
          <p:nvPr/>
        </p:nvSpPr>
        <p:spPr>
          <a:xfrm>
            <a:off x="505460" y="5638739"/>
            <a:ext cx="1771540" cy="171616"/>
          </a:xfrm>
          <a:prstGeom prst="rect">
            <a:avLst/>
          </a:prstGeom>
          <a:noFill/>
        </p:spPr>
        <p:txBody>
          <a:bodyPr wrap="none" lIns="0" tIns="0" rIns="0" bIns="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Dosi</a:t>
            </a:r>
            <a:r>
              <a:rPr kumimoji="0" lang="en-GB" sz="1200"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di </a:t>
            </a:r>
            <a:r>
              <a:rPr kumimoji="0" lang="en-GB" sz="1200" b="0"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semaglutide</a:t>
            </a:r>
            <a:r>
              <a:rPr kumimoji="0" lang="en-GB" sz="1200"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aggregate</a:t>
            </a:r>
          </a:p>
        </p:txBody>
      </p:sp>
      <p:grpSp>
        <p:nvGrpSpPr>
          <p:cNvPr id="2" name="Gruppo 1">
            <a:extLst>
              <a:ext uri="{FF2B5EF4-FFF2-40B4-BE49-F238E27FC236}">
                <a16:creationId xmlns:a16="http://schemas.microsoft.com/office/drawing/2014/main" id="{BB64B3DB-4A35-8D73-C410-F55FA6CF8450}"/>
              </a:ext>
            </a:extLst>
          </p:cNvPr>
          <p:cNvGrpSpPr/>
          <p:nvPr/>
        </p:nvGrpSpPr>
        <p:grpSpPr>
          <a:xfrm>
            <a:off x="3248595" y="2595498"/>
            <a:ext cx="3140311" cy="3121349"/>
            <a:chOff x="3248595" y="2595498"/>
            <a:chExt cx="3140311" cy="3121349"/>
          </a:xfrm>
        </p:grpSpPr>
        <p:grpSp>
          <p:nvGrpSpPr>
            <p:cNvPr id="21" name="Group 217">
              <a:extLst>
                <a:ext uri="{FF2B5EF4-FFF2-40B4-BE49-F238E27FC236}">
                  <a16:creationId xmlns:a16="http://schemas.microsoft.com/office/drawing/2014/main" id="{0393D5A4-BE65-6248-D9F1-AB51B03ECB2C}"/>
                </a:ext>
              </a:extLst>
            </p:cNvPr>
            <p:cNvGrpSpPr/>
            <p:nvPr/>
          </p:nvGrpSpPr>
          <p:grpSpPr>
            <a:xfrm>
              <a:off x="3248595" y="2595498"/>
              <a:ext cx="3140311" cy="3121349"/>
              <a:chOff x="2723595" y="1394141"/>
              <a:chExt cx="2760786" cy="2744116"/>
            </a:xfrm>
            <a:solidFill>
              <a:srgbClr val="FFE2A7"/>
            </a:solidFill>
          </p:grpSpPr>
          <p:grpSp>
            <p:nvGrpSpPr>
              <p:cNvPr id="22" name="Group 311">
                <a:extLst>
                  <a:ext uri="{FF2B5EF4-FFF2-40B4-BE49-F238E27FC236}">
                    <a16:creationId xmlns:a16="http://schemas.microsoft.com/office/drawing/2014/main" id="{E3E6AEF7-DB37-B320-86C7-355B47F98043}"/>
                  </a:ext>
                </a:extLst>
              </p:cNvPr>
              <p:cNvGrpSpPr/>
              <p:nvPr/>
            </p:nvGrpSpPr>
            <p:grpSpPr>
              <a:xfrm>
                <a:off x="2723595" y="1394141"/>
                <a:ext cx="2760786" cy="2744116"/>
                <a:chOff x="3736655" y="1380195"/>
                <a:chExt cx="3043678" cy="3011180"/>
              </a:xfrm>
              <a:grpFill/>
            </p:grpSpPr>
            <p:grpSp>
              <p:nvGrpSpPr>
                <p:cNvPr id="58" name="Group 10">
                  <a:extLst>
                    <a:ext uri="{FF2B5EF4-FFF2-40B4-BE49-F238E27FC236}">
                      <a16:creationId xmlns:a16="http://schemas.microsoft.com/office/drawing/2014/main" id="{CE6D4089-3436-4280-844D-C65A92C1D3B3}"/>
                    </a:ext>
                  </a:extLst>
                </p:cNvPr>
                <p:cNvGrpSpPr>
                  <a:grpSpLocks noChangeAspect="1"/>
                </p:cNvGrpSpPr>
                <p:nvPr/>
              </p:nvGrpSpPr>
              <p:grpSpPr>
                <a:xfrm>
                  <a:off x="3799016" y="2219397"/>
                  <a:ext cx="822945" cy="810529"/>
                  <a:chOff x="6653881" y="3494653"/>
                  <a:chExt cx="572918" cy="559200"/>
                </a:xfrm>
                <a:grpFill/>
              </p:grpSpPr>
              <p:sp>
                <p:nvSpPr>
                  <p:cNvPr id="444" name="Freeform 30">
                    <a:extLst>
                      <a:ext uri="{FF2B5EF4-FFF2-40B4-BE49-F238E27FC236}">
                        <a16:creationId xmlns:a16="http://schemas.microsoft.com/office/drawing/2014/main" id="{BEFF0665-05C0-8DE0-BA6D-5FAB9A3CDBDF}"/>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5" name="Freeform 31">
                    <a:extLst>
                      <a:ext uri="{FF2B5EF4-FFF2-40B4-BE49-F238E27FC236}">
                        <a16:creationId xmlns:a16="http://schemas.microsoft.com/office/drawing/2014/main" id="{8D47117B-ACD3-4F20-6151-B5AD4CA851C0}"/>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6" name="Freeform 32">
                    <a:extLst>
                      <a:ext uri="{FF2B5EF4-FFF2-40B4-BE49-F238E27FC236}">
                        <a16:creationId xmlns:a16="http://schemas.microsoft.com/office/drawing/2014/main" id="{D9B1A3DA-5997-CA85-BC11-542E4DA2A8CE}"/>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7" name="Freeform 33">
                    <a:extLst>
                      <a:ext uri="{FF2B5EF4-FFF2-40B4-BE49-F238E27FC236}">
                        <a16:creationId xmlns:a16="http://schemas.microsoft.com/office/drawing/2014/main" id="{EFEC8FAD-4370-4B87-D680-4A026FF56F04}"/>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8" name="Freeform 34">
                    <a:extLst>
                      <a:ext uri="{FF2B5EF4-FFF2-40B4-BE49-F238E27FC236}">
                        <a16:creationId xmlns:a16="http://schemas.microsoft.com/office/drawing/2014/main" id="{B5EF8AC8-D30C-E781-3F81-2F1DDEEDFF89}"/>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9" name="Freeform 35">
                    <a:extLst>
                      <a:ext uri="{FF2B5EF4-FFF2-40B4-BE49-F238E27FC236}">
                        <a16:creationId xmlns:a16="http://schemas.microsoft.com/office/drawing/2014/main" id="{655ACA60-A44E-A8FC-695E-D9A34AE64677}"/>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50" name="Freeform 36">
                    <a:extLst>
                      <a:ext uri="{FF2B5EF4-FFF2-40B4-BE49-F238E27FC236}">
                        <a16:creationId xmlns:a16="http://schemas.microsoft.com/office/drawing/2014/main" id="{B376DC5E-1D27-BC17-E436-2DD88F7F20EA}"/>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51" name="Freeform 37">
                    <a:extLst>
                      <a:ext uri="{FF2B5EF4-FFF2-40B4-BE49-F238E27FC236}">
                        <a16:creationId xmlns:a16="http://schemas.microsoft.com/office/drawing/2014/main" id="{5AC9D49D-7D6A-6FF3-50DE-6F6A4BAA6A94}"/>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52" name="Freeform 38">
                    <a:extLst>
                      <a:ext uri="{FF2B5EF4-FFF2-40B4-BE49-F238E27FC236}">
                        <a16:creationId xmlns:a16="http://schemas.microsoft.com/office/drawing/2014/main" id="{7145A835-19C7-4517-8D57-2E5A211D081B}"/>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53" name="Freeform 39">
                    <a:extLst>
                      <a:ext uri="{FF2B5EF4-FFF2-40B4-BE49-F238E27FC236}">
                        <a16:creationId xmlns:a16="http://schemas.microsoft.com/office/drawing/2014/main" id="{A87C3EF6-348C-868A-1F08-E1FF110023DC}"/>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54" name="Freeform 40">
                    <a:extLst>
                      <a:ext uri="{FF2B5EF4-FFF2-40B4-BE49-F238E27FC236}">
                        <a16:creationId xmlns:a16="http://schemas.microsoft.com/office/drawing/2014/main" id="{A2C10962-4078-3AEC-185B-F8827D2C6883}"/>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55" name="Freeform 41">
                    <a:extLst>
                      <a:ext uri="{FF2B5EF4-FFF2-40B4-BE49-F238E27FC236}">
                        <a16:creationId xmlns:a16="http://schemas.microsoft.com/office/drawing/2014/main" id="{00879498-DCC4-3E23-BECC-CF3B81B97472}"/>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9" name="Group 25">
                  <a:extLst>
                    <a:ext uri="{FF2B5EF4-FFF2-40B4-BE49-F238E27FC236}">
                      <a16:creationId xmlns:a16="http://schemas.microsoft.com/office/drawing/2014/main" id="{9AEBD5AE-38A1-7449-7261-3E38923B8942}"/>
                    </a:ext>
                  </a:extLst>
                </p:cNvPr>
                <p:cNvGrpSpPr>
                  <a:grpSpLocks noChangeAspect="1"/>
                </p:cNvGrpSpPr>
                <p:nvPr/>
              </p:nvGrpSpPr>
              <p:grpSpPr>
                <a:xfrm>
                  <a:off x="4047767" y="2871449"/>
                  <a:ext cx="822945" cy="810529"/>
                  <a:chOff x="6653881" y="3494653"/>
                  <a:chExt cx="572918" cy="559200"/>
                </a:xfrm>
                <a:grpFill/>
              </p:grpSpPr>
              <p:sp>
                <p:nvSpPr>
                  <p:cNvPr id="432" name="Freeform 30">
                    <a:extLst>
                      <a:ext uri="{FF2B5EF4-FFF2-40B4-BE49-F238E27FC236}">
                        <a16:creationId xmlns:a16="http://schemas.microsoft.com/office/drawing/2014/main" id="{7E6C757E-3D19-181C-7A40-E9BF32C5E2EF}"/>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3" name="Freeform 31">
                    <a:extLst>
                      <a:ext uri="{FF2B5EF4-FFF2-40B4-BE49-F238E27FC236}">
                        <a16:creationId xmlns:a16="http://schemas.microsoft.com/office/drawing/2014/main" id="{84DB6A33-667A-53D5-F193-99AA7B59ABA9}"/>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4" name="Freeform 32">
                    <a:extLst>
                      <a:ext uri="{FF2B5EF4-FFF2-40B4-BE49-F238E27FC236}">
                        <a16:creationId xmlns:a16="http://schemas.microsoft.com/office/drawing/2014/main" id="{E7DBC10A-3D02-0AFA-48A1-B8205610B3DE}"/>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5" name="Freeform 33">
                    <a:extLst>
                      <a:ext uri="{FF2B5EF4-FFF2-40B4-BE49-F238E27FC236}">
                        <a16:creationId xmlns:a16="http://schemas.microsoft.com/office/drawing/2014/main" id="{8F3DDA43-4C70-F962-F755-DBCDDD6E95FC}"/>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6" name="Freeform 34">
                    <a:extLst>
                      <a:ext uri="{FF2B5EF4-FFF2-40B4-BE49-F238E27FC236}">
                        <a16:creationId xmlns:a16="http://schemas.microsoft.com/office/drawing/2014/main" id="{217DABAA-F41A-2C6E-F8AB-89DF2A6183B3}"/>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7" name="Freeform 35">
                    <a:extLst>
                      <a:ext uri="{FF2B5EF4-FFF2-40B4-BE49-F238E27FC236}">
                        <a16:creationId xmlns:a16="http://schemas.microsoft.com/office/drawing/2014/main" id="{5C06BD19-8E95-A6AA-3191-9DB174F8F5A3}"/>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8" name="Freeform 36">
                    <a:extLst>
                      <a:ext uri="{FF2B5EF4-FFF2-40B4-BE49-F238E27FC236}">
                        <a16:creationId xmlns:a16="http://schemas.microsoft.com/office/drawing/2014/main" id="{AC48791F-1FCE-D8EF-923C-16B7C756051D}"/>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9" name="Freeform 37">
                    <a:extLst>
                      <a:ext uri="{FF2B5EF4-FFF2-40B4-BE49-F238E27FC236}">
                        <a16:creationId xmlns:a16="http://schemas.microsoft.com/office/drawing/2014/main" id="{A2E5EC29-F039-0619-FCDE-3B9B3DC2E896}"/>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0" name="Freeform 38">
                    <a:extLst>
                      <a:ext uri="{FF2B5EF4-FFF2-40B4-BE49-F238E27FC236}">
                        <a16:creationId xmlns:a16="http://schemas.microsoft.com/office/drawing/2014/main" id="{2BB6260B-4DC8-895C-8C57-E4CC2AE7E6F5}"/>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1" name="Freeform 39">
                    <a:extLst>
                      <a:ext uri="{FF2B5EF4-FFF2-40B4-BE49-F238E27FC236}">
                        <a16:creationId xmlns:a16="http://schemas.microsoft.com/office/drawing/2014/main" id="{531D3B96-BCD3-C222-6C2D-8772750D3F89}"/>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2" name="Freeform 40">
                    <a:extLst>
                      <a:ext uri="{FF2B5EF4-FFF2-40B4-BE49-F238E27FC236}">
                        <a16:creationId xmlns:a16="http://schemas.microsoft.com/office/drawing/2014/main" id="{571C8D67-3D05-5680-EDF6-D300619B6F86}"/>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43" name="Freeform 41">
                    <a:extLst>
                      <a:ext uri="{FF2B5EF4-FFF2-40B4-BE49-F238E27FC236}">
                        <a16:creationId xmlns:a16="http://schemas.microsoft.com/office/drawing/2014/main" id="{7D30D185-7793-3FCB-CD3B-4F9613397014}"/>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0" name="Group 38">
                  <a:extLst>
                    <a:ext uri="{FF2B5EF4-FFF2-40B4-BE49-F238E27FC236}">
                      <a16:creationId xmlns:a16="http://schemas.microsoft.com/office/drawing/2014/main" id="{47F823EA-41B8-EC28-A857-AA61CDB7851A}"/>
                    </a:ext>
                  </a:extLst>
                </p:cNvPr>
                <p:cNvGrpSpPr>
                  <a:grpSpLocks noChangeAspect="1"/>
                </p:cNvGrpSpPr>
                <p:nvPr/>
              </p:nvGrpSpPr>
              <p:grpSpPr>
                <a:xfrm rot="10508718">
                  <a:off x="5750152" y="1853696"/>
                  <a:ext cx="822945" cy="810529"/>
                  <a:chOff x="6653881" y="3494653"/>
                  <a:chExt cx="572918" cy="559200"/>
                </a:xfrm>
                <a:grpFill/>
              </p:grpSpPr>
              <p:sp>
                <p:nvSpPr>
                  <p:cNvPr id="420" name="Freeform 30">
                    <a:extLst>
                      <a:ext uri="{FF2B5EF4-FFF2-40B4-BE49-F238E27FC236}">
                        <a16:creationId xmlns:a16="http://schemas.microsoft.com/office/drawing/2014/main" id="{41CF361F-0D1D-2D34-D940-FC4872B7F160}"/>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1" name="Freeform 31">
                    <a:extLst>
                      <a:ext uri="{FF2B5EF4-FFF2-40B4-BE49-F238E27FC236}">
                        <a16:creationId xmlns:a16="http://schemas.microsoft.com/office/drawing/2014/main" id="{25732E3E-B1CE-23F0-97D4-85749BE5BF73}"/>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2" name="Freeform 32">
                    <a:extLst>
                      <a:ext uri="{FF2B5EF4-FFF2-40B4-BE49-F238E27FC236}">
                        <a16:creationId xmlns:a16="http://schemas.microsoft.com/office/drawing/2014/main" id="{476702D2-B659-5245-5677-E3FAB949A84E}"/>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3" name="Freeform 33">
                    <a:extLst>
                      <a:ext uri="{FF2B5EF4-FFF2-40B4-BE49-F238E27FC236}">
                        <a16:creationId xmlns:a16="http://schemas.microsoft.com/office/drawing/2014/main" id="{80639B4D-781E-B5A7-E50C-D7BA114F4FE7}"/>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4" name="Freeform 34">
                    <a:extLst>
                      <a:ext uri="{FF2B5EF4-FFF2-40B4-BE49-F238E27FC236}">
                        <a16:creationId xmlns:a16="http://schemas.microsoft.com/office/drawing/2014/main" id="{07E2FE72-6719-851D-85E0-CAD77F6918DD}"/>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5" name="Freeform 35">
                    <a:extLst>
                      <a:ext uri="{FF2B5EF4-FFF2-40B4-BE49-F238E27FC236}">
                        <a16:creationId xmlns:a16="http://schemas.microsoft.com/office/drawing/2014/main" id="{0EF21645-35F2-5AAE-E887-FA87BC94BBC7}"/>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6" name="Freeform 36">
                    <a:extLst>
                      <a:ext uri="{FF2B5EF4-FFF2-40B4-BE49-F238E27FC236}">
                        <a16:creationId xmlns:a16="http://schemas.microsoft.com/office/drawing/2014/main" id="{E6E85C34-E0AD-98F2-6E9D-CC482E1BCD5F}"/>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7" name="Freeform 37">
                    <a:extLst>
                      <a:ext uri="{FF2B5EF4-FFF2-40B4-BE49-F238E27FC236}">
                        <a16:creationId xmlns:a16="http://schemas.microsoft.com/office/drawing/2014/main" id="{C5FBA0F2-B94C-8211-045A-25BADEB2B3A7}"/>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8" name="Freeform 38">
                    <a:extLst>
                      <a:ext uri="{FF2B5EF4-FFF2-40B4-BE49-F238E27FC236}">
                        <a16:creationId xmlns:a16="http://schemas.microsoft.com/office/drawing/2014/main" id="{A68AE191-E7A3-8A24-9E67-3A67810F98FC}"/>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29" name="Freeform 39">
                    <a:extLst>
                      <a:ext uri="{FF2B5EF4-FFF2-40B4-BE49-F238E27FC236}">
                        <a16:creationId xmlns:a16="http://schemas.microsoft.com/office/drawing/2014/main" id="{D69F3ACD-973D-981D-A8DE-EDB8F5EE8913}"/>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0" name="Freeform 40">
                    <a:extLst>
                      <a:ext uri="{FF2B5EF4-FFF2-40B4-BE49-F238E27FC236}">
                        <a16:creationId xmlns:a16="http://schemas.microsoft.com/office/drawing/2014/main" id="{FBD19F60-42D5-2770-DEC3-33A22F5E3460}"/>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1" name="Freeform 41">
                    <a:extLst>
                      <a:ext uri="{FF2B5EF4-FFF2-40B4-BE49-F238E27FC236}">
                        <a16:creationId xmlns:a16="http://schemas.microsoft.com/office/drawing/2014/main" id="{3D9948C6-9822-90D5-6A07-0BF1F2672771}"/>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1" name="Group 51">
                  <a:extLst>
                    <a:ext uri="{FF2B5EF4-FFF2-40B4-BE49-F238E27FC236}">
                      <a16:creationId xmlns:a16="http://schemas.microsoft.com/office/drawing/2014/main" id="{C6E7451F-43A7-3F2C-DF92-C8DBF6F43B32}"/>
                    </a:ext>
                  </a:extLst>
                </p:cNvPr>
                <p:cNvGrpSpPr>
                  <a:grpSpLocks noChangeAspect="1"/>
                </p:cNvGrpSpPr>
                <p:nvPr/>
              </p:nvGrpSpPr>
              <p:grpSpPr>
                <a:xfrm rot="7671266">
                  <a:off x="5233718" y="1454419"/>
                  <a:ext cx="822945" cy="810348"/>
                  <a:chOff x="6653881" y="3494778"/>
                  <a:chExt cx="572918" cy="559075"/>
                </a:xfrm>
                <a:grpFill/>
              </p:grpSpPr>
              <p:sp>
                <p:nvSpPr>
                  <p:cNvPr id="408" name="Freeform 30">
                    <a:extLst>
                      <a:ext uri="{FF2B5EF4-FFF2-40B4-BE49-F238E27FC236}">
                        <a16:creationId xmlns:a16="http://schemas.microsoft.com/office/drawing/2014/main" id="{49770C15-CAB0-0170-67EC-3B1D68ECEE05}"/>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9" name="Freeform 31">
                    <a:extLst>
                      <a:ext uri="{FF2B5EF4-FFF2-40B4-BE49-F238E27FC236}">
                        <a16:creationId xmlns:a16="http://schemas.microsoft.com/office/drawing/2014/main" id="{2AD41A54-0200-2E85-4CC6-5AD188891983}"/>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0" name="Freeform 32">
                    <a:extLst>
                      <a:ext uri="{FF2B5EF4-FFF2-40B4-BE49-F238E27FC236}">
                        <a16:creationId xmlns:a16="http://schemas.microsoft.com/office/drawing/2014/main" id="{0C3146F3-3AE7-87EA-3FC7-EFD65DB66449}"/>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1" name="Freeform 33">
                    <a:extLst>
                      <a:ext uri="{FF2B5EF4-FFF2-40B4-BE49-F238E27FC236}">
                        <a16:creationId xmlns:a16="http://schemas.microsoft.com/office/drawing/2014/main" id="{25897C23-8287-1C4B-6A2C-EE315B909674}"/>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2" name="Freeform 34">
                    <a:extLst>
                      <a:ext uri="{FF2B5EF4-FFF2-40B4-BE49-F238E27FC236}">
                        <a16:creationId xmlns:a16="http://schemas.microsoft.com/office/drawing/2014/main" id="{AD6A189E-FBC4-79A9-40AC-B6E20081D452}"/>
                      </a:ext>
                    </a:extLst>
                  </p:cNvPr>
                  <p:cNvSpPr>
                    <a:spLocks/>
                  </p:cNvSpPr>
                  <p:nvPr/>
                </p:nvSpPr>
                <p:spPr bwMode="auto">
                  <a:xfrm>
                    <a:off x="6829464" y="3494778"/>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3" name="Freeform 35">
                    <a:extLst>
                      <a:ext uri="{FF2B5EF4-FFF2-40B4-BE49-F238E27FC236}">
                        <a16:creationId xmlns:a16="http://schemas.microsoft.com/office/drawing/2014/main" id="{36BB58FB-DC60-E688-2F51-9DFD4945681C}"/>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4" name="Freeform 36">
                    <a:extLst>
                      <a:ext uri="{FF2B5EF4-FFF2-40B4-BE49-F238E27FC236}">
                        <a16:creationId xmlns:a16="http://schemas.microsoft.com/office/drawing/2014/main" id="{E277E84D-F314-49B8-33EB-8E47FE20EBCD}"/>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5" name="Freeform 37">
                    <a:extLst>
                      <a:ext uri="{FF2B5EF4-FFF2-40B4-BE49-F238E27FC236}">
                        <a16:creationId xmlns:a16="http://schemas.microsoft.com/office/drawing/2014/main" id="{051E4B22-8E7D-B3E7-A78F-7061DFC30191}"/>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6" name="Freeform 38">
                    <a:extLst>
                      <a:ext uri="{FF2B5EF4-FFF2-40B4-BE49-F238E27FC236}">
                        <a16:creationId xmlns:a16="http://schemas.microsoft.com/office/drawing/2014/main" id="{F61E3132-8063-6226-1719-27ED9CA72893}"/>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7" name="Freeform 39">
                    <a:extLst>
                      <a:ext uri="{FF2B5EF4-FFF2-40B4-BE49-F238E27FC236}">
                        <a16:creationId xmlns:a16="http://schemas.microsoft.com/office/drawing/2014/main" id="{69A75879-CA88-E74D-039A-20D800768EEF}"/>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8" name="Freeform 40">
                    <a:extLst>
                      <a:ext uri="{FF2B5EF4-FFF2-40B4-BE49-F238E27FC236}">
                        <a16:creationId xmlns:a16="http://schemas.microsoft.com/office/drawing/2014/main" id="{2B4D220C-27AD-58CB-54CD-E62A3CDB606C}"/>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9" name="Freeform 41">
                    <a:extLst>
                      <a:ext uri="{FF2B5EF4-FFF2-40B4-BE49-F238E27FC236}">
                        <a16:creationId xmlns:a16="http://schemas.microsoft.com/office/drawing/2014/main" id="{2E41A305-40F4-285F-956F-9F83AC0637C5}"/>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2" name="Group 64">
                  <a:extLst>
                    <a:ext uri="{FF2B5EF4-FFF2-40B4-BE49-F238E27FC236}">
                      <a16:creationId xmlns:a16="http://schemas.microsoft.com/office/drawing/2014/main" id="{99FC0317-2FCB-B3C5-25C9-403249626CE7}"/>
                    </a:ext>
                  </a:extLst>
                </p:cNvPr>
                <p:cNvGrpSpPr>
                  <a:grpSpLocks noChangeAspect="1"/>
                </p:cNvGrpSpPr>
                <p:nvPr/>
              </p:nvGrpSpPr>
              <p:grpSpPr>
                <a:xfrm rot="3214446">
                  <a:off x="5322222" y="2177048"/>
                  <a:ext cx="822945" cy="810529"/>
                  <a:chOff x="6653881" y="3494653"/>
                  <a:chExt cx="572918" cy="559200"/>
                </a:xfrm>
                <a:grpFill/>
              </p:grpSpPr>
              <p:sp>
                <p:nvSpPr>
                  <p:cNvPr id="396" name="Freeform 30">
                    <a:extLst>
                      <a:ext uri="{FF2B5EF4-FFF2-40B4-BE49-F238E27FC236}">
                        <a16:creationId xmlns:a16="http://schemas.microsoft.com/office/drawing/2014/main" id="{B2C83957-8C85-7CEF-2A72-20E25AAB7378}"/>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7" name="Freeform 31">
                    <a:extLst>
                      <a:ext uri="{FF2B5EF4-FFF2-40B4-BE49-F238E27FC236}">
                        <a16:creationId xmlns:a16="http://schemas.microsoft.com/office/drawing/2014/main" id="{C130D6BD-EE6C-9CB1-69B2-EC3FE5E21B17}"/>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8" name="Freeform 32">
                    <a:extLst>
                      <a:ext uri="{FF2B5EF4-FFF2-40B4-BE49-F238E27FC236}">
                        <a16:creationId xmlns:a16="http://schemas.microsoft.com/office/drawing/2014/main" id="{D331E9D5-50DB-F9B3-50F6-571C6E162AF0}"/>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9" name="Freeform 33">
                    <a:extLst>
                      <a:ext uri="{FF2B5EF4-FFF2-40B4-BE49-F238E27FC236}">
                        <a16:creationId xmlns:a16="http://schemas.microsoft.com/office/drawing/2014/main" id="{A46A3932-619F-3E19-FC5F-C28D3A1D6DAD}"/>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0" name="Freeform 34">
                    <a:extLst>
                      <a:ext uri="{FF2B5EF4-FFF2-40B4-BE49-F238E27FC236}">
                        <a16:creationId xmlns:a16="http://schemas.microsoft.com/office/drawing/2014/main" id="{153848FA-E7E8-20E5-4270-7F252FA315CE}"/>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1" name="Freeform 35">
                    <a:extLst>
                      <a:ext uri="{FF2B5EF4-FFF2-40B4-BE49-F238E27FC236}">
                        <a16:creationId xmlns:a16="http://schemas.microsoft.com/office/drawing/2014/main" id="{3C5DAE15-DCE2-5D5C-3408-D6CB7A032CF9}"/>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2" name="Freeform 36">
                    <a:extLst>
                      <a:ext uri="{FF2B5EF4-FFF2-40B4-BE49-F238E27FC236}">
                        <a16:creationId xmlns:a16="http://schemas.microsoft.com/office/drawing/2014/main" id="{BC7E8356-35BA-7880-639D-4E3D6FB76D30}"/>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3" name="Freeform 37">
                    <a:extLst>
                      <a:ext uri="{FF2B5EF4-FFF2-40B4-BE49-F238E27FC236}">
                        <a16:creationId xmlns:a16="http://schemas.microsoft.com/office/drawing/2014/main" id="{BBAF6A7A-4FBD-39BE-5DD8-937219F16D5C}"/>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4" name="Freeform 38">
                    <a:extLst>
                      <a:ext uri="{FF2B5EF4-FFF2-40B4-BE49-F238E27FC236}">
                        <a16:creationId xmlns:a16="http://schemas.microsoft.com/office/drawing/2014/main" id="{220C25CB-7E57-3358-1272-C4910511545C}"/>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5" name="Freeform 39">
                    <a:extLst>
                      <a:ext uri="{FF2B5EF4-FFF2-40B4-BE49-F238E27FC236}">
                        <a16:creationId xmlns:a16="http://schemas.microsoft.com/office/drawing/2014/main" id="{A42F4686-C207-0D86-CE47-82488701450E}"/>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6" name="Freeform 40">
                    <a:extLst>
                      <a:ext uri="{FF2B5EF4-FFF2-40B4-BE49-F238E27FC236}">
                        <a16:creationId xmlns:a16="http://schemas.microsoft.com/office/drawing/2014/main" id="{4315454E-1E6D-890D-F745-0B7170E8D089}"/>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07" name="Freeform 41">
                    <a:extLst>
                      <a:ext uri="{FF2B5EF4-FFF2-40B4-BE49-F238E27FC236}">
                        <a16:creationId xmlns:a16="http://schemas.microsoft.com/office/drawing/2014/main" id="{016CD6CF-195B-35A7-48E2-6812AAEB3451}"/>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3" name="Group 77">
                  <a:extLst>
                    <a:ext uri="{FF2B5EF4-FFF2-40B4-BE49-F238E27FC236}">
                      <a16:creationId xmlns:a16="http://schemas.microsoft.com/office/drawing/2014/main" id="{0113AF3B-E40A-26C0-F4B3-78826FB6F38C}"/>
                    </a:ext>
                  </a:extLst>
                </p:cNvPr>
                <p:cNvGrpSpPr>
                  <a:grpSpLocks noChangeAspect="1"/>
                </p:cNvGrpSpPr>
                <p:nvPr/>
              </p:nvGrpSpPr>
              <p:grpSpPr>
                <a:xfrm rot="1591888">
                  <a:off x="5957388" y="2482305"/>
                  <a:ext cx="822945" cy="810529"/>
                  <a:chOff x="6653881" y="3494653"/>
                  <a:chExt cx="572918" cy="559200"/>
                </a:xfrm>
                <a:grpFill/>
              </p:grpSpPr>
              <p:sp>
                <p:nvSpPr>
                  <p:cNvPr id="384" name="Freeform 30">
                    <a:extLst>
                      <a:ext uri="{FF2B5EF4-FFF2-40B4-BE49-F238E27FC236}">
                        <a16:creationId xmlns:a16="http://schemas.microsoft.com/office/drawing/2014/main" id="{C615D326-55D7-E726-BA0E-76899B757957}"/>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5" name="Freeform 31">
                    <a:extLst>
                      <a:ext uri="{FF2B5EF4-FFF2-40B4-BE49-F238E27FC236}">
                        <a16:creationId xmlns:a16="http://schemas.microsoft.com/office/drawing/2014/main" id="{1B11095D-DC16-D373-68C1-5285CDB96816}"/>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6" name="Freeform 32">
                    <a:extLst>
                      <a:ext uri="{FF2B5EF4-FFF2-40B4-BE49-F238E27FC236}">
                        <a16:creationId xmlns:a16="http://schemas.microsoft.com/office/drawing/2014/main" id="{82DC5FA2-F553-4BE2-C652-DB3933E3DF7B}"/>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7" name="Freeform 33">
                    <a:extLst>
                      <a:ext uri="{FF2B5EF4-FFF2-40B4-BE49-F238E27FC236}">
                        <a16:creationId xmlns:a16="http://schemas.microsoft.com/office/drawing/2014/main" id="{B21B317B-0E8F-FA20-6017-E5BDBDA33054}"/>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8" name="Freeform 34">
                    <a:extLst>
                      <a:ext uri="{FF2B5EF4-FFF2-40B4-BE49-F238E27FC236}">
                        <a16:creationId xmlns:a16="http://schemas.microsoft.com/office/drawing/2014/main" id="{07BF9182-3636-73DA-2101-BEF86E5E28B7}"/>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9" name="Freeform 35">
                    <a:extLst>
                      <a:ext uri="{FF2B5EF4-FFF2-40B4-BE49-F238E27FC236}">
                        <a16:creationId xmlns:a16="http://schemas.microsoft.com/office/drawing/2014/main" id="{F913C780-FA62-6E8B-C8F5-57451F691D59}"/>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0" name="Freeform 36">
                    <a:extLst>
                      <a:ext uri="{FF2B5EF4-FFF2-40B4-BE49-F238E27FC236}">
                        <a16:creationId xmlns:a16="http://schemas.microsoft.com/office/drawing/2014/main" id="{BBE3DEB0-DF36-CB84-DC55-19CC3EE019AA}"/>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1" name="Freeform 37">
                    <a:extLst>
                      <a:ext uri="{FF2B5EF4-FFF2-40B4-BE49-F238E27FC236}">
                        <a16:creationId xmlns:a16="http://schemas.microsoft.com/office/drawing/2014/main" id="{37959803-55FA-75E8-42A3-B1B5AEDB7116}"/>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2" name="Freeform 38">
                    <a:extLst>
                      <a:ext uri="{FF2B5EF4-FFF2-40B4-BE49-F238E27FC236}">
                        <a16:creationId xmlns:a16="http://schemas.microsoft.com/office/drawing/2014/main" id="{6E39FA4D-E1F3-DEA8-88FB-0E6392F28345}"/>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3" name="Freeform 39">
                    <a:extLst>
                      <a:ext uri="{FF2B5EF4-FFF2-40B4-BE49-F238E27FC236}">
                        <a16:creationId xmlns:a16="http://schemas.microsoft.com/office/drawing/2014/main" id="{C5480169-7D75-9A8B-86C5-35AF435710D0}"/>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4" name="Freeform 40">
                    <a:extLst>
                      <a:ext uri="{FF2B5EF4-FFF2-40B4-BE49-F238E27FC236}">
                        <a16:creationId xmlns:a16="http://schemas.microsoft.com/office/drawing/2014/main" id="{D5518BF9-C222-0406-6FD5-0F34C6C73C1A}"/>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5" name="Freeform 41">
                    <a:extLst>
                      <a:ext uri="{FF2B5EF4-FFF2-40B4-BE49-F238E27FC236}">
                        <a16:creationId xmlns:a16="http://schemas.microsoft.com/office/drawing/2014/main" id="{166ACA61-8771-7465-85AC-FAA83A1D48D9}"/>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4" name="Group 90">
                  <a:extLst>
                    <a:ext uri="{FF2B5EF4-FFF2-40B4-BE49-F238E27FC236}">
                      <a16:creationId xmlns:a16="http://schemas.microsoft.com/office/drawing/2014/main" id="{B1D6EDF8-2B85-7158-DED8-19599ED341F9}"/>
                    </a:ext>
                  </a:extLst>
                </p:cNvPr>
                <p:cNvGrpSpPr>
                  <a:grpSpLocks noChangeAspect="1"/>
                </p:cNvGrpSpPr>
                <p:nvPr/>
              </p:nvGrpSpPr>
              <p:grpSpPr>
                <a:xfrm rot="850683">
                  <a:off x="5644567" y="3261959"/>
                  <a:ext cx="822945" cy="810529"/>
                  <a:chOff x="6653881" y="3494653"/>
                  <a:chExt cx="572918" cy="559200"/>
                </a:xfrm>
                <a:grpFill/>
              </p:grpSpPr>
              <p:sp>
                <p:nvSpPr>
                  <p:cNvPr id="372" name="Freeform 30">
                    <a:extLst>
                      <a:ext uri="{FF2B5EF4-FFF2-40B4-BE49-F238E27FC236}">
                        <a16:creationId xmlns:a16="http://schemas.microsoft.com/office/drawing/2014/main" id="{876504FC-75E1-78B3-82D7-7E157F913875}"/>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3" name="Freeform 31">
                    <a:extLst>
                      <a:ext uri="{FF2B5EF4-FFF2-40B4-BE49-F238E27FC236}">
                        <a16:creationId xmlns:a16="http://schemas.microsoft.com/office/drawing/2014/main" id="{3B4449AB-3DC4-7C10-99C6-107D7381D386}"/>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4" name="Freeform 32">
                    <a:extLst>
                      <a:ext uri="{FF2B5EF4-FFF2-40B4-BE49-F238E27FC236}">
                        <a16:creationId xmlns:a16="http://schemas.microsoft.com/office/drawing/2014/main" id="{C0CDE867-1598-B793-B61F-846B46234B94}"/>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5" name="Freeform 33">
                    <a:extLst>
                      <a:ext uri="{FF2B5EF4-FFF2-40B4-BE49-F238E27FC236}">
                        <a16:creationId xmlns:a16="http://schemas.microsoft.com/office/drawing/2014/main" id="{8A858219-C4FC-EEC6-DD25-04BECF24C27F}"/>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6" name="Freeform 34">
                    <a:extLst>
                      <a:ext uri="{FF2B5EF4-FFF2-40B4-BE49-F238E27FC236}">
                        <a16:creationId xmlns:a16="http://schemas.microsoft.com/office/drawing/2014/main" id="{509FD46A-10B4-31E5-D69D-BEF6F0930DF5}"/>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7" name="Freeform 35">
                    <a:extLst>
                      <a:ext uri="{FF2B5EF4-FFF2-40B4-BE49-F238E27FC236}">
                        <a16:creationId xmlns:a16="http://schemas.microsoft.com/office/drawing/2014/main" id="{5DD72878-E3F3-1142-C9E3-9463962DFF59}"/>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8" name="Freeform 36">
                    <a:extLst>
                      <a:ext uri="{FF2B5EF4-FFF2-40B4-BE49-F238E27FC236}">
                        <a16:creationId xmlns:a16="http://schemas.microsoft.com/office/drawing/2014/main" id="{AF2EE8E9-7FE0-C383-E2D3-A580E8F0A26F}"/>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9" name="Freeform 37">
                    <a:extLst>
                      <a:ext uri="{FF2B5EF4-FFF2-40B4-BE49-F238E27FC236}">
                        <a16:creationId xmlns:a16="http://schemas.microsoft.com/office/drawing/2014/main" id="{5C31A61B-5933-1395-3F41-9EADD768E5C4}"/>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0" name="Freeform 38">
                    <a:extLst>
                      <a:ext uri="{FF2B5EF4-FFF2-40B4-BE49-F238E27FC236}">
                        <a16:creationId xmlns:a16="http://schemas.microsoft.com/office/drawing/2014/main" id="{B771AA73-5729-3BF9-4619-73F94DE2FE54}"/>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1" name="Freeform 39">
                    <a:extLst>
                      <a:ext uri="{FF2B5EF4-FFF2-40B4-BE49-F238E27FC236}">
                        <a16:creationId xmlns:a16="http://schemas.microsoft.com/office/drawing/2014/main" id="{C3968AA6-12C9-5C29-39E0-1469C5192205}"/>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2" name="Freeform 40">
                    <a:extLst>
                      <a:ext uri="{FF2B5EF4-FFF2-40B4-BE49-F238E27FC236}">
                        <a16:creationId xmlns:a16="http://schemas.microsoft.com/office/drawing/2014/main" id="{FEF86E13-8887-75C8-0140-50E0B4E4DFB9}"/>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83" name="Freeform 41">
                    <a:extLst>
                      <a:ext uri="{FF2B5EF4-FFF2-40B4-BE49-F238E27FC236}">
                        <a16:creationId xmlns:a16="http://schemas.microsoft.com/office/drawing/2014/main" id="{0DEDF276-D06C-D061-6A03-CA6C21151444}"/>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5" name="Group 103">
                  <a:extLst>
                    <a:ext uri="{FF2B5EF4-FFF2-40B4-BE49-F238E27FC236}">
                      <a16:creationId xmlns:a16="http://schemas.microsoft.com/office/drawing/2014/main" id="{CA2D453F-496F-627C-1925-34C888CF2024}"/>
                    </a:ext>
                  </a:extLst>
                </p:cNvPr>
                <p:cNvGrpSpPr>
                  <a:grpSpLocks noChangeAspect="1"/>
                </p:cNvGrpSpPr>
                <p:nvPr/>
              </p:nvGrpSpPr>
              <p:grpSpPr>
                <a:xfrm rot="16384644">
                  <a:off x="4910397" y="3285388"/>
                  <a:ext cx="822945" cy="810529"/>
                  <a:chOff x="6653881" y="3494653"/>
                  <a:chExt cx="572918" cy="559200"/>
                </a:xfrm>
                <a:grpFill/>
              </p:grpSpPr>
              <p:sp>
                <p:nvSpPr>
                  <p:cNvPr id="360" name="Freeform 30">
                    <a:extLst>
                      <a:ext uri="{FF2B5EF4-FFF2-40B4-BE49-F238E27FC236}">
                        <a16:creationId xmlns:a16="http://schemas.microsoft.com/office/drawing/2014/main" id="{6A499E31-ABCA-B5FF-DAF9-BD52A8A2D998}"/>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1" name="Freeform 31">
                    <a:extLst>
                      <a:ext uri="{FF2B5EF4-FFF2-40B4-BE49-F238E27FC236}">
                        <a16:creationId xmlns:a16="http://schemas.microsoft.com/office/drawing/2014/main" id="{5351E4C4-C8A3-3002-833E-BBE32DC8E0AF}"/>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2" name="Freeform 32">
                    <a:extLst>
                      <a:ext uri="{FF2B5EF4-FFF2-40B4-BE49-F238E27FC236}">
                        <a16:creationId xmlns:a16="http://schemas.microsoft.com/office/drawing/2014/main" id="{52CC97F0-7BE2-D5AF-C939-326E7EE03E49}"/>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3" name="Freeform 33">
                    <a:extLst>
                      <a:ext uri="{FF2B5EF4-FFF2-40B4-BE49-F238E27FC236}">
                        <a16:creationId xmlns:a16="http://schemas.microsoft.com/office/drawing/2014/main" id="{CB471F6D-8E9D-6BCF-CEA1-CB82078B2086}"/>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4" name="Freeform 34">
                    <a:extLst>
                      <a:ext uri="{FF2B5EF4-FFF2-40B4-BE49-F238E27FC236}">
                        <a16:creationId xmlns:a16="http://schemas.microsoft.com/office/drawing/2014/main" id="{49333002-F8DA-627B-0FFB-C5BA2DF6A283}"/>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5" name="Freeform 35">
                    <a:extLst>
                      <a:ext uri="{FF2B5EF4-FFF2-40B4-BE49-F238E27FC236}">
                        <a16:creationId xmlns:a16="http://schemas.microsoft.com/office/drawing/2014/main" id="{F4D38B00-429F-0A45-F55E-9B87AD482E2D}"/>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6" name="Freeform 36">
                    <a:extLst>
                      <a:ext uri="{FF2B5EF4-FFF2-40B4-BE49-F238E27FC236}">
                        <a16:creationId xmlns:a16="http://schemas.microsoft.com/office/drawing/2014/main" id="{24182A57-A4EB-F44D-F77C-199A75BE96EB}"/>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7" name="Freeform 37">
                    <a:extLst>
                      <a:ext uri="{FF2B5EF4-FFF2-40B4-BE49-F238E27FC236}">
                        <a16:creationId xmlns:a16="http://schemas.microsoft.com/office/drawing/2014/main" id="{A6EECD91-143C-8CA1-495C-BD0BCC284B57}"/>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8" name="Freeform 38">
                    <a:extLst>
                      <a:ext uri="{FF2B5EF4-FFF2-40B4-BE49-F238E27FC236}">
                        <a16:creationId xmlns:a16="http://schemas.microsoft.com/office/drawing/2014/main" id="{020A0621-EA1B-A728-C3D7-8223266DFC2B}"/>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69" name="Freeform 39">
                    <a:extLst>
                      <a:ext uri="{FF2B5EF4-FFF2-40B4-BE49-F238E27FC236}">
                        <a16:creationId xmlns:a16="http://schemas.microsoft.com/office/drawing/2014/main" id="{B27FE7E7-F778-73D9-BBF5-6E72A34DF0A9}"/>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0" name="Freeform 40">
                    <a:extLst>
                      <a:ext uri="{FF2B5EF4-FFF2-40B4-BE49-F238E27FC236}">
                        <a16:creationId xmlns:a16="http://schemas.microsoft.com/office/drawing/2014/main" id="{74D38B8F-4F1C-72CD-3AB1-35584DCFDEC7}"/>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1" name="Freeform 41">
                    <a:extLst>
                      <a:ext uri="{FF2B5EF4-FFF2-40B4-BE49-F238E27FC236}">
                        <a16:creationId xmlns:a16="http://schemas.microsoft.com/office/drawing/2014/main" id="{CAC6CF23-DB1D-16F0-7DB8-905470E7DDA0}"/>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6" name="Group 116">
                  <a:extLst>
                    <a:ext uri="{FF2B5EF4-FFF2-40B4-BE49-F238E27FC236}">
                      <a16:creationId xmlns:a16="http://schemas.microsoft.com/office/drawing/2014/main" id="{7E3393B8-4900-C52B-F7B3-7435923E6AB7}"/>
                    </a:ext>
                  </a:extLst>
                </p:cNvPr>
                <p:cNvGrpSpPr>
                  <a:grpSpLocks noChangeAspect="1"/>
                </p:cNvGrpSpPr>
                <p:nvPr/>
              </p:nvGrpSpPr>
              <p:grpSpPr>
                <a:xfrm rot="9852916">
                  <a:off x="4160514" y="3363779"/>
                  <a:ext cx="822945" cy="810529"/>
                  <a:chOff x="6653881" y="3494653"/>
                  <a:chExt cx="572918" cy="559200"/>
                </a:xfrm>
                <a:grpFill/>
              </p:grpSpPr>
              <p:sp>
                <p:nvSpPr>
                  <p:cNvPr id="348" name="Freeform 30">
                    <a:extLst>
                      <a:ext uri="{FF2B5EF4-FFF2-40B4-BE49-F238E27FC236}">
                        <a16:creationId xmlns:a16="http://schemas.microsoft.com/office/drawing/2014/main" id="{1B1AE4BC-574E-44E1-14CF-2C56CE9853ED}"/>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49" name="Freeform 31">
                    <a:extLst>
                      <a:ext uri="{FF2B5EF4-FFF2-40B4-BE49-F238E27FC236}">
                        <a16:creationId xmlns:a16="http://schemas.microsoft.com/office/drawing/2014/main" id="{FE167A62-8FE9-7C47-6A8A-F2E936232C47}"/>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0" name="Freeform 32">
                    <a:extLst>
                      <a:ext uri="{FF2B5EF4-FFF2-40B4-BE49-F238E27FC236}">
                        <a16:creationId xmlns:a16="http://schemas.microsoft.com/office/drawing/2014/main" id="{3D69B6FD-B67F-6EE9-BCCC-2A13514E26FC}"/>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1" name="Freeform 33">
                    <a:extLst>
                      <a:ext uri="{FF2B5EF4-FFF2-40B4-BE49-F238E27FC236}">
                        <a16:creationId xmlns:a16="http://schemas.microsoft.com/office/drawing/2014/main" id="{703A9414-1791-FF24-69CA-1AA5C1A6C339}"/>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2" name="Freeform 34">
                    <a:extLst>
                      <a:ext uri="{FF2B5EF4-FFF2-40B4-BE49-F238E27FC236}">
                        <a16:creationId xmlns:a16="http://schemas.microsoft.com/office/drawing/2014/main" id="{CF5FF44C-0D31-347A-10BA-372A0DB8C2E7}"/>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3" name="Freeform 35">
                    <a:extLst>
                      <a:ext uri="{FF2B5EF4-FFF2-40B4-BE49-F238E27FC236}">
                        <a16:creationId xmlns:a16="http://schemas.microsoft.com/office/drawing/2014/main" id="{718108EA-EA30-9624-2C33-C315F355B366}"/>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4" name="Freeform 36">
                    <a:extLst>
                      <a:ext uri="{FF2B5EF4-FFF2-40B4-BE49-F238E27FC236}">
                        <a16:creationId xmlns:a16="http://schemas.microsoft.com/office/drawing/2014/main" id="{1F8A49D3-8B51-8A06-39F1-B193EF63BF4C}"/>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5" name="Freeform 37">
                    <a:extLst>
                      <a:ext uri="{FF2B5EF4-FFF2-40B4-BE49-F238E27FC236}">
                        <a16:creationId xmlns:a16="http://schemas.microsoft.com/office/drawing/2014/main" id="{4CDDA716-9B30-A9CC-1FA0-76176129C4A7}"/>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6" name="Freeform 38">
                    <a:extLst>
                      <a:ext uri="{FF2B5EF4-FFF2-40B4-BE49-F238E27FC236}">
                        <a16:creationId xmlns:a16="http://schemas.microsoft.com/office/drawing/2014/main" id="{A47FC8E6-A0D1-064B-ED37-41604672F200}"/>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7" name="Freeform 39">
                    <a:extLst>
                      <a:ext uri="{FF2B5EF4-FFF2-40B4-BE49-F238E27FC236}">
                        <a16:creationId xmlns:a16="http://schemas.microsoft.com/office/drawing/2014/main" id="{06E18269-B402-A93A-C006-2CC716EB2A18}"/>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8" name="Freeform 40">
                    <a:extLst>
                      <a:ext uri="{FF2B5EF4-FFF2-40B4-BE49-F238E27FC236}">
                        <a16:creationId xmlns:a16="http://schemas.microsoft.com/office/drawing/2014/main" id="{4A895B78-9D50-FD20-148A-CF2B2411833C}"/>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59" name="Freeform 41">
                    <a:extLst>
                      <a:ext uri="{FF2B5EF4-FFF2-40B4-BE49-F238E27FC236}">
                        <a16:creationId xmlns:a16="http://schemas.microsoft.com/office/drawing/2014/main" id="{DDFB5760-F6C4-D231-B1E9-E2ADB5DFFC35}"/>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7" name="Group 142">
                  <a:extLst>
                    <a:ext uri="{FF2B5EF4-FFF2-40B4-BE49-F238E27FC236}">
                      <a16:creationId xmlns:a16="http://schemas.microsoft.com/office/drawing/2014/main" id="{46FBFC78-47A6-9A57-E7F5-347F680C50B7}"/>
                    </a:ext>
                  </a:extLst>
                </p:cNvPr>
                <p:cNvGrpSpPr/>
                <p:nvPr/>
              </p:nvGrpSpPr>
              <p:grpSpPr>
                <a:xfrm>
                  <a:off x="3775214" y="3091773"/>
                  <a:ext cx="375540" cy="380118"/>
                  <a:chOff x="2243034" y="3963677"/>
                  <a:chExt cx="375540" cy="380118"/>
                </a:xfrm>
                <a:grpFill/>
              </p:grpSpPr>
              <p:sp>
                <p:nvSpPr>
                  <p:cNvPr id="346" name="Freeform 40">
                    <a:extLst>
                      <a:ext uri="{FF2B5EF4-FFF2-40B4-BE49-F238E27FC236}">
                        <a16:creationId xmlns:a16="http://schemas.microsoft.com/office/drawing/2014/main" id="{22F7973B-D7B3-769B-3917-70133D857081}"/>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47" name="Freeform 41">
                    <a:extLst>
                      <a:ext uri="{FF2B5EF4-FFF2-40B4-BE49-F238E27FC236}">
                        <a16:creationId xmlns:a16="http://schemas.microsoft.com/office/drawing/2014/main" id="{50FA94B9-C27C-5486-A67B-6B60D204CC80}"/>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8" name="Group 143">
                  <a:extLst>
                    <a:ext uri="{FF2B5EF4-FFF2-40B4-BE49-F238E27FC236}">
                      <a16:creationId xmlns:a16="http://schemas.microsoft.com/office/drawing/2014/main" id="{39EF6DBD-A3C4-76E8-54D5-7D04E0B334AD}"/>
                    </a:ext>
                  </a:extLst>
                </p:cNvPr>
                <p:cNvGrpSpPr/>
                <p:nvPr/>
              </p:nvGrpSpPr>
              <p:grpSpPr>
                <a:xfrm rot="3797448">
                  <a:off x="3916597" y="3388923"/>
                  <a:ext cx="375540" cy="380118"/>
                  <a:chOff x="2243034" y="3963677"/>
                  <a:chExt cx="375540" cy="380118"/>
                </a:xfrm>
                <a:grpFill/>
              </p:grpSpPr>
              <p:sp>
                <p:nvSpPr>
                  <p:cNvPr id="344" name="Freeform 40">
                    <a:extLst>
                      <a:ext uri="{FF2B5EF4-FFF2-40B4-BE49-F238E27FC236}">
                        <a16:creationId xmlns:a16="http://schemas.microsoft.com/office/drawing/2014/main" id="{92F0D35B-43BF-4E8C-8129-961C067FE388}"/>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45" name="Freeform 41">
                    <a:extLst>
                      <a:ext uri="{FF2B5EF4-FFF2-40B4-BE49-F238E27FC236}">
                        <a16:creationId xmlns:a16="http://schemas.microsoft.com/office/drawing/2014/main" id="{D79B570F-D011-B0D2-6B72-408195DB96FC}"/>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69" name="Group 146">
                  <a:extLst>
                    <a:ext uri="{FF2B5EF4-FFF2-40B4-BE49-F238E27FC236}">
                      <a16:creationId xmlns:a16="http://schemas.microsoft.com/office/drawing/2014/main" id="{533D5CE5-FE4E-A20A-FEB9-C0684E939537}"/>
                    </a:ext>
                  </a:extLst>
                </p:cNvPr>
                <p:cNvGrpSpPr/>
                <p:nvPr/>
              </p:nvGrpSpPr>
              <p:grpSpPr>
                <a:xfrm>
                  <a:off x="3736655" y="2796201"/>
                  <a:ext cx="375540" cy="380118"/>
                  <a:chOff x="2243034" y="3963677"/>
                  <a:chExt cx="375540" cy="380118"/>
                </a:xfrm>
                <a:grpFill/>
              </p:grpSpPr>
              <p:sp>
                <p:nvSpPr>
                  <p:cNvPr id="342" name="Freeform 40">
                    <a:extLst>
                      <a:ext uri="{FF2B5EF4-FFF2-40B4-BE49-F238E27FC236}">
                        <a16:creationId xmlns:a16="http://schemas.microsoft.com/office/drawing/2014/main" id="{F9726E4B-9841-BA80-7EE0-A88B0F3F896A}"/>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43" name="Freeform 41">
                    <a:extLst>
                      <a:ext uri="{FF2B5EF4-FFF2-40B4-BE49-F238E27FC236}">
                        <a16:creationId xmlns:a16="http://schemas.microsoft.com/office/drawing/2014/main" id="{55B54A24-DB88-678B-2326-A6524D755911}"/>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0" name="Group 149">
                  <a:extLst>
                    <a:ext uri="{FF2B5EF4-FFF2-40B4-BE49-F238E27FC236}">
                      <a16:creationId xmlns:a16="http://schemas.microsoft.com/office/drawing/2014/main" id="{A739AE52-89DF-DB2E-6607-EB9A9F1E8892}"/>
                    </a:ext>
                  </a:extLst>
                </p:cNvPr>
                <p:cNvGrpSpPr/>
                <p:nvPr/>
              </p:nvGrpSpPr>
              <p:grpSpPr>
                <a:xfrm rot="6340300">
                  <a:off x="3747672" y="2555497"/>
                  <a:ext cx="375540" cy="380118"/>
                  <a:chOff x="2243034" y="3963677"/>
                  <a:chExt cx="375540" cy="380118"/>
                </a:xfrm>
                <a:grpFill/>
              </p:grpSpPr>
              <p:sp>
                <p:nvSpPr>
                  <p:cNvPr id="339" name="Freeform 40">
                    <a:extLst>
                      <a:ext uri="{FF2B5EF4-FFF2-40B4-BE49-F238E27FC236}">
                        <a16:creationId xmlns:a16="http://schemas.microsoft.com/office/drawing/2014/main" id="{78CA082A-E8FF-7408-747C-29B029D2308C}"/>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41" name="Freeform 41">
                    <a:extLst>
                      <a:ext uri="{FF2B5EF4-FFF2-40B4-BE49-F238E27FC236}">
                        <a16:creationId xmlns:a16="http://schemas.microsoft.com/office/drawing/2014/main" id="{3FF3FEC8-9036-1D81-0F8F-107001589D08}"/>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1" name="Group 152">
                  <a:extLst>
                    <a:ext uri="{FF2B5EF4-FFF2-40B4-BE49-F238E27FC236}">
                      <a16:creationId xmlns:a16="http://schemas.microsoft.com/office/drawing/2014/main" id="{A8788556-8665-68DD-2055-FBF80CAC6096}"/>
                    </a:ext>
                  </a:extLst>
                </p:cNvPr>
                <p:cNvGrpSpPr/>
                <p:nvPr/>
              </p:nvGrpSpPr>
              <p:grpSpPr>
                <a:xfrm rot="6340300">
                  <a:off x="3889054" y="2088788"/>
                  <a:ext cx="375540" cy="380118"/>
                  <a:chOff x="2243034" y="3963677"/>
                  <a:chExt cx="375540" cy="380118"/>
                </a:xfrm>
                <a:grpFill/>
              </p:grpSpPr>
              <p:sp>
                <p:nvSpPr>
                  <p:cNvPr id="336" name="Freeform 40">
                    <a:extLst>
                      <a:ext uri="{FF2B5EF4-FFF2-40B4-BE49-F238E27FC236}">
                        <a16:creationId xmlns:a16="http://schemas.microsoft.com/office/drawing/2014/main" id="{072740A1-EB92-C7E0-FC4C-FB08A11597BB}"/>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38" name="Freeform 41">
                    <a:extLst>
                      <a:ext uri="{FF2B5EF4-FFF2-40B4-BE49-F238E27FC236}">
                        <a16:creationId xmlns:a16="http://schemas.microsoft.com/office/drawing/2014/main" id="{88715215-9AE7-A825-2049-87CDD63BA6EB}"/>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2" name="Group 155">
                  <a:extLst>
                    <a:ext uri="{FF2B5EF4-FFF2-40B4-BE49-F238E27FC236}">
                      <a16:creationId xmlns:a16="http://schemas.microsoft.com/office/drawing/2014/main" id="{2B5DC970-399B-01F3-1AED-A99C3BA76732}"/>
                    </a:ext>
                  </a:extLst>
                </p:cNvPr>
                <p:cNvGrpSpPr/>
                <p:nvPr/>
              </p:nvGrpSpPr>
              <p:grpSpPr>
                <a:xfrm rot="6340300">
                  <a:off x="4671252" y="3938114"/>
                  <a:ext cx="375540" cy="380118"/>
                  <a:chOff x="2243034" y="3963677"/>
                  <a:chExt cx="375540" cy="380118"/>
                </a:xfrm>
                <a:grpFill/>
              </p:grpSpPr>
              <p:sp>
                <p:nvSpPr>
                  <p:cNvPr id="334" name="Freeform 40">
                    <a:extLst>
                      <a:ext uri="{FF2B5EF4-FFF2-40B4-BE49-F238E27FC236}">
                        <a16:creationId xmlns:a16="http://schemas.microsoft.com/office/drawing/2014/main" id="{07158C2A-3EC2-7457-8E66-4A0E91952B3E}"/>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35" name="Freeform 41">
                    <a:extLst>
                      <a:ext uri="{FF2B5EF4-FFF2-40B4-BE49-F238E27FC236}">
                        <a16:creationId xmlns:a16="http://schemas.microsoft.com/office/drawing/2014/main" id="{EC6C6C3E-0BCB-6C09-11AF-488E75E02721}"/>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3" name="Group 158">
                  <a:extLst>
                    <a:ext uri="{FF2B5EF4-FFF2-40B4-BE49-F238E27FC236}">
                      <a16:creationId xmlns:a16="http://schemas.microsoft.com/office/drawing/2014/main" id="{04395C12-98F7-9523-AAAD-A8C7385F778B}"/>
                    </a:ext>
                  </a:extLst>
                </p:cNvPr>
                <p:cNvGrpSpPr/>
                <p:nvPr/>
              </p:nvGrpSpPr>
              <p:grpSpPr>
                <a:xfrm rot="6340300">
                  <a:off x="6289406" y="3049703"/>
                  <a:ext cx="375540" cy="380118"/>
                  <a:chOff x="2243034" y="3963677"/>
                  <a:chExt cx="375540" cy="380118"/>
                </a:xfrm>
                <a:grpFill/>
              </p:grpSpPr>
              <p:sp>
                <p:nvSpPr>
                  <p:cNvPr id="331" name="Freeform 40">
                    <a:extLst>
                      <a:ext uri="{FF2B5EF4-FFF2-40B4-BE49-F238E27FC236}">
                        <a16:creationId xmlns:a16="http://schemas.microsoft.com/office/drawing/2014/main" id="{C1751673-43AA-4640-F7E5-75B092225902}"/>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33" name="Freeform 41">
                    <a:extLst>
                      <a:ext uri="{FF2B5EF4-FFF2-40B4-BE49-F238E27FC236}">
                        <a16:creationId xmlns:a16="http://schemas.microsoft.com/office/drawing/2014/main" id="{35BEBE1A-98F6-868B-64C3-B0F6FC411A6C}"/>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4" name="Group 161">
                  <a:extLst>
                    <a:ext uri="{FF2B5EF4-FFF2-40B4-BE49-F238E27FC236}">
                      <a16:creationId xmlns:a16="http://schemas.microsoft.com/office/drawing/2014/main" id="{6301FD97-ACF2-F7B3-125D-5913183C7A36}"/>
                    </a:ext>
                  </a:extLst>
                </p:cNvPr>
                <p:cNvGrpSpPr/>
                <p:nvPr/>
              </p:nvGrpSpPr>
              <p:grpSpPr>
                <a:xfrm rot="7810425">
                  <a:off x="4584206" y="2782822"/>
                  <a:ext cx="375540" cy="380118"/>
                  <a:chOff x="2243034" y="3963677"/>
                  <a:chExt cx="375540" cy="380118"/>
                </a:xfrm>
                <a:grpFill/>
              </p:grpSpPr>
              <p:sp>
                <p:nvSpPr>
                  <p:cNvPr id="329" name="Freeform 40">
                    <a:extLst>
                      <a:ext uri="{FF2B5EF4-FFF2-40B4-BE49-F238E27FC236}">
                        <a16:creationId xmlns:a16="http://schemas.microsoft.com/office/drawing/2014/main" id="{FFB690C0-CAB4-B677-479C-65B79F1DDA58}"/>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30" name="Freeform 41">
                    <a:extLst>
                      <a:ext uri="{FF2B5EF4-FFF2-40B4-BE49-F238E27FC236}">
                        <a16:creationId xmlns:a16="http://schemas.microsoft.com/office/drawing/2014/main" id="{0BBCAC69-7A3F-325D-17FB-6F4182B65AF8}"/>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5" name="Group 164">
                  <a:extLst>
                    <a:ext uri="{FF2B5EF4-FFF2-40B4-BE49-F238E27FC236}">
                      <a16:creationId xmlns:a16="http://schemas.microsoft.com/office/drawing/2014/main" id="{F1080E99-9649-52FE-0CD9-2D6C7A064F0A}"/>
                    </a:ext>
                  </a:extLst>
                </p:cNvPr>
                <p:cNvGrpSpPr/>
                <p:nvPr/>
              </p:nvGrpSpPr>
              <p:grpSpPr>
                <a:xfrm rot="9433814">
                  <a:off x="5218862" y="3980636"/>
                  <a:ext cx="375540" cy="380118"/>
                  <a:chOff x="2243034" y="3963677"/>
                  <a:chExt cx="375540" cy="380118"/>
                </a:xfrm>
                <a:grpFill/>
              </p:grpSpPr>
              <p:sp>
                <p:nvSpPr>
                  <p:cNvPr id="327" name="Freeform 40">
                    <a:extLst>
                      <a:ext uri="{FF2B5EF4-FFF2-40B4-BE49-F238E27FC236}">
                        <a16:creationId xmlns:a16="http://schemas.microsoft.com/office/drawing/2014/main" id="{AEC4DC2C-8C98-0EBD-FC2A-0A83C653E399}"/>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28" name="Freeform 41">
                    <a:extLst>
                      <a:ext uri="{FF2B5EF4-FFF2-40B4-BE49-F238E27FC236}">
                        <a16:creationId xmlns:a16="http://schemas.microsoft.com/office/drawing/2014/main" id="{CC41DFCC-C91E-7CF2-0A5E-D111B8E5E6E5}"/>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6" name="Group 167">
                  <a:extLst>
                    <a:ext uri="{FF2B5EF4-FFF2-40B4-BE49-F238E27FC236}">
                      <a16:creationId xmlns:a16="http://schemas.microsoft.com/office/drawing/2014/main" id="{91AA532C-74FA-CD16-72D0-70A9685E159F}"/>
                    </a:ext>
                  </a:extLst>
                </p:cNvPr>
                <p:cNvGrpSpPr/>
                <p:nvPr/>
              </p:nvGrpSpPr>
              <p:grpSpPr>
                <a:xfrm rot="11395819">
                  <a:off x="6235424" y="3204275"/>
                  <a:ext cx="375540" cy="380118"/>
                  <a:chOff x="2243034" y="3963677"/>
                  <a:chExt cx="375540" cy="380118"/>
                </a:xfrm>
                <a:grpFill/>
              </p:grpSpPr>
              <p:sp>
                <p:nvSpPr>
                  <p:cNvPr id="325" name="Freeform 40">
                    <a:extLst>
                      <a:ext uri="{FF2B5EF4-FFF2-40B4-BE49-F238E27FC236}">
                        <a16:creationId xmlns:a16="http://schemas.microsoft.com/office/drawing/2014/main" id="{E36AEECA-02A2-BE86-4A1C-6D5BE44D2364}"/>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26" name="Freeform 41">
                    <a:extLst>
                      <a:ext uri="{FF2B5EF4-FFF2-40B4-BE49-F238E27FC236}">
                        <a16:creationId xmlns:a16="http://schemas.microsoft.com/office/drawing/2014/main" id="{0EF0CAB7-9932-F618-D129-EBA6D4B43180}"/>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7" name="Group 170">
                  <a:extLst>
                    <a:ext uri="{FF2B5EF4-FFF2-40B4-BE49-F238E27FC236}">
                      <a16:creationId xmlns:a16="http://schemas.microsoft.com/office/drawing/2014/main" id="{793CA206-6430-9F1C-1A5A-BD430A899A72}"/>
                    </a:ext>
                  </a:extLst>
                </p:cNvPr>
                <p:cNvGrpSpPr/>
                <p:nvPr/>
              </p:nvGrpSpPr>
              <p:grpSpPr>
                <a:xfrm rot="14497372">
                  <a:off x="5535853" y="3908734"/>
                  <a:ext cx="375540" cy="380118"/>
                  <a:chOff x="2243034" y="3963677"/>
                  <a:chExt cx="375540" cy="380118"/>
                </a:xfrm>
                <a:grpFill/>
              </p:grpSpPr>
              <p:sp>
                <p:nvSpPr>
                  <p:cNvPr id="323" name="Freeform 40">
                    <a:extLst>
                      <a:ext uri="{FF2B5EF4-FFF2-40B4-BE49-F238E27FC236}">
                        <a16:creationId xmlns:a16="http://schemas.microsoft.com/office/drawing/2014/main" id="{3B785F68-7189-14D8-6106-CB52ABE838C2}"/>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24" name="Freeform 41">
                    <a:extLst>
                      <a:ext uri="{FF2B5EF4-FFF2-40B4-BE49-F238E27FC236}">
                        <a16:creationId xmlns:a16="http://schemas.microsoft.com/office/drawing/2014/main" id="{B780C6BE-D67E-8269-87B8-116225FCF25E}"/>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8" name="Group 173">
                  <a:extLst>
                    <a:ext uri="{FF2B5EF4-FFF2-40B4-BE49-F238E27FC236}">
                      <a16:creationId xmlns:a16="http://schemas.microsoft.com/office/drawing/2014/main" id="{F75FEAA6-917A-B338-5873-8B2B526FD32F}"/>
                    </a:ext>
                  </a:extLst>
                </p:cNvPr>
                <p:cNvGrpSpPr/>
                <p:nvPr/>
              </p:nvGrpSpPr>
              <p:grpSpPr>
                <a:xfrm rot="16530371">
                  <a:off x="5813024" y="3076692"/>
                  <a:ext cx="375540" cy="380118"/>
                  <a:chOff x="2243034" y="3963677"/>
                  <a:chExt cx="375540" cy="380118"/>
                </a:xfrm>
                <a:grpFill/>
              </p:grpSpPr>
              <p:sp>
                <p:nvSpPr>
                  <p:cNvPr id="321" name="Freeform 40">
                    <a:extLst>
                      <a:ext uri="{FF2B5EF4-FFF2-40B4-BE49-F238E27FC236}">
                        <a16:creationId xmlns:a16="http://schemas.microsoft.com/office/drawing/2014/main" id="{F2538BF4-14A2-EED0-DAAB-10CAD4FC37D3}"/>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22" name="Freeform 41">
                    <a:extLst>
                      <a:ext uri="{FF2B5EF4-FFF2-40B4-BE49-F238E27FC236}">
                        <a16:creationId xmlns:a16="http://schemas.microsoft.com/office/drawing/2014/main" id="{04E65D54-C014-736A-99C9-A6371FE1B14A}"/>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79" name="Group 176">
                  <a:extLst>
                    <a:ext uri="{FF2B5EF4-FFF2-40B4-BE49-F238E27FC236}">
                      <a16:creationId xmlns:a16="http://schemas.microsoft.com/office/drawing/2014/main" id="{277BDD94-A760-EFB2-5494-1DEA39C32826}"/>
                    </a:ext>
                  </a:extLst>
                </p:cNvPr>
                <p:cNvGrpSpPr/>
                <p:nvPr/>
              </p:nvGrpSpPr>
              <p:grpSpPr>
                <a:xfrm rot="18109348">
                  <a:off x="4856624" y="3077728"/>
                  <a:ext cx="375540" cy="380118"/>
                  <a:chOff x="2243034" y="3963677"/>
                  <a:chExt cx="375540" cy="380118"/>
                </a:xfrm>
                <a:grpFill/>
              </p:grpSpPr>
              <p:sp>
                <p:nvSpPr>
                  <p:cNvPr id="127" name="Freeform 40">
                    <a:extLst>
                      <a:ext uri="{FF2B5EF4-FFF2-40B4-BE49-F238E27FC236}">
                        <a16:creationId xmlns:a16="http://schemas.microsoft.com/office/drawing/2014/main" id="{E69BD8E6-9AE8-DB15-D346-274FF331364C}"/>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20" name="Freeform 41">
                    <a:extLst>
                      <a:ext uri="{FF2B5EF4-FFF2-40B4-BE49-F238E27FC236}">
                        <a16:creationId xmlns:a16="http://schemas.microsoft.com/office/drawing/2014/main" id="{29741A35-A724-B686-0AB4-E4ECF710EBEF}"/>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0" name="Group 179">
                  <a:extLst>
                    <a:ext uri="{FF2B5EF4-FFF2-40B4-BE49-F238E27FC236}">
                      <a16:creationId xmlns:a16="http://schemas.microsoft.com/office/drawing/2014/main" id="{9569B009-C4E7-F872-BAC4-E69595DE9DD3}"/>
                    </a:ext>
                  </a:extLst>
                </p:cNvPr>
                <p:cNvGrpSpPr/>
                <p:nvPr/>
              </p:nvGrpSpPr>
              <p:grpSpPr>
                <a:xfrm rot="20451693">
                  <a:off x="4769699" y="3337866"/>
                  <a:ext cx="375540" cy="380118"/>
                  <a:chOff x="2243034" y="3963677"/>
                  <a:chExt cx="375540" cy="380118"/>
                </a:xfrm>
                <a:grpFill/>
              </p:grpSpPr>
              <p:sp>
                <p:nvSpPr>
                  <p:cNvPr id="125" name="Freeform 40">
                    <a:extLst>
                      <a:ext uri="{FF2B5EF4-FFF2-40B4-BE49-F238E27FC236}">
                        <a16:creationId xmlns:a16="http://schemas.microsoft.com/office/drawing/2014/main" id="{73400D1A-C693-D9AB-05A3-15D836438EB8}"/>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26" name="Freeform 41">
                    <a:extLst>
                      <a:ext uri="{FF2B5EF4-FFF2-40B4-BE49-F238E27FC236}">
                        <a16:creationId xmlns:a16="http://schemas.microsoft.com/office/drawing/2014/main" id="{220E5501-C846-1084-2EE7-110B9A8E6FD2}"/>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1" name="Group 182">
                  <a:extLst>
                    <a:ext uri="{FF2B5EF4-FFF2-40B4-BE49-F238E27FC236}">
                      <a16:creationId xmlns:a16="http://schemas.microsoft.com/office/drawing/2014/main" id="{921A6E04-E0A0-DEB6-E79C-B34605B643A1}"/>
                    </a:ext>
                  </a:extLst>
                </p:cNvPr>
                <p:cNvGrpSpPr/>
                <p:nvPr/>
              </p:nvGrpSpPr>
              <p:grpSpPr>
                <a:xfrm rot="2266222">
                  <a:off x="4491422" y="2536893"/>
                  <a:ext cx="375540" cy="380118"/>
                  <a:chOff x="2243034" y="3963677"/>
                  <a:chExt cx="375540" cy="380118"/>
                </a:xfrm>
                <a:grpFill/>
              </p:grpSpPr>
              <p:sp>
                <p:nvSpPr>
                  <p:cNvPr id="123" name="Freeform 40">
                    <a:extLst>
                      <a:ext uri="{FF2B5EF4-FFF2-40B4-BE49-F238E27FC236}">
                        <a16:creationId xmlns:a16="http://schemas.microsoft.com/office/drawing/2014/main" id="{E6E2955B-05B5-B97B-5CF2-7E332611D5DD}"/>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24" name="Freeform 41">
                    <a:extLst>
                      <a:ext uri="{FF2B5EF4-FFF2-40B4-BE49-F238E27FC236}">
                        <a16:creationId xmlns:a16="http://schemas.microsoft.com/office/drawing/2014/main" id="{B6320505-EBE7-41A3-FFF5-3677D2F11BB1}"/>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2" name="Group 185">
                  <a:extLst>
                    <a:ext uri="{FF2B5EF4-FFF2-40B4-BE49-F238E27FC236}">
                      <a16:creationId xmlns:a16="http://schemas.microsoft.com/office/drawing/2014/main" id="{EFFEFD72-3ACA-7E79-436B-FED0869D7FD9}"/>
                    </a:ext>
                  </a:extLst>
                </p:cNvPr>
                <p:cNvGrpSpPr/>
                <p:nvPr/>
              </p:nvGrpSpPr>
              <p:grpSpPr>
                <a:xfrm rot="5127673">
                  <a:off x="4972155" y="4013546"/>
                  <a:ext cx="375540" cy="380118"/>
                  <a:chOff x="2243034" y="3963677"/>
                  <a:chExt cx="375540" cy="380118"/>
                </a:xfrm>
                <a:grpFill/>
              </p:grpSpPr>
              <p:sp>
                <p:nvSpPr>
                  <p:cNvPr id="121" name="Freeform 40">
                    <a:extLst>
                      <a:ext uri="{FF2B5EF4-FFF2-40B4-BE49-F238E27FC236}">
                        <a16:creationId xmlns:a16="http://schemas.microsoft.com/office/drawing/2014/main" id="{3B8C39DD-DEDB-12EA-F1E6-4D8B7A455EE1}"/>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22" name="Freeform 41">
                    <a:extLst>
                      <a:ext uri="{FF2B5EF4-FFF2-40B4-BE49-F238E27FC236}">
                        <a16:creationId xmlns:a16="http://schemas.microsoft.com/office/drawing/2014/main" id="{A6277234-A2E7-21D8-D8D1-8558C52F1C24}"/>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3" name="Group 240">
                  <a:extLst>
                    <a:ext uri="{FF2B5EF4-FFF2-40B4-BE49-F238E27FC236}">
                      <a16:creationId xmlns:a16="http://schemas.microsoft.com/office/drawing/2014/main" id="{FA360389-4286-476D-F11E-02201A86673B}"/>
                    </a:ext>
                  </a:extLst>
                </p:cNvPr>
                <p:cNvGrpSpPr>
                  <a:grpSpLocks noChangeAspect="1"/>
                </p:cNvGrpSpPr>
                <p:nvPr/>
              </p:nvGrpSpPr>
              <p:grpSpPr>
                <a:xfrm rot="16384644">
                  <a:off x="4995328" y="2769464"/>
                  <a:ext cx="822945" cy="810529"/>
                  <a:chOff x="6653881" y="3494653"/>
                  <a:chExt cx="572918" cy="559200"/>
                </a:xfrm>
                <a:grpFill/>
              </p:grpSpPr>
              <p:sp>
                <p:nvSpPr>
                  <p:cNvPr id="109" name="Freeform 30">
                    <a:extLst>
                      <a:ext uri="{FF2B5EF4-FFF2-40B4-BE49-F238E27FC236}">
                        <a16:creationId xmlns:a16="http://schemas.microsoft.com/office/drawing/2014/main" id="{2C37DD25-C77B-FEA3-DCC2-7F23B1A8EFA9}"/>
                      </a:ext>
                    </a:extLst>
                  </p:cNvPr>
                  <p:cNvSpPr>
                    <a:spLocks/>
                  </p:cNvSpPr>
                  <p:nvPr/>
                </p:nvSpPr>
                <p:spPr bwMode="auto">
                  <a:xfrm>
                    <a:off x="6969389" y="3637479"/>
                    <a:ext cx="257410" cy="258216"/>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0" name="Freeform 31">
                    <a:extLst>
                      <a:ext uri="{FF2B5EF4-FFF2-40B4-BE49-F238E27FC236}">
                        <a16:creationId xmlns:a16="http://schemas.microsoft.com/office/drawing/2014/main" id="{2F3B29A4-FAA3-CCF7-2060-4340419F8D8B}"/>
                      </a:ext>
                    </a:extLst>
                  </p:cNvPr>
                  <p:cNvSpPr>
                    <a:spLocks/>
                  </p:cNvSpPr>
                  <p:nvPr/>
                </p:nvSpPr>
                <p:spPr bwMode="auto">
                  <a:xfrm>
                    <a:off x="7175156" y="3752869"/>
                    <a:ext cx="19366" cy="48416"/>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1" name="Freeform 32">
                    <a:extLst>
                      <a:ext uri="{FF2B5EF4-FFF2-40B4-BE49-F238E27FC236}">
                        <a16:creationId xmlns:a16="http://schemas.microsoft.com/office/drawing/2014/main" id="{4187F039-2C24-9131-9C22-DC8FE65DAC28}"/>
                      </a:ext>
                    </a:extLst>
                  </p:cNvPr>
                  <p:cNvSpPr>
                    <a:spLocks/>
                  </p:cNvSpPr>
                  <p:nvPr/>
                </p:nvSpPr>
                <p:spPr bwMode="auto">
                  <a:xfrm>
                    <a:off x="6849964" y="3785953"/>
                    <a:ext cx="269514" cy="26790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2" name="Freeform 33">
                    <a:extLst>
                      <a:ext uri="{FF2B5EF4-FFF2-40B4-BE49-F238E27FC236}">
                        <a16:creationId xmlns:a16="http://schemas.microsoft.com/office/drawing/2014/main" id="{AB2E579B-66A2-7154-8105-F3351110F2AB}"/>
                      </a:ext>
                    </a:extLst>
                  </p:cNvPr>
                  <p:cNvSpPr>
                    <a:spLocks/>
                  </p:cNvSpPr>
                  <p:nvPr/>
                </p:nvSpPr>
                <p:spPr bwMode="auto">
                  <a:xfrm>
                    <a:off x="7025067" y="3966705"/>
                    <a:ext cx="40346" cy="37119"/>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3" name="Freeform 34">
                    <a:extLst>
                      <a:ext uri="{FF2B5EF4-FFF2-40B4-BE49-F238E27FC236}">
                        <a16:creationId xmlns:a16="http://schemas.microsoft.com/office/drawing/2014/main" id="{1A907B15-84E1-442C-5729-8C946CE32583}"/>
                      </a:ext>
                    </a:extLst>
                  </p:cNvPr>
                  <p:cNvSpPr>
                    <a:spLocks/>
                  </p:cNvSpPr>
                  <p:nvPr/>
                </p:nvSpPr>
                <p:spPr bwMode="auto">
                  <a:xfrm>
                    <a:off x="6828984" y="3494653"/>
                    <a:ext cx="272741" cy="275969"/>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4" name="Freeform 35">
                    <a:extLst>
                      <a:ext uri="{FF2B5EF4-FFF2-40B4-BE49-F238E27FC236}">
                        <a16:creationId xmlns:a16="http://schemas.microsoft.com/office/drawing/2014/main" id="{4BD91EDB-A30C-0A30-FFA0-2E8CA9406DB8}"/>
                      </a:ext>
                    </a:extLst>
                  </p:cNvPr>
                  <p:cNvSpPr>
                    <a:spLocks/>
                  </p:cNvSpPr>
                  <p:nvPr/>
                </p:nvSpPr>
                <p:spPr bwMode="auto">
                  <a:xfrm>
                    <a:off x="7033137" y="3572118"/>
                    <a:ext cx="26629" cy="45995"/>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5" name="Freeform 36">
                    <a:extLst>
                      <a:ext uri="{FF2B5EF4-FFF2-40B4-BE49-F238E27FC236}">
                        <a16:creationId xmlns:a16="http://schemas.microsoft.com/office/drawing/2014/main" id="{9057A9D9-08FC-4777-1DE8-6C09F6179B7F}"/>
                      </a:ext>
                    </a:extLst>
                  </p:cNvPr>
                  <p:cNvSpPr>
                    <a:spLocks/>
                  </p:cNvSpPr>
                  <p:nvPr/>
                </p:nvSpPr>
                <p:spPr bwMode="auto">
                  <a:xfrm>
                    <a:off x="6653881" y="3556786"/>
                    <a:ext cx="272741" cy="273548"/>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6" name="Freeform 37">
                    <a:extLst>
                      <a:ext uri="{FF2B5EF4-FFF2-40B4-BE49-F238E27FC236}">
                        <a16:creationId xmlns:a16="http://schemas.microsoft.com/office/drawing/2014/main" id="{C94A474C-5355-6CAD-959F-EA593BC26B65}"/>
                      </a:ext>
                    </a:extLst>
                  </p:cNvPr>
                  <p:cNvSpPr>
                    <a:spLocks/>
                  </p:cNvSpPr>
                  <p:nvPr/>
                </p:nvSpPr>
                <p:spPr bwMode="auto">
                  <a:xfrm>
                    <a:off x="6719242" y="3748835"/>
                    <a:ext cx="41960" cy="34698"/>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7" name="Freeform 38">
                    <a:extLst>
                      <a:ext uri="{FF2B5EF4-FFF2-40B4-BE49-F238E27FC236}">
                        <a16:creationId xmlns:a16="http://schemas.microsoft.com/office/drawing/2014/main" id="{4A672AAA-6A44-9260-ED50-CF5D03E08578}"/>
                      </a:ext>
                    </a:extLst>
                  </p:cNvPr>
                  <p:cNvSpPr>
                    <a:spLocks/>
                  </p:cNvSpPr>
                  <p:nvPr/>
                </p:nvSpPr>
                <p:spPr bwMode="auto">
                  <a:xfrm>
                    <a:off x="6849964" y="3618113"/>
                    <a:ext cx="269514" cy="269513"/>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8" name="Freeform 39">
                    <a:extLst>
                      <a:ext uri="{FF2B5EF4-FFF2-40B4-BE49-F238E27FC236}">
                        <a16:creationId xmlns:a16="http://schemas.microsoft.com/office/drawing/2014/main" id="{A39AE023-0FBA-622A-21FC-09F904B7C3F8}"/>
                      </a:ext>
                    </a:extLst>
                  </p:cNvPr>
                  <p:cNvSpPr>
                    <a:spLocks/>
                  </p:cNvSpPr>
                  <p:nvPr/>
                </p:nvSpPr>
                <p:spPr bwMode="auto">
                  <a:xfrm>
                    <a:off x="7025067" y="3798864"/>
                    <a:ext cx="40346" cy="37119"/>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19" name="Freeform 40">
                    <a:extLst>
                      <a:ext uri="{FF2B5EF4-FFF2-40B4-BE49-F238E27FC236}">
                        <a16:creationId xmlns:a16="http://schemas.microsoft.com/office/drawing/2014/main" id="{E4881950-37F8-A8AA-0A1F-10753837EED8}"/>
                      </a:ext>
                    </a:extLst>
                  </p:cNvPr>
                  <p:cNvSpPr>
                    <a:spLocks/>
                  </p:cNvSpPr>
                  <p:nvPr/>
                </p:nvSpPr>
                <p:spPr bwMode="auto">
                  <a:xfrm>
                    <a:off x="6703910" y="3772236"/>
                    <a:ext cx="261444" cy="26225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20" name="Freeform 41">
                    <a:extLst>
                      <a:ext uri="{FF2B5EF4-FFF2-40B4-BE49-F238E27FC236}">
                        <a16:creationId xmlns:a16="http://schemas.microsoft.com/office/drawing/2014/main" id="{AADC9FC2-D4B5-38AD-7C22-0EE3B7C05D9F}"/>
                      </a:ext>
                    </a:extLst>
                  </p:cNvPr>
                  <p:cNvSpPr>
                    <a:spLocks/>
                  </p:cNvSpPr>
                  <p:nvPr/>
                </p:nvSpPr>
                <p:spPr bwMode="auto">
                  <a:xfrm>
                    <a:off x="6738608" y="3897309"/>
                    <a:ext cx="20980" cy="4841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4" name="Group 269">
                  <a:extLst>
                    <a:ext uri="{FF2B5EF4-FFF2-40B4-BE49-F238E27FC236}">
                      <a16:creationId xmlns:a16="http://schemas.microsoft.com/office/drawing/2014/main" id="{95D31D08-8E4A-5CE5-77EF-7C99531500D4}"/>
                    </a:ext>
                  </a:extLst>
                </p:cNvPr>
                <p:cNvGrpSpPr/>
                <p:nvPr/>
              </p:nvGrpSpPr>
              <p:grpSpPr>
                <a:xfrm rot="3797448">
                  <a:off x="5588168" y="2873853"/>
                  <a:ext cx="375540" cy="380118"/>
                  <a:chOff x="2243034" y="3963677"/>
                  <a:chExt cx="375540" cy="380118"/>
                </a:xfrm>
                <a:grpFill/>
              </p:grpSpPr>
              <p:sp>
                <p:nvSpPr>
                  <p:cNvPr id="107" name="Freeform 40">
                    <a:extLst>
                      <a:ext uri="{FF2B5EF4-FFF2-40B4-BE49-F238E27FC236}">
                        <a16:creationId xmlns:a16="http://schemas.microsoft.com/office/drawing/2014/main" id="{CE39E268-89A2-F7A9-3BAD-686A6D0E4EBF}"/>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08" name="Freeform 41">
                    <a:extLst>
                      <a:ext uri="{FF2B5EF4-FFF2-40B4-BE49-F238E27FC236}">
                        <a16:creationId xmlns:a16="http://schemas.microsoft.com/office/drawing/2014/main" id="{D52F9D75-823A-00D6-E11A-33925E52FEB9}"/>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5" name="Group 272">
                  <a:extLst>
                    <a:ext uri="{FF2B5EF4-FFF2-40B4-BE49-F238E27FC236}">
                      <a16:creationId xmlns:a16="http://schemas.microsoft.com/office/drawing/2014/main" id="{D627B2F5-0CD2-C2EE-A199-1223E2E53FB4}"/>
                    </a:ext>
                  </a:extLst>
                </p:cNvPr>
                <p:cNvGrpSpPr/>
                <p:nvPr/>
              </p:nvGrpSpPr>
              <p:grpSpPr>
                <a:xfrm>
                  <a:off x="5257026" y="1878840"/>
                  <a:ext cx="375540" cy="380118"/>
                  <a:chOff x="2243034" y="3963677"/>
                  <a:chExt cx="375540" cy="380118"/>
                </a:xfrm>
                <a:grpFill/>
              </p:grpSpPr>
              <p:sp>
                <p:nvSpPr>
                  <p:cNvPr id="105" name="Freeform 40">
                    <a:extLst>
                      <a:ext uri="{FF2B5EF4-FFF2-40B4-BE49-F238E27FC236}">
                        <a16:creationId xmlns:a16="http://schemas.microsoft.com/office/drawing/2014/main" id="{EA4B01B0-2F89-CC3F-6207-D8BCE8005369}"/>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06" name="Freeform 41">
                    <a:extLst>
                      <a:ext uri="{FF2B5EF4-FFF2-40B4-BE49-F238E27FC236}">
                        <a16:creationId xmlns:a16="http://schemas.microsoft.com/office/drawing/2014/main" id="{4F9984F9-7987-61D1-8164-5222CB95C487}"/>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6" name="Group 275">
                  <a:extLst>
                    <a:ext uri="{FF2B5EF4-FFF2-40B4-BE49-F238E27FC236}">
                      <a16:creationId xmlns:a16="http://schemas.microsoft.com/office/drawing/2014/main" id="{1B370C2A-C198-8145-477B-DC5C64D95D47}"/>
                    </a:ext>
                  </a:extLst>
                </p:cNvPr>
                <p:cNvGrpSpPr/>
                <p:nvPr/>
              </p:nvGrpSpPr>
              <p:grpSpPr>
                <a:xfrm rot="6340300">
                  <a:off x="5243118" y="2513427"/>
                  <a:ext cx="375540" cy="380118"/>
                  <a:chOff x="2243034" y="3963677"/>
                  <a:chExt cx="375540" cy="380118"/>
                </a:xfrm>
                <a:grpFill/>
              </p:grpSpPr>
              <p:sp>
                <p:nvSpPr>
                  <p:cNvPr id="103" name="Freeform 40">
                    <a:extLst>
                      <a:ext uri="{FF2B5EF4-FFF2-40B4-BE49-F238E27FC236}">
                        <a16:creationId xmlns:a16="http://schemas.microsoft.com/office/drawing/2014/main" id="{EA9EBA7B-3CB3-324C-3A7D-0EA829FAE322}"/>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04" name="Freeform 41">
                    <a:extLst>
                      <a:ext uri="{FF2B5EF4-FFF2-40B4-BE49-F238E27FC236}">
                        <a16:creationId xmlns:a16="http://schemas.microsoft.com/office/drawing/2014/main" id="{D84CF51C-35D4-6B6E-C5A0-E571A4C4C867}"/>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7" name="Group 278">
                  <a:extLst>
                    <a:ext uri="{FF2B5EF4-FFF2-40B4-BE49-F238E27FC236}">
                      <a16:creationId xmlns:a16="http://schemas.microsoft.com/office/drawing/2014/main" id="{CD684E8C-6232-1B0F-CB99-B4C26292B0F9}"/>
                    </a:ext>
                  </a:extLst>
                </p:cNvPr>
                <p:cNvGrpSpPr/>
                <p:nvPr/>
              </p:nvGrpSpPr>
              <p:grpSpPr>
                <a:xfrm rot="6340300">
                  <a:off x="4775688" y="2689631"/>
                  <a:ext cx="375540" cy="380118"/>
                  <a:chOff x="2243034" y="3963677"/>
                  <a:chExt cx="375540" cy="380118"/>
                </a:xfrm>
                <a:grpFill/>
              </p:grpSpPr>
              <p:sp>
                <p:nvSpPr>
                  <p:cNvPr id="101" name="Freeform 40">
                    <a:extLst>
                      <a:ext uri="{FF2B5EF4-FFF2-40B4-BE49-F238E27FC236}">
                        <a16:creationId xmlns:a16="http://schemas.microsoft.com/office/drawing/2014/main" id="{A9955EC3-E163-247E-21A2-C98E10856729}"/>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02" name="Freeform 41">
                    <a:extLst>
                      <a:ext uri="{FF2B5EF4-FFF2-40B4-BE49-F238E27FC236}">
                        <a16:creationId xmlns:a16="http://schemas.microsoft.com/office/drawing/2014/main" id="{1F11B9A7-BB7C-2124-FC7C-3DA9A778EF1B}"/>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8" name="Group 284">
                  <a:extLst>
                    <a:ext uri="{FF2B5EF4-FFF2-40B4-BE49-F238E27FC236}">
                      <a16:creationId xmlns:a16="http://schemas.microsoft.com/office/drawing/2014/main" id="{2E02F4EF-CFF3-8D7D-9215-8765AA9F9327}"/>
                    </a:ext>
                  </a:extLst>
                </p:cNvPr>
                <p:cNvGrpSpPr/>
                <p:nvPr/>
              </p:nvGrpSpPr>
              <p:grpSpPr>
                <a:xfrm rot="7810425">
                  <a:off x="5881376" y="1699872"/>
                  <a:ext cx="375540" cy="380118"/>
                  <a:chOff x="2243034" y="3963677"/>
                  <a:chExt cx="375540" cy="380118"/>
                </a:xfrm>
                <a:grpFill/>
              </p:grpSpPr>
              <p:sp>
                <p:nvSpPr>
                  <p:cNvPr id="99" name="Freeform 40">
                    <a:extLst>
                      <a:ext uri="{FF2B5EF4-FFF2-40B4-BE49-F238E27FC236}">
                        <a16:creationId xmlns:a16="http://schemas.microsoft.com/office/drawing/2014/main" id="{F1009D04-9011-0B83-D89E-C49DAD3CB859}"/>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100" name="Freeform 41">
                    <a:extLst>
                      <a:ext uri="{FF2B5EF4-FFF2-40B4-BE49-F238E27FC236}">
                        <a16:creationId xmlns:a16="http://schemas.microsoft.com/office/drawing/2014/main" id="{4EDB3D62-7577-52FD-8105-21D1A5643F75}"/>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89" name="Group 287">
                  <a:extLst>
                    <a:ext uri="{FF2B5EF4-FFF2-40B4-BE49-F238E27FC236}">
                      <a16:creationId xmlns:a16="http://schemas.microsoft.com/office/drawing/2014/main" id="{FDB3F246-81CA-B17D-9ED2-33AE9D512A69}"/>
                    </a:ext>
                  </a:extLst>
                </p:cNvPr>
                <p:cNvGrpSpPr/>
                <p:nvPr/>
              </p:nvGrpSpPr>
              <p:grpSpPr>
                <a:xfrm rot="9433814">
                  <a:off x="6311430" y="2372656"/>
                  <a:ext cx="375540" cy="380118"/>
                  <a:chOff x="2243034" y="3963677"/>
                  <a:chExt cx="375540" cy="380118"/>
                </a:xfrm>
                <a:grpFill/>
              </p:grpSpPr>
              <p:sp>
                <p:nvSpPr>
                  <p:cNvPr id="97" name="Freeform 40">
                    <a:extLst>
                      <a:ext uri="{FF2B5EF4-FFF2-40B4-BE49-F238E27FC236}">
                        <a16:creationId xmlns:a16="http://schemas.microsoft.com/office/drawing/2014/main" id="{2B2739E8-117A-913E-321B-711CB31C4E56}"/>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98" name="Freeform 41">
                    <a:extLst>
                      <a:ext uri="{FF2B5EF4-FFF2-40B4-BE49-F238E27FC236}">
                        <a16:creationId xmlns:a16="http://schemas.microsoft.com/office/drawing/2014/main" id="{8BC97CA3-FD99-2AE6-4848-0FEB74BAA79A}"/>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90" name="Group 293">
                  <a:extLst>
                    <a:ext uri="{FF2B5EF4-FFF2-40B4-BE49-F238E27FC236}">
                      <a16:creationId xmlns:a16="http://schemas.microsoft.com/office/drawing/2014/main" id="{7B3AD953-5B82-6EBC-2BD4-D5F18D46B765}"/>
                    </a:ext>
                  </a:extLst>
                </p:cNvPr>
                <p:cNvGrpSpPr/>
                <p:nvPr/>
              </p:nvGrpSpPr>
              <p:grpSpPr>
                <a:xfrm rot="14497372">
                  <a:off x="5213024" y="2118546"/>
                  <a:ext cx="375540" cy="380118"/>
                  <a:chOff x="2243034" y="3963677"/>
                  <a:chExt cx="375540" cy="380118"/>
                </a:xfrm>
                <a:grpFill/>
              </p:grpSpPr>
              <p:sp>
                <p:nvSpPr>
                  <p:cNvPr id="95" name="Freeform 40">
                    <a:extLst>
                      <a:ext uri="{FF2B5EF4-FFF2-40B4-BE49-F238E27FC236}">
                        <a16:creationId xmlns:a16="http://schemas.microsoft.com/office/drawing/2014/main" id="{8ED9EF94-B638-4656-45D7-3E21EA03AA82}"/>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96" name="Freeform 41">
                    <a:extLst>
                      <a:ext uri="{FF2B5EF4-FFF2-40B4-BE49-F238E27FC236}">
                        <a16:creationId xmlns:a16="http://schemas.microsoft.com/office/drawing/2014/main" id="{179DC4E0-4368-A6AC-1DBF-554AAF9D0153}"/>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91" name="Group 305">
                  <a:extLst>
                    <a:ext uri="{FF2B5EF4-FFF2-40B4-BE49-F238E27FC236}">
                      <a16:creationId xmlns:a16="http://schemas.microsoft.com/office/drawing/2014/main" id="{42FC55B2-5648-E7A1-3BD9-9B4CD8CC8AB3}"/>
                    </a:ext>
                  </a:extLst>
                </p:cNvPr>
                <p:cNvGrpSpPr/>
                <p:nvPr/>
              </p:nvGrpSpPr>
              <p:grpSpPr>
                <a:xfrm rot="2266222">
                  <a:off x="5219793" y="1380195"/>
                  <a:ext cx="375540" cy="380118"/>
                  <a:chOff x="2243034" y="3963677"/>
                  <a:chExt cx="375540" cy="380118"/>
                </a:xfrm>
                <a:grpFill/>
              </p:grpSpPr>
              <p:sp>
                <p:nvSpPr>
                  <p:cNvPr id="92" name="Freeform 40">
                    <a:extLst>
                      <a:ext uri="{FF2B5EF4-FFF2-40B4-BE49-F238E27FC236}">
                        <a16:creationId xmlns:a16="http://schemas.microsoft.com/office/drawing/2014/main" id="{338BFEDF-83B2-7580-64A8-2E45A3212C8B}"/>
                      </a:ext>
                    </a:extLst>
                  </p:cNvPr>
                  <p:cNvSpPr>
                    <a:spLocks/>
                  </p:cNvSpPr>
                  <p:nvPr/>
                </p:nvSpPr>
                <p:spPr bwMode="auto">
                  <a:xfrm>
                    <a:off x="2243034" y="3963677"/>
                    <a:ext cx="375540" cy="380118"/>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93" name="Freeform 41">
                    <a:extLst>
                      <a:ext uri="{FF2B5EF4-FFF2-40B4-BE49-F238E27FC236}">
                        <a16:creationId xmlns:a16="http://schemas.microsoft.com/office/drawing/2014/main" id="{9634A181-5EE6-22AC-C6D6-3B7348AA48D7}"/>
                      </a:ext>
                    </a:extLst>
                  </p:cNvPr>
                  <p:cNvSpPr>
                    <a:spLocks/>
                  </p:cNvSpPr>
                  <p:nvPr/>
                </p:nvSpPr>
                <p:spPr bwMode="auto">
                  <a:xfrm>
                    <a:off x="2292875" y="4144963"/>
                    <a:ext cx="30136" cy="70176"/>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sp>
            <p:nvSpPr>
              <p:cNvPr id="23" name="Freeform 40">
                <a:extLst>
                  <a:ext uri="{FF2B5EF4-FFF2-40B4-BE49-F238E27FC236}">
                    <a16:creationId xmlns:a16="http://schemas.microsoft.com/office/drawing/2014/main" id="{0AF131D0-7007-E1E6-00CB-F85FCDB4855E}"/>
                  </a:ext>
                </a:extLst>
              </p:cNvPr>
              <p:cNvSpPr>
                <a:spLocks/>
              </p:cNvSpPr>
              <p:nvPr/>
            </p:nvSpPr>
            <p:spPr bwMode="auto">
              <a:xfrm rot="6340300">
                <a:off x="3198176" y="252445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24" name="Freeform 41">
                <a:extLst>
                  <a:ext uri="{FF2B5EF4-FFF2-40B4-BE49-F238E27FC236}">
                    <a16:creationId xmlns:a16="http://schemas.microsoft.com/office/drawing/2014/main" id="{4B79AD3E-D044-F540-E1D7-98E599351AAD}"/>
                  </a:ext>
                </a:extLst>
              </p:cNvPr>
              <p:cNvSpPr>
                <a:spLocks/>
              </p:cNvSpPr>
              <p:nvPr/>
            </p:nvSpPr>
            <p:spPr bwMode="auto">
              <a:xfrm rot="6340300">
                <a:off x="3375326" y="255346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nvGrpSpPr>
              <p:cNvPr id="25" name="Group 331">
                <a:extLst>
                  <a:ext uri="{FF2B5EF4-FFF2-40B4-BE49-F238E27FC236}">
                    <a16:creationId xmlns:a16="http://schemas.microsoft.com/office/drawing/2014/main" id="{50DA7C15-8F6A-40C7-A5AC-02B8554D4674}"/>
                  </a:ext>
                </a:extLst>
              </p:cNvPr>
              <p:cNvGrpSpPr/>
              <p:nvPr/>
            </p:nvGrpSpPr>
            <p:grpSpPr>
              <a:xfrm rot="11524628">
                <a:off x="2901587" y="2689397"/>
                <a:ext cx="372953" cy="368461"/>
                <a:chOff x="5620869" y="2695643"/>
                <a:chExt cx="372953" cy="368461"/>
              </a:xfrm>
              <a:grpFill/>
            </p:grpSpPr>
            <p:sp>
              <p:nvSpPr>
                <p:cNvPr id="56" name="Freeform 40">
                  <a:extLst>
                    <a:ext uri="{FF2B5EF4-FFF2-40B4-BE49-F238E27FC236}">
                      <a16:creationId xmlns:a16="http://schemas.microsoft.com/office/drawing/2014/main" id="{B1B977AE-11A9-69E3-4E8F-6F6EB7C84F09}"/>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7" name="Freeform 41">
                  <a:extLst>
                    <a:ext uri="{FF2B5EF4-FFF2-40B4-BE49-F238E27FC236}">
                      <a16:creationId xmlns:a16="http://schemas.microsoft.com/office/drawing/2014/main" id="{7E4A4082-89A3-761E-FA23-201EBD2EC8E3}"/>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26" name="Group 332">
                <a:extLst>
                  <a:ext uri="{FF2B5EF4-FFF2-40B4-BE49-F238E27FC236}">
                    <a16:creationId xmlns:a16="http://schemas.microsoft.com/office/drawing/2014/main" id="{554A6A9E-9391-5177-BD77-FEA6EBADEDC1}"/>
                  </a:ext>
                </a:extLst>
              </p:cNvPr>
              <p:cNvGrpSpPr/>
              <p:nvPr/>
            </p:nvGrpSpPr>
            <p:grpSpPr>
              <a:xfrm rot="11524628">
                <a:off x="3693018" y="3552330"/>
                <a:ext cx="372953" cy="368461"/>
                <a:chOff x="5620869" y="2695643"/>
                <a:chExt cx="372953" cy="368461"/>
              </a:xfrm>
              <a:grpFill/>
            </p:grpSpPr>
            <p:sp>
              <p:nvSpPr>
                <p:cNvPr id="54" name="Freeform 40">
                  <a:extLst>
                    <a:ext uri="{FF2B5EF4-FFF2-40B4-BE49-F238E27FC236}">
                      <a16:creationId xmlns:a16="http://schemas.microsoft.com/office/drawing/2014/main" id="{EC0729A0-5B2F-D779-6DDA-9D6BF830BA38}"/>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5" name="Freeform 41">
                  <a:extLst>
                    <a:ext uri="{FF2B5EF4-FFF2-40B4-BE49-F238E27FC236}">
                      <a16:creationId xmlns:a16="http://schemas.microsoft.com/office/drawing/2014/main" id="{97ACF69F-2683-AB0B-C47F-E0A2109DDE5F}"/>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27" name="Group 335">
                <a:extLst>
                  <a:ext uri="{FF2B5EF4-FFF2-40B4-BE49-F238E27FC236}">
                    <a16:creationId xmlns:a16="http://schemas.microsoft.com/office/drawing/2014/main" id="{40751714-6263-786B-764D-FFA9AB4FBBE1}"/>
                  </a:ext>
                </a:extLst>
              </p:cNvPr>
              <p:cNvGrpSpPr/>
              <p:nvPr/>
            </p:nvGrpSpPr>
            <p:grpSpPr>
              <a:xfrm rot="11524628">
                <a:off x="4498209" y="2939263"/>
                <a:ext cx="372953" cy="368461"/>
                <a:chOff x="5620869" y="2695643"/>
                <a:chExt cx="372953" cy="368461"/>
              </a:xfrm>
              <a:grpFill/>
            </p:grpSpPr>
            <p:sp>
              <p:nvSpPr>
                <p:cNvPr id="52" name="Freeform 40">
                  <a:extLst>
                    <a:ext uri="{FF2B5EF4-FFF2-40B4-BE49-F238E27FC236}">
                      <a16:creationId xmlns:a16="http://schemas.microsoft.com/office/drawing/2014/main" id="{BC07398A-0326-5559-D41A-300137A9717F}"/>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3" name="Freeform 41">
                  <a:extLst>
                    <a:ext uri="{FF2B5EF4-FFF2-40B4-BE49-F238E27FC236}">
                      <a16:creationId xmlns:a16="http://schemas.microsoft.com/office/drawing/2014/main" id="{AB5D5ABE-B472-1EC4-17D3-7F70C5583498}"/>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28" name="Group 338">
                <a:extLst>
                  <a:ext uri="{FF2B5EF4-FFF2-40B4-BE49-F238E27FC236}">
                    <a16:creationId xmlns:a16="http://schemas.microsoft.com/office/drawing/2014/main" id="{21C61600-A2B6-BB8E-F177-82DC80547D75}"/>
                  </a:ext>
                </a:extLst>
              </p:cNvPr>
              <p:cNvGrpSpPr/>
              <p:nvPr/>
            </p:nvGrpSpPr>
            <p:grpSpPr>
              <a:xfrm rot="11524628">
                <a:off x="4700429" y="2581971"/>
                <a:ext cx="372953" cy="368461"/>
                <a:chOff x="5620869" y="2695643"/>
                <a:chExt cx="372953" cy="368461"/>
              </a:xfrm>
              <a:grpFill/>
            </p:grpSpPr>
            <p:sp>
              <p:nvSpPr>
                <p:cNvPr id="50" name="Freeform 40">
                  <a:extLst>
                    <a:ext uri="{FF2B5EF4-FFF2-40B4-BE49-F238E27FC236}">
                      <a16:creationId xmlns:a16="http://schemas.microsoft.com/office/drawing/2014/main" id="{188815B3-0BBB-ABE0-1173-2DB30F534540}"/>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1" name="Freeform 41">
                  <a:extLst>
                    <a:ext uri="{FF2B5EF4-FFF2-40B4-BE49-F238E27FC236}">
                      <a16:creationId xmlns:a16="http://schemas.microsoft.com/office/drawing/2014/main" id="{89C21018-89B5-508E-9747-A767A95EA69F}"/>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29" name="Group 341">
                <a:extLst>
                  <a:ext uri="{FF2B5EF4-FFF2-40B4-BE49-F238E27FC236}">
                    <a16:creationId xmlns:a16="http://schemas.microsoft.com/office/drawing/2014/main" id="{76C7FC0C-464F-6B17-D2CA-5FDC8C854967}"/>
                  </a:ext>
                </a:extLst>
              </p:cNvPr>
              <p:cNvGrpSpPr/>
              <p:nvPr/>
            </p:nvGrpSpPr>
            <p:grpSpPr>
              <a:xfrm rot="15339418">
                <a:off x="4908796" y="2980397"/>
                <a:ext cx="372953" cy="368461"/>
                <a:chOff x="5620869" y="2695643"/>
                <a:chExt cx="372953" cy="368461"/>
              </a:xfrm>
              <a:grpFill/>
            </p:grpSpPr>
            <p:sp>
              <p:nvSpPr>
                <p:cNvPr id="48" name="Freeform 40">
                  <a:extLst>
                    <a:ext uri="{FF2B5EF4-FFF2-40B4-BE49-F238E27FC236}">
                      <a16:creationId xmlns:a16="http://schemas.microsoft.com/office/drawing/2014/main" id="{963C2534-67AE-82AD-BA9F-AF328E357537}"/>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9" name="Freeform 41">
                  <a:extLst>
                    <a:ext uri="{FF2B5EF4-FFF2-40B4-BE49-F238E27FC236}">
                      <a16:creationId xmlns:a16="http://schemas.microsoft.com/office/drawing/2014/main" id="{58FE8321-9B01-9041-D3D5-74B731B13C70}"/>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30" name="Group 344">
                <a:extLst>
                  <a:ext uri="{FF2B5EF4-FFF2-40B4-BE49-F238E27FC236}">
                    <a16:creationId xmlns:a16="http://schemas.microsoft.com/office/drawing/2014/main" id="{B47258E2-F8C8-8AE6-22B4-10D9CD5D8A76}"/>
                  </a:ext>
                </a:extLst>
              </p:cNvPr>
              <p:cNvGrpSpPr/>
              <p:nvPr/>
            </p:nvGrpSpPr>
            <p:grpSpPr>
              <a:xfrm rot="15339418">
                <a:off x="4386516" y="3284269"/>
                <a:ext cx="372953" cy="368461"/>
                <a:chOff x="5620869" y="2695643"/>
                <a:chExt cx="372953" cy="368461"/>
              </a:xfrm>
              <a:grpFill/>
            </p:grpSpPr>
            <p:sp>
              <p:nvSpPr>
                <p:cNvPr id="46" name="Freeform 40">
                  <a:extLst>
                    <a:ext uri="{FF2B5EF4-FFF2-40B4-BE49-F238E27FC236}">
                      <a16:creationId xmlns:a16="http://schemas.microsoft.com/office/drawing/2014/main" id="{ACEAC0BA-4754-C4BC-F053-D303DD0C859F}"/>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7" name="Freeform 41">
                  <a:extLst>
                    <a:ext uri="{FF2B5EF4-FFF2-40B4-BE49-F238E27FC236}">
                      <a16:creationId xmlns:a16="http://schemas.microsoft.com/office/drawing/2014/main" id="{67914226-FE32-0454-3F9D-C3F874C0F48D}"/>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31" name="Group 347">
                <a:extLst>
                  <a:ext uri="{FF2B5EF4-FFF2-40B4-BE49-F238E27FC236}">
                    <a16:creationId xmlns:a16="http://schemas.microsoft.com/office/drawing/2014/main" id="{59FC4C0B-3C3A-4AE7-3D26-537CE1BF0079}"/>
                  </a:ext>
                </a:extLst>
              </p:cNvPr>
              <p:cNvGrpSpPr/>
              <p:nvPr/>
            </p:nvGrpSpPr>
            <p:grpSpPr>
              <a:xfrm rot="15339418">
                <a:off x="4556637" y="3595851"/>
                <a:ext cx="372953" cy="368461"/>
                <a:chOff x="5620869" y="2695643"/>
                <a:chExt cx="372953" cy="368461"/>
              </a:xfrm>
              <a:grpFill/>
            </p:grpSpPr>
            <p:sp>
              <p:nvSpPr>
                <p:cNvPr id="44" name="Freeform 40">
                  <a:extLst>
                    <a:ext uri="{FF2B5EF4-FFF2-40B4-BE49-F238E27FC236}">
                      <a16:creationId xmlns:a16="http://schemas.microsoft.com/office/drawing/2014/main" id="{D137C429-1B06-53B4-6960-37724FE993D2}"/>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5" name="Freeform 41">
                  <a:extLst>
                    <a:ext uri="{FF2B5EF4-FFF2-40B4-BE49-F238E27FC236}">
                      <a16:creationId xmlns:a16="http://schemas.microsoft.com/office/drawing/2014/main" id="{5DF40D57-840B-ED1F-1CA5-8EE218A3437F}"/>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32" name="Group 350">
                <a:extLst>
                  <a:ext uri="{FF2B5EF4-FFF2-40B4-BE49-F238E27FC236}">
                    <a16:creationId xmlns:a16="http://schemas.microsoft.com/office/drawing/2014/main" id="{466F5A6A-1CB0-C6A0-B867-7B7E843E5848}"/>
                  </a:ext>
                </a:extLst>
              </p:cNvPr>
              <p:cNvGrpSpPr/>
              <p:nvPr/>
            </p:nvGrpSpPr>
            <p:grpSpPr>
              <a:xfrm rot="15339418">
                <a:off x="2967992" y="3316976"/>
                <a:ext cx="372953" cy="368461"/>
                <a:chOff x="5620869" y="2695643"/>
                <a:chExt cx="372953" cy="368461"/>
              </a:xfrm>
              <a:grpFill/>
            </p:grpSpPr>
            <p:sp>
              <p:nvSpPr>
                <p:cNvPr id="42" name="Freeform 40">
                  <a:extLst>
                    <a:ext uri="{FF2B5EF4-FFF2-40B4-BE49-F238E27FC236}">
                      <a16:creationId xmlns:a16="http://schemas.microsoft.com/office/drawing/2014/main" id="{A97C5F4D-5E5D-57DA-696D-0D5FDE24DF5C}"/>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3" name="Freeform 41">
                  <a:extLst>
                    <a:ext uri="{FF2B5EF4-FFF2-40B4-BE49-F238E27FC236}">
                      <a16:creationId xmlns:a16="http://schemas.microsoft.com/office/drawing/2014/main" id="{BAFDABCC-FFAF-498E-3BD1-0E56760C4CCC}"/>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33" name="Group 353">
                <a:extLst>
                  <a:ext uri="{FF2B5EF4-FFF2-40B4-BE49-F238E27FC236}">
                    <a16:creationId xmlns:a16="http://schemas.microsoft.com/office/drawing/2014/main" id="{3F8C2C58-5E50-8181-579F-FDCE4F0582B9}"/>
                  </a:ext>
                </a:extLst>
              </p:cNvPr>
              <p:cNvGrpSpPr/>
              <p:nvPr/>
            </p:nvGrpSpPr>
            <p:grpSpPr>
              <a:xfrm rot="15339418">
                <a:off x="3602796" y="2850536"/>
                <a:ext cx="372953" cy="368461"/>
                <a:chOff x="5620869" y="2695643"/>
                <a:chExt cx="372953" cy="368461"/>
              </a:xfrm>
              <a:grpFill/>
            </p:grpSpPr>
            <p:sp>
              <p:nvSpPr>
                <p:cNvPr id="40" name="Freeform 40">
                  <a:extLst>
                    <a:ext uri="{FF2B5EF4-FFF2-40B4-BE49-F238E27FC236}">
                      <a16:creationId xmlns:a16="http://schemas.microsoft.com/office/drawing/2014/main" id="{6E7312E7-C4C7-147D-D040-F225E91B9063}"/>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1" name="Freeform 41">
                  <a:extLst>
                    <a:ext uri="{FF2B5EF4-FFF2-40B4-BE49-F238E27FC236}">
                      <a16:creationId xmlns:a16="http://schemas.microsoft.com/office/drawing/2014/main" id="{D92CCD08-DAF8-2038-6E28-37C21807DBD2}"/>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34" name="Group 356">
                <a:extLst>
                  <a:ext uri="{FF2B5EF4-FFF2-40B4-BE49-F238E27FC236}">
                    <a16:creationId xmlns:a16="http://schemas.microsoft.com/office/drawing/2014/main" id="{CDC1069D-5245-86BE-41D7-8E7061D0C3FF}"/>
                  </a:ext>
                </a:extLst>
              </p:cNvPr>
              <p:cNvGrpSpPr/>
              <p:nvPr/>
            </p:nvGrpSpPr>
            <p:grpSpPr>
              <a:xfrm rot="15339418">
                <a:off x="2935178" y="2934175"/>
                <a:ext cx="372953" cy="368461"/>
                <a:chOff x="5620869" y="2695643"/>
                <a:chExt cx="372953" cy="368461"/>
              </a:xfrm>
              <a:grpFill/>
            </p:grpSpPr>
            <p:sp>
              <p:nvSpPr>
                <p:cNvPr id="38" name="Freeform 40">
                  <a:extLst>
                    <a:ext uri="{FF2B5EF4-FFF2-40B4-BE49-F238E27FC236}">
                      <a16:creationId xmlns:a16="http://schemas.microsoft.com/office/drawing/2014/main" id="{91804291-8D0E-8151-EF0A-4CE629E50DC9}"/>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9" name="Freeform 41">
                  <a:extLst>
                    <a:ext uri="{FF2B5EF4-FFF2-40B4-BE49-F238E27FC236}">
                      <a16:creationId xmlns:a16="http://schemas.microsoft.com/office/drawing/2014/main" id="{3345C84F-0FD7-6F79-E8EA-E5ACD8872A94}"/>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35" name="Group 361">
                <a:extLst>
                  <a:ext uri="{FF2B5EF4-FFF2-40B4-BE49-F238E27FC236}">
                    <a16:creationId xmlns:a16="http://schemas.microsoft.com/office/drawing/2014/main" id="{0CA5EF33-7649-A89D-9BA6-242C1153D505}"/>
                  </a:ext>
                </a:extLst>
              </p:cNvPr>
              <p:cNvGrpSpPr/>
              <p:nvPr/>
            </p:nvGrpSpPr>
            <p:grpSpPr>
              <a:xfrm rot="15339418">
                <a:off x="3956528" y="2574558"/>
                <a:ext cx="372953" cy="368461"/>
                <a:chOff x="5620869" y="2695643"/>
                <a:chExt cx="372953" cy="368461"/>
              </a:xfrm>
              <a:grpFill/>
            </p:grpSpPr>
            <p:sp>
              <p:nvSpPr>
                <p:cNvPr id="36" name="Freeform 40">
                  <a:extLst>
                    <a:ext uri="{FF2B5EF4-FFF2-40B4-BE49-F238E27FC236}">
                      <a16:creationId xmlns:a16="http://schemas.microsoft.com/office/drawing/2014/main" id="{5521B4BB-B89A-C55A-181D-469DB98BA664}"/>
                    </a:ext>
                  </a:extLst>
                </p:cNvPr>
                <p:cNvSpPr>
                  <a:spLocks/>
                </p:cNvSpPr>
                <p:nvPr/>
              </p:nvSpPr>
              <p:spPr bwMode="auto">
                <a:xfrm rot="6340300">
                  <a:off x="5623115" y="2693397"/>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37" name="Freeform 41">
                  <a:extLst>
                    <a:ext uri="{FF2B5EF4-FFF2-40B4-BE49-F238E27FC236}">
                      <a16:creationId xmlns:a16="http://schemas.microsoft.com/office/drawing/2014/main" id="{E20D5C9E-9B99-16BA-7ABB-6355B31B085D}"/>
                    </a:ext>
                  </a:extLst>
                </p:cNvPr>
                <p:cNvSpPr>
                  <a:spLocks/>
                </p:cNvSpPr>
                <p:nvPr/>
              </p:nvSpPr>
              <p:spPr bwMode="auto">
                <a:xfrm rot="6340300">
                  <a:off x="5800265" y="2722409"/>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grpSp>
          <p:nvGrpSpPr>
            <p:cNvPr id="457" name="Group 218">
              <a:extLst>
                <a:ext uri="{FF2B5EF4-FFF2-40B4-BE49-F238E27FC236}">
                  <a16:creationId xmlns:a16="http://schemas.microsoft.com/office/drawing/2014/main" id="{32FC3C77-57C2-2892-1EC7-6FCC7F9AC1BF}"/>
                </a:ext>
              </a:extLst>
            </p:cNvPr>
            <p:cNvGrpSpPr/>
            <p:nvPr/>
          </p:nvGrpSpPr>
          <p:grpSpPr>
            <a:xfrm>
              <a:off x="3609613" y="2684900"/>
              <a:ext cx="1201976" cy="1336265"/>
              <a:chOff x="3078302" y="1487236"/>
              <a:chExt cx="1056710" cy="1174769"/>
            </a:xfrm>
          </p:grpSpPr>
          <p:grpSp>
            <p:nvGrpSpPr>
              <p:cNvPr id="458" name="Group 320">
                <a:extLst>
                  <a:ext uri="{FF2B5EF4-FFF2-40B4-BE49-F238E27FC236}">
                    <a16:creationId xmlns:a16="http://schemas.microsoft.com/office/drawing/2014/main" id="{0195FBB1-F109-AF77-2020-8A0A27F0DAE7}"/>
                  </a:ext>
                </a:extLst>
              </p:cNvPr>
              <p:cNvGrpSpPr/>
              <p:nvPr/>
            </p:nvGrpSpPr>
            <p:grpSpPr>
              <a:xfrm>
                <a:off x="3326846" y="1613910"/>
                <a:ext cx="779975" cy="857211"/>
                <a:chOff x="4401719" y="1621352"/>
                <a:chExt cx="859897" cy="940637"/>
              </a:xfrm>
              <a:solidFill>
                <a:schemeClr val="accent5"/>
              </a:solidFill>
            </p:grpSpPr>
            <p:sp>
              <p:nvSpPr>
                <p:cNvPr id="466" name="Freeform: Shape 312">
                  <a:extLst>
                    <a:ext uri="{FF2B5EF4-FFF2-40B4-BE49-F238E27FC236}">
                      <a16:creationId xmlns:a16="http://schemas.microsoft.com/office/drawing/2014/main" id="{28B2A8ED-DB1A-6775-2E5A-50998AC40737}"/>
                    </a:ext>
                  </a:extLst>
                </p:cNvPr>
                <p:cNvSpPr/>
                <p:nvPr/>
              </p:nvSpPr>
              <p:spPr>
                <a:xfrm rot="15964022">
                  <a:off x="4941760" y="1968898"/>
                  <a:ext cx="433199" cy="206512"/>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solidFill>
                  <a:schemeClr val="accent4">
                    <a:lumMod val="75000"/>
                  </a:schemeClr>
                </a:solid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pis For Office"/>
                    <a:ea typeface="+mn-ea"/>
                    <a:cs typeface="+mn-cs"/>
                  </a:endParaRPr>
                </a:p>
              </p:txBody>
            </p:sp>
            <p:sp>
              <p:nvSpPr>
                <p:cNvPr id="467" name="Freeform: Shape 315">
                  <a:extLst>
                    <a:ext uri="{FF2B5EF4-FFF2-40B4-BE49-F238E27FC236}">
                      <a16:creationId xmlns:a16="http://schemas.microsoft.com/office/drawing/2014/main" id="{2D01A764-626C-1BC2-252A-32A11BDA76C9}"/>
                    </a:ext>
                  </a:extLst>
                </p:cNvPr>
                <p:cNvSpPr/>
                <p:nvPr/>
              </p:nvSpPr>
              <p:spPr>
                <a:xfrm rot="20096995">
                  <a:off x="4401719" y="1621352"/>
                  <a:ext cx="433197" cy="206512"/>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solidFill>
                  <a:schemeClr val="accent4">
                    <a:lumMod val="75000"/>
                  </a:schemeClr>
                </a:solid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pis For Office"/>
                    <a:ea typeface="+mn-ea"/>
                    <a:cs typeface="+mn-cs"/>
                  </a:endParaRPr>
                </a:p>
              </p:txBody>
            </p:sp>
            <p:sp>
              <p:nvSpPr>
                <p:cNvPr id="468" name="Freeform: Shape 316">
                  <a:extLst>
                    <a:ext uri="{FF2B5EF4-FFF2-40B4-BE49-F238E27FC236}">
                      <a16:creationId xmlns:a16="http://schemas.microsoft.com/office/drawing/2014/main" id="{F0A1C551-01B0-A0F5-C869-C748DBE31507}"/>
                    </a:ext>
                  </a:extLst>
                </p:cNvPr>
                <p:cNvSpPr/>
                <p:nvPr/>
              </p:nvSpPr>
              <p:spPr>
                <a:xfrm rot="2703114">
                  <a:off x="4386085" y="2242133"/>
                  <a:ext cx="433199" cy="20651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solidFill>
                  <a:schemeClr val="accent4">
                    <a:lumMod val="75000"/>
                  </a:schemeClr>
                </a:solid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pis For Office"/>
                    <a:ea typeface="+mn-ea"/>
                    <a:cs typeface="+mn-cs"/>
                  </a:endParaRPr>
                </a:p>
              </p:txBody>
            </p:sp>
          </p:grpSp>
          <p:pic>
            <p:nvPicPr>
              <p:cNvPr id="459" name="Graphic 6">
                <a:extLst>
                  <a:ext uri="{FF2B5EF4-FFF2-40B4-BE49-F238E27FC236}">
                    <a16:creationId xmlns:a16="http://schemas.microsoft.com/office/drawing/2014/main" id="{FD739DD4-2796-FB38-EA01-BFABE70FD9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400735">
                <a:off x="3392518" y="1828057"/>
                <a:ext cx="378924" cy="273450"/>
              </a:xfrm>
              <a:prstGeom prst="rect">
                <a:avLst/>
              </a:prstGeom>
            </p:spPr>
          </p:pic>
          <p:pic>
            <p:nvPicPr>
              <p:cNvPr id="460" name="Graphic 8">
                <a:extLst>
                  <a:ext uri="{FF2B5EF4-FFF2-40B4-BE49-F238E27FC236}">
                    <a16:creationId xmlns:a16="http://schemas.microsoft.com/office/drawing/2014/main" id="{24F0F148-B59E-FDA7-9D25-406DDDC8C2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086047">
                <a:off x="3772584" y="2299577"/>
                <a:ext cx="362428" cy="362428"/>
              </a:xfrm>
              <a:prstGeom prst="rect">
                <a:avLst/>
              </a:prstGeom>
            </p:spPr>
          </p:pic>
          <p:pic>
            <p:nvPicPr>
              <p:cNvPr id="461" name="Graphic 9">
                <a:extLst>
                  <a:ext uri="{FF2B5EF4-FFF2-40B4-BE49-F238E27FC236}">
                    <a16:creationId xmlns:a16="http://schemas.microsoft.com/office/drawing/2014/main" id="{0F4FB527-395A-510C-C4A8-B9AE5A9C60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78302" y="1843071"/>
                <a:ext cx="289076" cy="343766"/>
              </a:xfrm>
              <a:prstGeom prst="rect">
                <a:avLst/>
              </a:prstGeom>
            </p:spPr>
          </p:pic>
          <p:pic>
            <p:nvPicPr>
              <p:cNvPr id="462" name="Graphic 204" descr="Lungs outline">
                <a:extLst>
                  <a:ext uri="{FF2B5EF4-FFF2-40B4-BE49-F238E27FC236}">
                    <a16:creationId xmlns:a16="http://schemas.microsoft.com/office/drawing/2014/main" id="{FA28C091-5AF4-932B-ABCA-840D0B1D490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33118">
                <a:off x="3711379" y="1487236"/>
                <a:ext cx="399372" cy="399372"/>
              </a:xfrm>
              <a:prstGeom prst="rect">
                <a:avLst/>
              </a:prstGeom>
            </p:spPr>
          </p:pic>
          <p:grpSp>
            <p:nvGrpSpPr>
              <p:cNvPr id="463" name="Graphic 205">
                <a:extLst>
                  <a:ext uri="{FF2B5EF4-FFF2-40B4-BE49-F238E27FC236}">
                    <a16:creationId xmlns:a16="http://schemas.microsoft.com/office/drawing/2014/main" id="{3255177F-AF83-7AC3-C959-C9D8BFB694CE}"/>
                  </a:ext>
                </a:extLst>
              </p:cNvPr>
              <p:cNvGrpSpPr/>
              <p:nvPr/>
            </p:nvGrpSpPr>
            <p:grpSpPr>
              <a:xfrm rot="19742000">
                <a:off x="3645866" y="2128717"/>
                <a:ext cx="296157" cy="270713"/>
                <a:chOff x="7284999" y="1919491"/>
                <a:chExt cx="758165" cy="693023"/>
              </a:xfrm>
              <a:noFill/>
            </p:grpSpPr>
            <p:sp>
              <p:nvSpPr>
                <p:cNvPr id="464" name="Freeform: Shape 214">
                  <a:extLst>
                    <a:ext uri="{FF2B5EF4-FFF2-40B4-BE49-F238E27FC236}">
                      <a16:creationId xmlns:a16="http://schemas.microsoft.com/office/drawing/2014/main" id="{F0D5BF4E-8246-F4AF-8324-C64EFB7598B7}"/>
                    </a:ext>
                  </a:extLst>
                </p:cNvPr>
                <p:cNvSpPr/>
                <p:nvPr/>
              </p:nvSpPr>
              <p:spPr>
                <a:xfrm>
                  <a:off x="7335929" y="1926166"/>
                  <a:ext cx="707235" cy="686348"/>
                </a:xfrm>
                <a:custGeom>
                  <a:avLst/>
                  <a:gdLst>
                    <a:gd name="csX0" fmla="*/ 380919 w 707236"/>
                    <a:gd name="csY0" fmla="*/ 0 h 686350"/>
                    <a:gd name="csX1" fmla="*/ 371394 w 707236"/>
                    <a:gd name="csY1" fmla="*/ 196215 h 686350"/>
                    <a:gd name="csX2" fmla="*/ 402827 w 707236"/>
                    <a:gd name="csY2" fmla="*/ 208598 h 686350"/>
                    <a:gd name="csX3" fmla="*/ 680957 w 707236"/>
                    <a:gd name="csY3" fmla="*/ 179070 h 686350"/>
                    <a:gd name="csX4" fmla="*/ 480932 w 707236"/>
                    <a:gd name="csY4" fmla="*/ 651510 h 686350"/>
                    <a:gd name="csX5" fmla="*/ 233282 w 707236"/>
                    <a:gd name="csY5" fmla="*/ 666750 h 686350"/>
                    <a:gd name="csX6" fmla="*/ 84692 w 707236"/>
                    <a:gd name="csY6" fmla="*/ 581025 h 686350"/>
                    <a:gd name="csX7" fmla="*/ 8492 w 707236"/>
                    <a:gd name="csY7" fmla="*/ 591502 h 686350"/>
                    <a:gd name="csX8" fmla="*/ 6587 w 707236"/>
                    <a:gd name="csY8" fmla="*/ 671513 h 686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07236" h="686350">
                      <a:moveTo>
                        <a:pt x="380919" y="0"/>
                      </a:moveTo>
                      <a:cubicBezTo>
                        <a:pt x="396159" y="49530"/>
                        <a:pt x="395207" y="77153"/>
                        <a:pt x="371394" y="196215"/>
                      </a:cubicBezTo>
                      <a:cubicBezTo>
                        <a:pt x="367584" y="215265"/>
                        <a:pt x="392349" y="224790"/>
                        <a:pt x="402827" y="208598"/>
                      </a:cubicBezTo>
                      <a:cubicBezTo>
                        <a:pt x="472359" y="101917"/>
                        <a:pt x="623807" y="86678"/>
                        <a:pt x="680957" y="179070"/>
                      </a:cubicBezTo>
                      <a:cubicBezTo>
                        <a:pt x="756204" y="301943"/>
                        <a:pt x="663812" y="557213"/>
                        <a:pt x="480932" y="651510"/>
                      </a:cubicBezTo>
                      <a:cubicBezTo>
                        <a:pt x="399017" y="693420"/>
                        <a:pt x="316149" y="696277"/>
                        <a:pt x="233282" y="666750"/>
                      </a:cubicBezTo>
                      <a:cubicBezTo>
                        <a:pt x="177084" y="646748"/>
                        <a:pt x="132317" y="619125"/>
                        <a:pt x="84692" y="581025"/>
                      </a:cubicBezTo>
                      <a:cubicBezTo>
                        <a:pt x="53259" y="556260"/>
                        <a:pt x="22779" y="561023"/>
                        <a:pt x="8492" y="591502"/>
                      </a:cubicBezTo>
                      <a:cubicBezTo>
                        <a:pt x="-1986" y="613410"/>
                        <a:pt x="-2938" y="645795"/>
                        <a:pt x="6587" y="671513"/>
                      </a:cubicBezTo>
                    </a:path>
                  </a:pathLst>
                </a:custGeom>
                <a:noFill/>
                <a:ln w="12700" cap="flat">
                  <a:solidFill>
                    <a:schemeClr val="accent4">
                      <a:lumMod val="75000"/>
                    </a:schemeClr>
                  </a:solidFill>
                  <a:prstDash val="solid"/>
                  <a:miter/>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pis For Office"/>
                    <a:ea typeface="+mn-ea"/>
                    <a:cs typeface="+mn-cs"/>
                  </a:endParaRPr>
                </a:p>
              </p:txBody>
            </p:sp>
            <p:sp>
              <p:nvSpPr>
                <p:cNvPr id="465" name="Freeform: Shape 215">
                  <a:extLst>
                    <a:ext uri="{FF2B5EF4-FFF2-40B4-BE49-F238E27FC236}">
                      <a16:creationId xmlns:a16="http://schemas.microsoft.com/office/drawing/2014/main" id="{70E658CC-EF8F-2E7D-64D3-E1C29DF452F5}"/>
                    </a:ext>
                  </a:extLst>
                </p:cNvPr>
                <p:cNvSpPr/>
                <p:nvPr/>
              </p:nvSpPr>
              <p:spPr>
                <a:xfrm>
                  <a:off x="7284999" y="1919491"/>
                  <a:ext cx="382689" cy="636266"/>
                </a:xfrm>
                <a:custGeom>
                  <a:avLst/>
                  <a:gdLst>
                    <a:gd name="csX0" fmla="*/ 343 w 382684"/>
                    <a:gd name="csY0" fmla="*/ 636270 h 636269"/>
                    <a:gd name="csX1" fmla="*/ 36538 w 382684"/>
                    <a:gd name="csY1" fmla="*/ 511493 h 636269"/>
                    <a:gd name="csX2" fmla="*/ 166078 w 382684"/>
                    <a:gd name="csY2" fmla="*/ 485775 h 636269"/>
                    <a:gd name="csX3" fmla="*/ 179413 w 382684"/>
                    <a:gd name="csY3" fmla="*/ 484823 h 636269"/>
                    <a:gd name="csX4" fmla="*/ 351816 w 382684"/>
                    <a:gd name="csY4" fmla="*/ 426720 h 636269"/>
                    <a:gd name="csX5" fmla="*/ 378486 w 382684"/>
                    <a:gd name="csY5" fmla="*/ 376238 h 636269"/>
                    <a:gd name="csX6" fmla="*/ 366103 w 382684"/>
                    <a:gd name="csY6" fmla="*/ 262890 h 636269"/>
                    <a:gd name="csX7" fmla="*/ 354673 w 382684"/>
                    <a:gd name="csY7" fmla="*/ 179070 h 636269"/>
                    <a:gd name="csX8" fmla="*/ 353721 w 382684"/>
                    <a:gd name="csY8" fmla="*/ 0 h 636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2684" h="636269">
                      <a:moveTo>
                        <a:pt x="343" y="636270"/>
                      </a:moveTo>
                      <a:cubicBezTo>
                        <a:pt x="-2514" y="573405"/>
                        <a:pt x="12726" y="528638"/>
                        <a:pt x="36538" y="511493"/>
                      </a:cubicBezTo>
                      <a:cubicBezTo>
                        <a:pt x="61303" y="493395"/>
                        <a:pt x="91783" y="488633"/>
                        <a:pt x="166078" y="485775"/>
                      </a:cubicBezTo>
                      <a:cubicBezTo>
                        <a:pt x="172746" y="485775"/>
                        <a:pt x="175603" y="485775"/>
                        <a:pt x="179413" y="484823"/>
                      </a:cubicBezTo>
                      <a:cubicBezTo>
                        <a:pt x="269901" y="481013"/>
                        <a:pt x="315621" y="469583"/>
                        <a:pt x="351816" y="426720"/>
                      </a:cubicBezTo>
                      <a:cubicBezTo>
                        <a:pt x="365151" y="410528"/>
                        <a:pt x="373723" y="394335"/>
                        <a:pt x="378486" y="376238"/>
                      </a:cubicBezTo>
                      <a:cubicBezTo>
                        <a:pt x="387058" y="342900"/>
                        <a:pt x="382296" y="315278"/>
                        <a:pt x="366103" y="262890"/>
                      </a:cubicBezTo>
                      <a:cubicBezTo>
                        <a:pt x="349911" y="214313"/>
                        <a:pt x="347053" y="197168"/>
                        <a:pt x="354673" y="179070"/>
                      </a:cubicBezTo>
                      <a:cubicBezTo>
                        <a:pt x="383248" y="106680"/>
                        <a:pt x="377533" y="44768"/>
                        <a:pt x="353721" y="0"/>
                      </a:cubicBezTo>
                    </a:path>
                  </a:pathLst>
                </a:custGeom>
                <a:noFill/>
                <a:ln w="12700" cap="flat">
                  <a:solidFill>
                    <a:schemeClr val="accent4">
                      <a:lumMod val="75000"/>
                    </a:schemeClr>
                  </a:solidFill>
                  <a:prstDash val="solid"/>
                  <a:miter/>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pis For Office"/>
                    <a:ea typeface="+mn-ea"/>
                    <a:cs typeface="+mn-cs"/>
                  </a:endParaRPr>
                </a:p>
              </p:txBody>
            </p:sp>
          </p:grpSp>
        </p:grpSp>
        <p:grpSp>
          <p:nvGrpSpPr>
            <p:cNvPr id="469" name="Group 237">
              <a:extLst>
                <a:ext uri="{FF2B5EF4-FFF2-40B4-BE49-F238E27FC236}">
                  <a16:creationId xmlns:a16="http://schemas.microsoft.com/office/drawing/2014/main" id="{D1497DDC-D600-8806-82E7-AE28736F641E}"/>
                </a:ext>
              </a:extLst>
            </p:cNvPr>
            <p:cNvGrpSpPr/>
            <p:nvPr/>
          </p:nvGrpSpPr>
          <p:grpSpPr>
            <a:xfrm>
              <a:off x="5022603" y="3475326"/>
              <a:ext cx="218393" cy="216596"/>
              <a:chOff x="3406964" y="2167636"/>
              <a:chExt cx="191999" cy="190419"/>
            </a:xfrm>
          </p:grpSpPr>
          <p:grpSp>
            <p:nvGrpSpPr>
              <p:cNvPr id="470" name="Group 221">
                <a:extLst>
                  <a:ext uri="{FF2B5EF4-FFF2-40B4-BE49-F238E27FC236}">
                    <a16:creationId xmlns:a16="http://schemas.microsoft.com/office/drawing/2014/main" id="{5DBA4AF0-3B65-744A-CD5B-78C65707EEEB}"/>
                  </a:ext>
                </a:extLst>
              </p:cNvPr>
              <p:cNvGrpSpPr/>
              <p:nvPr/>
            </p:nvGrpSpPr>
            <p:grpSpPr>
              <a:xfrm flipH="1">
                <a:off x="3406964" y="2167636"/>
                <a:ext cx="46278" cy="45720"/>
                <a:chOff x="5503037" y="4153497"/>
                <a:chExt cx="372953" cy="368461"/>
              </a:xfrm>
            </p:grpSpPr>
            <p:sp>
              <p:nvSpPr>
                <p:cNvPr id="486" name="Freeform 40">
                  <a:extLst>
                    <a:ext uri="{FF2B5EF4-FFF2-40B4-BE49-F238E27FC236}">
                      <a16:creationId xmlns:a16="http://schemas.microsoft.com/office/drawing/2014/main" id="{300C96C5-8E53-4E62-F1A3-C5DEDA9C8A19}"/>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87" name="Freeform 41">
                  <a:extLst>
                    <a:ext uri="{FF2B5EF4-FFF2-40B4-BE49-F238E27FC236}">
                      <a16:creationId xmlns:a16="http://schemas.microsoft.com/office/drawing/2014/main" id="{DBADFAB0-993D-7D8A-E7B5-867DCCA13E50}"/>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71" name="Group 222">
                <a:extLst>
                  <a:ext uri="{FF2B5EF4-FFF2-40B4-BE49-F238E27FC236}">
                    <a16:creationId xmlns:a16="http://schemas.microsoft.com/office/drawing/2014/main" id="{5EABFC89-6E42-D251-DE29-5890BB88B021}"/>
                  </a:ext>
                </a:extLst>
              </p:cNvPr>
              <p:cNvGrpSpPr/>
              <p:nvPr/>
            </p:nvGrpSpPr>
            <p:grpSpPr>
              <a:xfrm flipH="1">
                <a:off x="3474306" y="2186837"/>
                <a:ext cx="46278" cy="45720"/>
                <a:chOff x="5503037" y="4153497"/>
                <a:chExt cx="372953" cy="368461"/>
              </a:xfrm>
            </p:grpSpPr>
            <p:sp>
              <p:nvSpPr>
                <p:cNvPr id="484" name="Freeform 40">
                  <a:extLst>
                    <a:ext uri="{FF2B5EF4-FFF2-40B4-BE49-F238E27FC236}">
                      <a16:creationId xmlns:a16="http://schemas.microsoft.com/office/drawing/2014/main" id="{850784D3-6F78-3603-6B1C-956CBA4BA5D9}"/>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85" name="Freeform 41">
                  <a:extLst>
                    <a:ext uri="{FF2B5EF4-FFF2-40B4-BE49-F238E27FC236}">
                      <a16:creationId xmlns:a16="http://schemas.microsoft.com/office/drawing/2014/main" id="{EC019A3F-7D52-FC0E-7B7C-132953EB02AF}"/>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72" name="Group 225">
                <a:extLst>
                  <a:ext uri="{FF2B5EF4-FFF2-40B4-BE49-F238E27FC236}">
                    <a16:creationId xmlns:a16="http://schemas.microsoft.com/office/drawing/2014/main" id="{0DB7914D-B8A8-C187-BA8A-30E9AD29766F}"/>
                  </a:ext>
                </a:extLst>
              </p:cNvPr>
              <p:cNvGrpSpPr/>
              <p:nvPr/>
            </p:nvGrpSpPr>
            <p:grpSpPr>
              <a:xfrm flipH="1">
                <a:off x="3435779" y="2235519"/>
                <a:ext cx="46278" cy="45720"/>
                <a:chOff x="5503037" y="4153497"/>
                <a:chExt cx="372953" cy="368461"/>
              </a:xfrm>
            </p:grpSpPr>
            <p:sp>
              <p:nvSpPr>
                <p:cNvPr id="482" name="Freeform 40">
                  <a:extLst>
                    <a:ext uri="{FF2B5EF4-FFF2-40B4-BE49-F238E27FC236}">
                      <a16:creationId xmlns:a16="http://schemas.microsoft.com/office/drawing/2014/main" id="{E6398CAA-2A92-5D6E-AE51-915F7AD20C74}"/>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83" name="Freeform 41">
                  <a:extLst>
                    <a:ext uri="{FF2B5EF4-FFF2-40B4-BE49-F238E27FC236}">
                      <a16:creationId xmlns:a16="http://schemas.microsoft.com/office/drawing/2014/main" id="{59DB9BA9-448A-287F-7D73-05BD31028D93}"/>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73" name="Group 228">
                <a:extLst>
                  <a:ext uri="{FF2B5EF4-FFF2-40B4-BE49-F238E27FC236}">
                    <a16:creationId xmlns:a16="http://schemas.microsoft.com/office/drawing/2014/main" id="{7E2630F3-848C-E0BD-34B6-532C339F7D6B}"/>
                  </a:ext>
                </a:extLst>
              </p:cNvPr>
              <p:cNvGrpSpPr/>
              <p:nvPr/>
            </p:nvGrpSpPr>
            <p:grpSpPr>
              <a:xfrm flipH="1">
                <a:off x="3530408" y="2242999"/>
                <a:ext cx="46278" cy="45720"/>
                <a:chOff x="5503037" y="4153497"/>
                <a:chExt cx="372953" cy="368461"/>
              </a:xfrm>
            </p:grpSpPr>
            <p:sp>
              <p:nvSpPr>
                <p:cNvPr id="480" name="Freeform 40">
                  <a:extLst>
                    <a:ext uri="{FF2B5EF4-FFF2-40B4-BE49-F238E27FC236}">
                      <a16:creationId xmlns:a16="http://schemas.microsoft.com/office/drawing/2014/main" id="{A1CAA37F-48C0-8F2F-B309-8AE1522A391C}"/>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81" name="Freeform 41">
                  <a:extLst>
                    <a:ext uri="{FF2B5EF4-FFF2-40B4-BE49-F238E27FC236}">
                      <a16:creationId xmlns:a16="http://schemas.microsoft.com/office/drawing/2014/main" id="{02A4DC60-2F71-AF12-CB0D-F93B154A367F}"/>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74" name="Group 231">
                <a:extLst>
                  <a:ext uri="{FF2B5EF4-FFF2-40B4-BE49-F238E27FC236}">
                    <a16:creationId xmlns:a16="http://schemas.microsoft.com/office/drawing/2014/main" id="{F5D3EAA0-6CF5-5F4F-642A-98002F0BE7E1}"/>
                  </a:ext>
                </a:extLst>
              </p:cNvPr>
              <p:cNvGrpSpPr/>
              <p:nvPr/>
            </p:nvGrpSpPr>
            <p:grpSpPr>
              <a:xfrm flipH="1">
                <a:off x="3484466" y="2280588"/>
                <a:ext cx="46278" cy="45720"/>
                <a:chOff x="5503037" y="4153497"/>
                <a:chExt cx="372953" cy="368461"/>
              </a:xfrm>
            </p:grpSpPr>
            <p:sp>
              <p:nvSpPr>
                <p:cNvPr id="478" name="Freeform 40">
                  <a:extLst>
                    <a:ext uri="{FF2B5EF4-FFF2-40B4-BE49-F238E27FC236}">
                      <a16:creationId xmlns:a16="http://schemas.microsoft.com/office/drawing/2014/main" id="{8CACC288-F942-D48C-0EB2-8F720086D780}"/>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79" name="Freeform 41">
                  <a:extLst>
                    <a:ext uri="{FF2B5EF4-FFF2-40B4-BE49-F238E27FC236}">
                      <a16:creationId xmlns:a16="http://schemas.microsoft.com/office/drawing/2014/main" id="{A3CC0CAD-E25F-F65C-6C02-F7D9534F9230}"/>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75" name="Group 234">
                <a:extLst>
                  <a:ext uri="{FF2B5EF4-FFF2-40B4-BE49-F238E27FC236}">
                    <a16:creationId xmlns:a16="http://schemas.microsoft.com/office/drawing/2014/main" id="{EA099F7E-02CC-F9C5-E3F9-DC9B00741FE6}"/>
                  </a:ext>
                </a:extLst>
              </p:cNvPr>
              <p:cNvGrpSpPr/>
              <p:nvPr/>
            </p:nvGrpSpPr>
            <p:grpSpPr>
              <a:xfrm flipH="1">
                <a:off x="3552685" y="2312335"/>
                <a:ext cx="46278" cy="45720"/>
                <a:chOff x="5503037" y="4153497"/>
                <a:chExt cx="372953" cy="368461"/>
              </a:xfrm>
            </p:grpSpPr>
            <p:sp>
              <p:nvSpPr>
                <p:cNvPr id="476" name="Freeform 40">
                  <a:extLst>
                    <a:ext uri="{FF2B5EF4-FFF2-40B4-BE49-F238E27FC236}">
                      <a16:creationId xmlns:a16="http://schemas.microsoft.com/office/drawing/2014/main" id="{87233E78-7B3C-3E7F-1421-FAE731782F56}"/>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77" name="Freeform 41">
                  <a:extLst>
                    <a:ext uri="{FF2B5EF4-FFF2-40B4-BE49-F238E27FC236}">
                      <a16:creationId xmlns:a16="http://schemas.microsoft.com/office/drawing/2014/main" id="{9EDD4596-3343-98DE-E095-EB6010F97106}"/>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grpSp>
          <p:nvGrpSpPr>
            <p:cNvPr id="488" name="Group 239">
              <a:extLst>
                <a:ext uri="{FF2B5EF4-FFF2-40B4-BE49-F238E27FC236}">
                  <a16:creationId xmlns:a16="http://schemas.microsoft.com/office/drawing/2014/main" id="{E7320C3B-5424-546F-7FA9-9F5EECAC49BB}"/>
                </a:ext>
              </a:extLst>
            </p:cNvPr>
            <p:cNvGrpSpPr/>
            <p:nvPr/>
          </p:nvGrpSpPr>
          <p:grpSpPr>
            <a:xfrm rot="2658441">
              <a:off x="5601707" y="3192993"/>
              <a:ext cx="218393" cy="216596"/>
              <a:chOff x="3406964" y="2167636"/>
              <a:chExt cx="191999" cy="190419"/>
            </a:xfrm>
          </p:grpSpPr>
          <p:grpSp>
            <p:nvGrpSpPr>
              <p:cNvPr id="489" name="Group 253">
                <a:extLst>
                  <a:ext uri="{FF2B5EF4-FFF2-40B4-BE49-F238E27FC236}">
                    <a16:creationId xmlns:a16="http://schemas.microsoft.com/office/drawing/2014/main" id="{A2DD56F7-D904-2F1D-4B6E-556194512D16}"/>
                  </a:ext>
                </a:extLst>
              </p:cNvPr>
              <p:cNvGrpSpPr/>
              <p:nvPr/>
            </p:nvGrpSpPr>
            <p:grpSpPr>
              <a:xfrm flipH="1">
                <a:off x="3406964" y="2167636"/>
                <a:ext cx="46278" cy="45720"/>
                <a:chOff x="5503037" y="4153497"/>
                <a:chExt cx="372953" cy="368461"/>
              </a:xfrm>
            </p:grpSpPr>
            <p:sp>
              <p:nvSpPr>
                <p:cNvPr id="505" name="Freeform 40">
                  <a:extLst>
                    <a:ext uri="{FF2B5EF4-FFF2-40B4-BE49-F238E27FC236}">
                      <a16:creationId xmlns:a16="http://schemas.microsoft.com/office/drawing/2014/main" id="{11CE76B6-48E2-6955-D11B-2FB9EF11423A}"/>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06" name="Freeform 41">
                  <a:extLst>
                    <a:ext uri="{FF2B5EF4-FFF2-40B4-BE49-F238E27FC236}">
                      <a16:creationId xmlns:a16="http://schemas.microsoft.com/office/drawing/2014/main" id="{3BC43C92-34B9-DC80-1E64-BE49F4D3112C}"/>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90" name="Group 254">
                <a:extLst>
                  <a:ext uri="{FF2B5EF4-FFF2-40B4-BE49-F238E27FC236}">
                    <a16:creationId xmlns:a16="http://schemas.microsoft.com/office/drawing/2014/main" id="{B3C35385-0D24-2137-92D9-6136D4785D9F}"/>
                  </a:ext>
                </a:extLst>
              </p:cNvPr>
              <p:cNvGrpSpPr/>
              <p:nvPr/>
            </p:nvGrpSpPr>
            <p:grpSpPr>
              <a:xfrm flipH="1">
                <a:off x="3474306" y="2186837"/>
                <a:ext cx="46278" cy="45720"/>
                <a:chOff x="5503037" y="4153497"/>
                <a:chExt cx="372953" cy="368461"/>
              </a:xfrm>
            </p:grpSpPr>
            <p:sp>
              <p:nvSpPr>
                <p:cNvPr id="503" name="Freeform 40">
                  <a:extLst>
                    <a:ext uri="{FF2B5EF4-FFF2-40B4-BE49-F238E27FC236}">
                      <a16:creationId xmlns:a16="http://schemas.microsoft.com/office/drawing/2014/main" id="{661B5D50-89F8-AFC4-8D40-1B7B6C37AE2C}"/>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04" name="Freeform 41">
                  <a:extLst>
                    <a:ext uri="{FF2B5EF4-FFF2-40B4-BE49-F238E27FC236}">
                      <a16:creationId xmlns:a16="http://schemas.microsoft.com/office/drawing/2014/main" id="{16E53E03-4AEE-615C-BD88-23ECFFE6E9F0}"/>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91" name="Group 255">
                <a:extLst>
                  <a:ext uri="{FF2B5EF4-FFF2-40B4-BE49-F238E27FC236}">
                    <a16:creationId xmlns:a16="http://schemas.microsoft.com/office/drawing/2014/main" id="{A7D7BC9F-E090-1280-0467-5831DD95F9B0}"/>
                  </a:ext>
                </a:extLst>
              </p:cNvPr>
              <p:cNvGrpSpPr/>
              <p:nvPr/>
            </p:nvGrpSpPr>
            <p:grpSpPr>
              <a:xfrm flipH="1">
                <a:off x="3435779" y="2235519"/>
                <a:ext cx="46278" cy="45720"/>
                <a:chOff x="5503037" y="4153497"/>
                <a:chExt cx="372953" cy="368461"/>
              </a:xfrm>
            </p:grpSpPr>
            <p:sp>
              <p:nvSpPr>
                <p:cNvPr id="501" name="Freeform 40">
                  <a:extLst>
                    <a:ext uri="{FF2B5EF4-FFF2-40B4-BE49-F238E27FC236}">
                      <a16:creationId xmlns:a16="http://schemas.microsoft.com/office/drawing/2014/main" id="{54E5A88D-6620-E11F-8484-3C560374176C}"/>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02" name="Freeform 41">
                  <a:extLst>
                    <a:ext uri="{FF2B5EF4-FFF2-40B4-BE49-F238E27FC236}">
                      <a16:creationId xmlns:a16="http://schemas.microsoft.com/office/drawing/2014/main" id="{9EDED821-1A2C-BDFF-9744-A5E27421D982}"/>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92" name="Group 256">
                <a:extLst>
                  <a:ext uri="{FF2B5EF4-FFF2-40B4-BE49-F238E27FC236}">
                    <a16:creationId xmlns:a16="http://schemas.microsoft.com/office/drawing/2014/main" id="{B5C5BBC2-0C38-949A-D52C-834A3820AE3D}"/>
                  </a:ext>
                </a:extLst>
              </p:cNvPr>
              <p:cNvGrpSpPr/>
              <p:nvPr/>
            </p:nvGrpSpPr>
            <p:grpSpPr>
              <a:xfrm flipH="1">
                <a:off x="3530408" y="2242999"/>
                <a:ext cx="46278" cy="45720"/>
                <a:chOff x="5503037" y="4153497"/>
                <a:chExt cx="372953" cy="368461"/>
              </a:xfrm>
            </p:grpSpPr>
            <p:sp>
              <p:nvSpPr>
                <p:cNvPr id="499" name="Freeform 40">
                  <a:extLst>
                    <a:ext uri="{FF2B5EF4-FFF2-40B4-BE49-F238E27FC236}">
                      <a16:creationId xmlns:a16="http://schemas.microsoft.com/office/drawing/2014/main" id="{A6224328-8B46-371B-17B4-2E486166A9BA}"/>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00" name="Freeform 41">
                  <a:extLst>
                    <a:ext uri="{FF2B5EF4-FFF2-40B4-BE49-F238E27FC236}">
                      <a16:creationId xmlns:a16="http://schemas.microsoft.com/office/drawing/2014/main" id="{0F240516-7CAB-EE8E-1050-F2BB12AE8A42}"/>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93" name="Group 257">
                <a:extLst>
                  <a:ext uri="{FF2B5EF4-FFF2-40B4-BE49-F238E27FC236}">
                    <a16:creationId xmlns:a16="http://schemas.microsoft.com/office/drawing/2014/main" id="{A5463B8D-5CEA-A893-B352-AED97EF55ACC}"/>
                  </a:ext>
                </a:extLst>
              </p:cNvPr>
              <p:cNvGrpSpPr/>
              <p:nvPr/>
            </p:nvGrpSpPr>
            <p:grpSpPr>
              <a:xfrm flipH="1">
                <a:off x="3484466" y="2280588"/>
                <a:ext cx="46278" cy="45720"/>
                <a:chOff x="5503037" y="4153497"/>
                <a:chExt cx="372953" cy="368461"/>
              </a:xfrm>
            </p:grpSpPr>
            <p:sp>
              <p:nvSpPr>
                <p:cNvPr id="497" name="Freeform 40">
                  <a:extLst>
                    <a:ext uri="{FF2B5EF4-FFF2-40B4-BE49-F238E27FC236}">
                      <a16:creationId xmlns:a16="http://schemas.microsoft.com/office/drawing/2014/main" id="{9B49AD59-D229-E1B3-5135-5967FDACF0F2}"/>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98" name="Freeform 41">
                  <a:extLst>
                    <a:ext uri="{FF2B5EF4-FFF2-40B4-BE49-F238E27FC236}">
                      <a16:creationId xmlns:a16="http://schemas.microsoft.com/office/drawing/2014/main" id="{83C212C2-BE7E-2DA3-F6F8-3DB51CF59922}"/>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494" name="Group 258">
                <a:extLst>
                  <a:ext uri="{FF2B5EF4-FFF2-40B4-BE49-F238E27FC236}">
                    <a16:creationId xmlns:a16="http://schemas.microsoft.com/office/drawing/2014/main" id="{157A8407-7D2E-427D-F1F1-2133D0706791}"/>
                  </a:ext>
                </a:extLst>
              </p:cNvPr>
              <p:cNvGrpSpPr/>
              <p:nvPr/>
            </p:nvGrpSpPr>
            <p:grpSpPr>
              <a:xfrm flipH="1">
                <a:off x="3552685" y="2312335"/>
                <a:ext cx="46278" cy="45720"/>
                <a:chOff x="5503037" y="4153497"/>
                <a:chExt cx="372953" cy="368461"/>
              </a:xfrm>
            </p:grpSpPr>
            <p:sp>
              <p:nvSpPr>
                <p:cNvPr id="495" name="Freeform 40">
                  <a:extLst>
                    <a:ext uri="{FF2B5EF4-FFF2-40B4-BE49-F238E27FC236}">
                      <a16:creationId xmlns:a16="http://schemas.microsoft.com/office/drawing/2014/main" id="{B19A7D17-E113-2520-8F7B-4AA02CCF9CF1}"/>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496" name="Freeform 41">
                  <a:extLst>
                    <a:ext uri="{FF2B5EF4-FFF2-40B4-BE49-F238E27FC236}">
                      <a16:creationId xmlns:a16="http://schemas.microsoft.com/office/drawing/2014/main" id="{A8979CC0-95C8-1031-6D77-5CCFACED6CD8}"/>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grpSp>
          <p:nvGrpSpPr>
            <p:cNvPr id="507" name="Group 283">
              <a:extLst>
                <a:ext uri="{FF2B5EF4-FFF2-40B4-BE49-F238E27FC236}">
                  <a16:creationId xmlns:a16="http://schemas.microsoft.com/office/drawing/2014/main" id="{A27AA0BE-B74B-7837-6E08-30FCC3BFD48B}"/>
                </a:ext>
              </a:extLst>
            </p:cNvPr>
            <p:cNvGrpSpPr/>
            <p:nvPr/>
          </p:nvGrpSpPr>
          <p:grpSpPr>
            <a:xfrm rot="17095223">
              <a:off x="5041927" y="2854099"/>
              <a:ext cx="218393" cy="216596"/>
              <a:chOff x="3406964" y="2167636"/>
              <a:chExt cx="191999" cy="190419"/>
            </a:xfrm>
          </p:grpSpPr>
          <p:grpSp>
            <p:nvGrpSpPr>
              <p:cNvPr id="508" name="Group 290">
                <a:extLst>
                  <a:ext uri="{FF2B5EF4-FFF2-40B4-BE49-F238E27FC236}">
                    <a16:creationId xmlns:a16="http://schemas.microsoft.com/office/drawing/2014/main" id="{C306371D-63F3-0F0F-C5A2-7E85506F2C97}"/>
                  </a:ext>
                </a:extLst>
              </p:cNvPr>
              <p:cNvGrpSpPr/>
              <p:nvPr/>
            </p:nvGrpSpPr>
            <p:grpSpPr>
              <a:xfrm flipH="1">
                <a:off x="3406964" y="2167636"/>
                <a:ext cx="46278" cy="45720"/>
                <a:chOff x="5503037" y="4153497"/>
                <a:chExt cx="372953" cy="368461"/>
              </a:xfrm>
            </p:grpSpPr>
            <p:sp>
              <p:nvSpPr>
                <p:cNvPr id="524" name="Freeform 40">
                  <a:extLst>
                    <a:ext uri="{FF2B5EF4-FFF2-40B4-BE49-F238E27FC236}">
                      <a16:creationId xmlns:a16="http://schemas.microsoft.com/office/drawing/2014/main" id="{6486D942-2263-EF84-AC78-ADEAFF208468}"/>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25" name="Freeform 41">
                  <a:extLst>
                    <a:ext uri="{FF2B5EF4-FFF2-40B4-BE49-F238E27FC236}">
                      <a16:creationId xmlns:a16="http://schemas.microsoft.com/office/drawing/2014/main" id="{A12C738F-3FCC-B804-3AA8-0E48584697D4}"/>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09" name="Group 291">
                <a:extLst>
                  <a:ext uri="{FF2B5EF4-FFF2-40B4-BE49-F238E27FC236}">
                    <a16:creationId xmlns:a16="http://schemas.microsoft.com/office/drawing/2014/main" id="{B8B03157-0C77-AE15-E017-2A74A1F43C7A}"/>
                  </a:ext>
                </a:extLst>
              </p:cNvPr>
              <p:cNvGrpSpPr/>
              <p:nvPr/>
            </p:nvGrpSpPr>
            <p:grpSpPr>
              <a:xfrm flipH="1">
                <a:off x="3474306" y="2186837"/>
                <a:ext cx="46278" cy="45720"/>
                <a:chOff x="5503037" y="4153497"/>
                <a:chExt cx="372953" cy="368461"/>
              </a:xfrm>
            </p:grpSpPr>
            <p:sp>
              <p:nvSpPr>
                <p:cNvPr id="522" name="Freeform 40">
                  <a:extLst>
                    <a:ext uri="{FF2B5EF4-FFF2-40B4-BE49-F238E27FC236}">
                      <a16:creationId xmlns:a16="http://schemas.microsoft.com/office/drawing/2014/main" id="{A617EA41-F519-8546-BF17-95226ECB0146}"/>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23" name="Freeform 41">
                  <a:extLst>
                    <a:ext uri="{FF2B5EF4-FFF2-40B4-BE49-F238E27FC236}">
                      <a16:creationId xmlns:a16="http://schemas.microsoft.com/office/drawing/2014/main" id="{EFDBA282-A940-81B0-E5B6-3506C09F98D9}"/>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10" name="Group 292">
                <a:extLst>
                  <a:ext uri="{FF2B5EF4-FFF2-40B4-BE49-F238E27FC236}">
                    <a16:creationId xmlns:a16="http://schemas.microsoft.com/office/drawing/2014/main" id="{E5AA2188-810D-141F-EE44-78E842F84889}"/>
                  </a:ext>
                </a:extLst>
              </p:cNvPr>
              <p:cNvGrpSpPr/>
              <p:nvPr/>
            </p:nvGrpSpPr>
            <p:grpSpPr>
              <a:xfrm flipH="1">
                <a:off x="3435779" y="2235519"/>
                <a:ext cx="46278" cy="45720"/>
                <a:chOff x="5503037" y="4153497"/>
                <a:chExt cx="372953" cy="368461"/>
              </a:xfrm>
            </p:grpSpPr>
            <p:sp>
              <p:nvSpPr>
                <p:cNvPr id="520" name="Freeform 40">
                  <a:extLst>
                    <a:ext uri="{FF2B5EF4-FFF2-40B4-BE49-F238E27FC236}">
                      <a16:creationId xmlns:a16="http://schemas.microsoft.com/office/drawing/2014/main" id="{70508409-3ED1-AA18-B4C1-E73DCB0CD3F4}"/>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21" name="Freeform 41">
                  <a:extLst>
                    <a:ext uri="{FF2B5EF4-FFF2-40B4-BE49-F238E27FC236}">
                      <a16:creationId xmlns:a16="http://schemas.microsoft.com/office/drawing/2014/main" id="{07DAC100-DE06-9A7D-D01A-1780C4A85682}"/>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11" name="Group 296">
                <a:extLst>
                  <a:ext uri="{FF2B5EF4-FFF2-40B4-BE49-F238E27FC236}">
                    <a16:creationId xmlns:a16="http://schemas.microsoft.com/office/drawing/2014/main" id="{E6F61BE5-E6D1-62F9-272E-6109AC7FAC03}"/>
                  </a:ext>
                </a:extLst>
              </p:cNvPr>
              <p:cNvGrpSpPr/>
              <p:nvPr/>
            </p:nvGrpSpPr>
            <p:grpSpPr>
              <a:xfrm flipH="1">
                <a:off x="3530408" y="2242999"/>
                <a:ext cx="46278" cy="45720"/>
                <a:chOff x="5503037" y="4153497"/>
                <a:chExt cx="372953" cy="368461"/>
              </a:xfrm>
            </p:grpSpPr>
            <p:sp>
              <p:nvSpPr>
                <p:cNvPr id="518" name="Freeform 40">
                  <a:extLst>
                    <a:ext uri="{FF2B5EF4-FFF2-40B4-BE49-F238E27FC236}">
                      <a16:creationId xmlns:a16="http://schemas.microsoft.com/office/drawing/2014/main" id="{0976E097-A6E4-48A3-B945-500BE4220D35}"/>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19" name="Freeform 41">
                  <a:extLst>
                    <a:ext uri="{FF2B5EF4-FFF2-40B4-BE49-F238E27FC236}">
                      <a16:creationId xmlns:a16="http://schemas.microsoft.com/office/drawing/2014/main" id="{6370DD3A-318C-062A-E928-4F0D33F8647A}"/>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12" name="Group 297">
                <a:extLst>
                  <a:ext uri="{FF2B5EF4-FFF2-40B4-BE49-F238E27FC236}">
                    <a16:creationId xmlns:a16="http://schemas.microsoft.com/office/drawing/2014/main" id="{F25424AF-6F52-2B6C-BD2A-756B95BF4C96}"/>
                  </a:ext>
                </a:extLst>
              </p:cNvPr>
              <p:cNvGrpSpPr/>
              <p:nvPr/>
            </p:nvGrpSpPr>
            <p:grpSpPr>
              <a:xfrm flipH="1">
                <a:off x="3484466" y="2280588"/>
                <a:ext cx="46278" cy="45720"/>
                <a:chOff x="5503037" y="4153497"/>
                <a:chExt cx="372953" cy="368461"/>
              </a:xfrm>
            </p:grpSpPr>
            <p:sp>
              <p:nvSpPr>
                <p:cNvPr id="516" name="Freeform 40">
                  <a:extLst>
                    <a:ext uri="{FF2B5EF4-FFF2-40B4-BE49-F238E27FC236}">
                      <a16:creationId xmlns:a16="http://schemas.microsoft.com/office/drawing/2014/main" id="{60A3DE54-115B-0BF2-E68F-1BC7952260AB}"/>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17" name="Freeform 41">
                  <a:extLst>
                    <a:ext uri="{FF2B5EF4-FFF2-40B4-BE49-F238E27FC236}">
                      <a16:creationId xmlns:a16="http://schemas.microsoft.com/office/drawing/2014/main" id="{DAB2DE1B-9F9D-7FF3-F8DB-445AED78C009}"/>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13" name="Group 298">
                <a:extLst>
                  <a:ext uri="{FF2B5EF4-FFF2-40B4-BE49-F238E27FC236}">
                    <a16:creationId xmlns:a16="http://schemas.microsoft.com/office/drawing/2014/main" id="{0E3BD66B-2D5D-DF27-30D8-EB30773A6ED5}"/>
                  </a:ext>
                </a:extLst>
              </p:cNvPr>
              <p:cNvGrpSpPr/>
              <p:nvPr/>
            </p:nvGrpSpPr>
            <p:grpSpPr>
              <a:xfrm flipH="1">
                <a:off x="3552685" y="2312335"/>
                <a:ext cx="46278" cy="45720"/>
                <a:chOff x="5503037" y="4153497"/>
                <a:chExt cx="372953" cy="368461"/>
              </a:xfrm>
            </p:grpSpPr>
            <p:sp>
              <p:nvSpPr>
                <p:cNvPr id="514" name="Freeform 40">
                  <a:extLst>
                    <a:ext uri="{FF2B5EF4-FFF2-40B4-BE49-F238E27FC236}">
                      <a16:creationId xmlns:a16="http://schemas.microsoft.com/office/drawing/2014/main" id="{6A412AD4-580C-253E-2961-C089F82F5347}"/>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15" name="Freeform 41">
                  <a:extLst>
                    <a:ext uri="{FF2B5EF4-FFF2-40B4-BE49-F238E27FC236}">
                      <a16:creationId xmlns:a16="http://schemas.microsoft.com/office/drawing/2014/main" id="{419C1518-82E9-1A08-1643-C912D9394BED}"/>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grpSp>
          <p:nvGrpSpPr>
            <p:cNvPr id="526" name="Group 392">
              <a:extLst>
                <a:ext uri="{FF2B5EF4-FFF2-40B4-BE49-F238E27FC236}">
                  <a16:creationId xmlns:a16="http://schemas.microsoft.com/office/drawing/2014/main" id="{0559EE6E-0D92-C689-1F36-FE9CF2D095CA}"/>
                </a:ext>
              </a:extLst>
            </p:cNvPr>
            <p:cNvGrpSpPr/>
            <p:nvPr/>
          </p:nvGrpSpPr>
          <p:grpSpPr>
            <a:xfrm rot="20974529">
              <a:off x="5039805" y="3081378"/>
              <a:ext cx="319822" cy="321063"/>
              <a:chOff x="3451468" y="1820211"/>
              <a:chExt cx="281170" cy="282261"/>
            </a:xfrm>
          </p:grpSpPr>
          <p:grpSp>
            <p:nvGrpSpPr>
              <p:cNvPr id="527" name="Group 319">
                <a:extLst>
                  <a:ext uri="{FF2B5EF4-FFF2-40B4-BE49-F238E27FC236}">
                    <a16:creationId xmlns:a16="http://schemas.microsoft.com/office/drawing/2014/main" id="{2FA9296B-7072-4187-AFD7-CDA837C54FC1}"/>
                  </a:ext>
                </a:extLst>
              </p:cNvPr>
              <p:cNvGrpSpPr/>
              <p:nvPr/>
            </p:nvGrpSpPr>
            <p:grpSpPr>
              <a:xfrm flipH="1">
                <a:off x="3451468" y="1928560"/>
                <a:ext cx="46278" cy="45720"/>
                <a:chOff x="5503037" y="4153497"/>
                <a:chExt cx="372953" cy="368461"/>
              </a:xfrm>
            </p:grpSpPr>
            <p:sp>
              <p:nvSpPr>
                <p:cNvPr id="549" name="Freeform 40">
                  <a:extLst>
                    <a:ext uri="{FF2B5EF4-FFF2-40B4-BE49-F238E27FC236}">
                      <a16:creationId xmlns:a16="http://schemas.microsoft.com/office/drawing/2014/main" id="{D3A49CC1-F067-972E-0B36-E3AE0CF374CD}"/>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50" name="Freeform 41">
                  <a:extLst>
                    <a:ext uri="{FF2B5EF4-FFF2-40B4-BE49-F238E27FC236}">
                      <a16:creationId xmlns:a16="http://schemas.microsoft.com/office/drawing/2014/main" id="{32A93971-E08E-FE8C-D7DB-1FA69961AE62}"/>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28" name="Group 323">
                <a:extLst>
                  <a:ext uri="{FF2B5EF4-FFF2-40B4-BE49-F238E27FC236}">
                    <a16:creationId xmlns:a16="http://schemas.microsoft.com/office/drawing/2014/main" id="{27C83B44-02E1-ABC5-E6A4-E6BCECFB7FEA}"/>
                  </a:ext>
                </a:extLst>
              </p:cNvPr>
              <p:cNvGrpSpPr/>
              <p:nvPr/>
            </p:nvGrpSpPr>
            <p:grpSpPr>
              <a:xfrm flipH="1">
                <a:off x="3523890" y="1963001"/>
                <a:ext cx="46278" cy="45720"/>
                <a:chOff x="5503037" y="4153497"/>
                <a:chExt cx="372953" cy="368461"/>
              </a:xfrm>
            </p:grpSpPr>
            <p:sp>
              <p:nvSpPr>
                <p:cNvPr id="547" name="Freeform 40">
                  <a:extLst>
                    <a:ext uri="{FF2B5EF4-FFF2-40B4-BE49-F238E27FC236}">
                      <a16:creationId xmlns:a16="http://schemas.microsoft.com/office/drawing/2014/main" id="{4D6343BA-53A5-6E63-B7C4-D5B3060D637A}"/>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48" name="Freeform 41">
                  <a:extLst>
                    <a:ext uri="{FF2B5EF4-FFF2-40B4-BE49-F238E27FC236}">
                      <a16:creationId xmlns:a16="http://schemas.microsoft.com/office/drawing/2014/main" id="{43968CC3-1F35-45F9-A5C3-87ACA5D4AE6C}"/>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29" name="Group 325">
                <a:extLst>
                  <a:ext uri="{FF2B5EF4-FFF2-40B4-BE49-F238E27FC236}">
                    <a16:creationId xmlns:a16="http://schemas.microsoft.com/office/drawing/2014/main" id="{25644377-6491-E471-4EC4-B4C855DD35BA}"/>
                  </a:ext>
                </a:extLst>
              </p:cNvPr>
              <p:cNvGrpSpPr/>
              <p:nvPr/>
            </p:nvGrpSpPr>
            <p:grpSpPr>
              <a:xfrm flipH="1">
                <a:off x="3480283" y="2004063"/>
                <a:ext cx="46278" cy="45720"/>
                <a:chOff x="5503037" y="4153497"/>
                <a:chExt cx="372953" cy="368461"/>
              </a:xfrm>
            </p:grpSpPr>
            <p:sp>
              <p:nvSpPr>
                <p:cNvPr id="545" name="Freeform 40">
                  <a:extLst>
                    <a:ext uri="{FF2B5EF4-FFF2-40B4-BE49-F238E27FC236}">
                      <a16:creationId xmlns:a16="http://schemas.microsoft.com/office/drawing/2014/main" id="{5AC4D32D-4038-05E6-3688-24594EAFA856}"/>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46" name="Freeform 41">
                  <a:extLst>
                    <a:ext uri="{FF2B5EF4-FFF2-40B4-BE49-F238E27FC236}">
                      <a16:creationId xmlns:a16="http://schemas.microsoft.com/office/drawing/2014/main" id="{01CD2AE9-C586-F5E9-FE20-ACADADC8D4BA}"/>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30" name="Group 326">
                <a:extLst>
                  <a:ext uri="{FF2B5EF4-FFF2-40B4-BE49-F238E27FC236}">
                    <a16:creationId xmlns:a16="http://schemas.microsoft.com/office/drawing/2014/main" id="{811420E4-152F-7C08-7313-32A2D6F00A61}"/>
                  </a:ext>
                </a:extLst>
              </p:cNvPr>
              <p:cNvGrpSpPr/>
              <p:nvPr/>
            </p:nvGrpSpPr>
            <p:grpSpPr>
              <a:xfrm flipH="1">
                <a:off x="3616342" y="1846117"/>
                <a:ext cx="46278" cy="45720"/>
                <a:chOff x="5503037" y="4153497"/>
                <a:chExt cx="372953" cy="368461"/>
              </a:xfrm>
            </p:grpSpPr>
            <p:sp>
              <p:nvSpPr>
                <p:cNvPr id="543" name="Freeform 40">
                  <a:extLst>
                    <a:ext uri="{FF2B5EF4-FFF2-40B4-BE49-F238E27FC236}">
                      <a16:creationId xmlns:a16="http://schemas.microsoft.com/office/drawing/2014/main" id="{FB2EA0B8-EC40-3388-158A-1CA5379B93B8}"/>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44" name="Freeform 41">
                  <a:extLst>
                    <a:ext uri="{FF2B5EF4-FFF2-40B4-BE49-F238E27FC236}">
                      <a16:creationId xmlns:a16="http://schemas.microsoft.com/office/drawing/2014/main" id="{9E53B1A7-6581-22AE-FA2E-28008677F22C}"/>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31" name="Group 359">
                <a:extLst>
                  <a:ext uri="{FF2B5EF4-FFF2-40B4-BE49-F238E27FC236}">
                    <a16:creationId xmlns:a16="http://schemas.microsoft.com/office/drawing/2014/main" id="{506F0161-040D-A763-6441-0BA71D3844FE}"/>
                  </a:ext>
                </a:extLst>
              </p:cNvPr>
              <p:cNvGrpSpPr/>
              <p:nvPr/>
            </p:nvGrpSpPr>
            <p:grpSpPr>
              <a:xfrm flipH="1">
                <a:off x="3536590" y="2056752"/>
                <a:ext cx="46278" cy="45720"/>
                <a:chOff x="5503037" y="4153497"/>
                <a:chExt cx="372953" cy="368461"/>
              </a:xfrm>
            </p:grpSpPr>
            <p:sp>
              <p:nvSpPr>
                <p:cNvPr id="541" name="Freeform 40">
                  <a:extLst>
                    <a:ext uri="{FF2B5EF4-FFF2-40B4-BE49-F238E27FC236}">
                      <a16:creationId xmlns:a16="http://schemas.microsoft.com/office/drawing/2014/main" id="{4937AAD5-925C-9195-4FBB-5249652EC493}"/>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42" name="Freeform 41">
                  <a:extLst>
                    <a:ext uri="{FF2B5EF4-FFF2-40B4-BE49-F238E27FC236}">
                      <a16:creationId xmlns:a16="http://schemas.microsoft.com/office/drawing/2014/main" id="{8D7E1434-7D36-37F2-A331-A785B16FA1B2}"/>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32" name="Group 360">
                <a:extLst>
                  <a:ext uri="{FF2B5EF4-FFF2-40B4-BE49-F238E27FC236}">
                    <a16:creationId xmlns:a16="http://schemas.microsoft.com/office/drawing/2014/main" id="{DF60BE39-0766-D24A-D8B4-28C25C6886E0}"/>
                  </a:ext>
                </a:extLst>
              </p:cNvPr>
              <p:cNvGrpSpPr/>
              <p:nvPr/>
            </p:nvGrpSpPr>
            <p:grpSpPr>
              <a:xfrm flipH="1">
                <a:off x="3686360" y="1820211"/>
                <a:ext cx="46278" cy="45720"/>
                <a:chOff x="5503037" y="4153497"/>
                <a:chExt cx="372953" cy="368461"/>
              </a:xfrm>
            </p:grpSpPr>
            <p:sp>
              <p:nvSpPr>
                <p:cNvPr id="539" name="Freeform 40">
                  <a:extLst>
                    <a:ext uri="{FF2B5EF4-FFF2-40B4-BE49-F238E27FC236}">
                      <a16:creationId xmlns:a16="http://schemas.microsoft.com/office/drawing/2014/main" id="{810C99D3-342F-D3C4-395E-E4A0272CB825}"/>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40" name="Freeform 41">
                  <a:extLst>
                    <a:ext uri="{FF2B5EF4-FFF2-40B4-BE49-F238E27FC236}">
                      <a16:creationId xmlns:a16="http://schemas.microsoft.com/office/drawing/2014/main" id="{306E53F6-0255-F5CC-072A-C995F87DB954}"/>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33" name="Group 376">
                <a:extLst>
                  <a:ext uri="{FF2B5EF4-FFF2-40B4-BE49-F238E27FC236}">
                    <a16:creationId xmlns:a16="http://schemas.microsoft.com/office/drawing/2014/main" id="{8966575D-6A3E-8CED-C812-DA40E6ED561F}"/>
                  </a:ext>
                </a:extLst>
              </p:cNvPr>
              <p:cNvGrpSpPr/>
              <p:nvPr/>
            </p:nvGrpSpPr>
            <p:grpSpPr>
              <a:xfrm flipH="1">
                <a:off x="3597332" y="1946661"/>
                <a:ext cx="46278" cy="45720"/>
                <a:chOff x="5503037" y="4153497"/>
                <a:chExt cx="372953" cy="368461"/>
              </a:xfrm>
            </p:grpSpPr>
            <p:sp>
              <p:nvSpPr>
                <p:cNvPr id="537" name="Freeform 40">
                  <a:extLst>
                    <a:ext uri="{FF2B5EF4-FFF2-40B4-BE49-F238E27FC236}">
                      <a16:creationId xmlns:a16="http://schemas.microsoft.com/office/drawing/2014/main" id="{9E92B0B8-4AF2-A1F1-300D-7F76F8B76E4B}"/>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38" name="Freeform 41">
                  <a:extLst>
                    <a:ext uri="{FF2B5EF4-FFF2-40B4-BE49-F238E27FC236}">
                      <a16:creationId xmlns:a16="http://schemas.microsoft.com/office/drawing/2014/main" id="{ADFCF857-8F38-C528-1E8A-13E25E5F05AE}"/>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nvGrpSpPr>
              <p:cNvPr id="534" name="Group 379">
                <a:extLst>
                  <a:ext uri="{FF2B5EF4-FFF2-40B4-BE49-F238E27FC236}">
                    <a16:creationId xmlns:a16="http://schemas.microsoft.com/office/drawing/2014/main" id="{7ACCE1E3-1B77-5F1A-4719-8AB63501B306}"/>
                  </a:ext>
                </a:extLst>
              </p:cNvPr>
              <p:cNvGrpSpPr/>
              <p:nvPr/>
            </p:nvGrpSpPr>
            <p:grpSpPr>
              <a:xfrm flipH="1">
                <a:off x="3541443" y="1874695"/>
                <a:ext cx="46278" cy="45720"/>
                <a:chOff x="5503037" y="4153497"/>
                <a:chExt cx="372953" cy="368461"/>
              </a:xfrm>
            </p:grpSpPr>
            <p:sp>
              <p:nvSpPr>
                <p:cNvPr id="535" name="Freeform 40">
                  <a:extLst>
                    <a:ext uri="{FF2B5EF4-FFF2-40B4-BE49-F238E27FC236}">
                      <a16:creationId xmlns:a16="http://schemas.microsoft.com/office/drawing/2014/main" id="{6EE37B16-4C6C-2735-95E5-E95F2B51AEA0}"/>
                    </a:ext>
                  </a:extLst>
                </p:cNvPr>
                <p:cNvSpPr>
                  <a:spLocks/>
                </p:cNvSpPr>
                <p:nvPr/>
              </p:nvSpPr>
              <p:spPr bwMode="auto">
                <a:xfrm rot="17864928">
                  <a:off x="5505283" y="4151251"/>
                  <a:ext cx="368461" cy="372953"/>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solidFill>
                  <a:srgbClr val="FFE2A7"/>
                </a:solidFill>
                <a:ln w="9525"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sp>
              <p:nvSpPr>
                <p:cNvPr id="536" name="Freeform 41">
                  <a:extLst>
                    <a:ext uri="{FF2B5EF4-FFF2-40B4-BE49-F238E27FC236}">
                      <a16:creationId xmlns:a16="http://schemas.microsoft.com/office/drawing/2014/main" id="{2269B08B-9B4B-E72B-6285-CC4A57197C9E}"/>
                    </a:ext>
                  </a:extLst>
                </p:cNvPr>
                <p:cNvSpPr>
                  <a:spLocks/>
                </p:cNvSpPr>
                <p:nvPr/>
              </p:nvSpPr>
              <p:spPr bwMode="auto">
                <a:xfrm rot="17864928">
                  <a:off x="5641453" y="4422004"/>
                  <a:ext cx="29568" cy="68853"/>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solidFill>
                  <a:srgbClr val="FFE2A7"/>
                </a:solidFill>
                <a:ln w="9525">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Apis For Office"/>
                    <a:ea typeface="+mn-ea"/>
                    <a:cs typeface="+mn-cs"/>
                  </a:endParaRPr>
                </a:p>
              </p:txBody>
            </p:sp>
          </p:grpSp>
        </p:grpSp>
        <p:sp>
          <p:nvSpPr>
            <p:cNvPr id="551" name="Freeform: Shape 391">
              <a:extLst>
                <a:ext uri="{FF2B5EF4-FFF2-40B4-BE49-F238E27FC236}">
                  <a16:creationId xmlns:a16="http://schemas.microsoft.com/office/drawing/2014/main" id="{3822E286-9F30-8D4D-E89F-D194C622E1B5}"/>
                </a:ext>
              </a:extLst>
            </p:cNvPr>
            <p:cNvSpPr/>
            <p:nvPr/>
          </p:nvSpPr>
          <p:spPr>
            <a:xfrm rot="16200000">
              <a:off x="4218692" y="3166496"/>
              <a:ext cx="322896" cy="269057"/>
            </a:xfrm>
            <a:custGeom>
              <a:avLst/>
              <a:gdLst>
                <a:gd name="csX0" fmla="*/ 579969 w 887173"/>
                <a:gd name="csY0" fmla="*/ 410634 h 739259"/>
                <a:gd name="csX1" fmla="*/ 279932 w 887173"/>
                <a:gd name="csY1" fmla="*/ 148696 h 739259"/>
                <a:gd name="csX2" fmla="*/ 208494 w 887173"/>
                <a:gd name="csY2" fmla="*/ 55828 h 739259"/>
                <a:gd name="csX3" fmla="*/ 198969 w 887173"/>
                <a:gd name="csY3" fmla="*/ 17728 h 739259"/>
                <a:gd name="csX4" fmla="*/ 113244 w 887173"/>
                <a:gd name="csY4" fmla="*/ 1059 h 739259"/>
                <a:gd name="csX5" fmla="*/ 41807 w 887173"/>
                <a:gd name="csY5" fmla="*/ 46303 h 739259"/>
                <a:gd name="csX6" fmla="*/ 1326 w 887173"/>
                <a:gd name="csY6" fmla="*/ 103453 h 739259"/>
                <a:gd name="csX7" fmla="*/ 17994 w 887173"/>
                <a:gd name="csY7" fmla="*/ 191559 h 739259"/>
                <a:gd name="csX8" fmla="*/ 96576 w 887173"/>
                <a:gd name="csY8" fmla="*/ 234421 h 739259"/>
                <a:gd name="csX9" fmla="*/ 220401 w 887173"/>
                <a:gd name="csY9" fmla="*/ 293953 h 739259"/>
                <a:gd name="csX10" fmla="*/ 375182 w 887173"/>
                <a:gd name="csY10" fmla="*/ 417778 h 739259"/>
                <a:gd name="csX11" fmla="*/ 618069 w 887173"/>
                <a:gd name="csY11" fmla="*/ 596371 h 739259"/>
                <a:gd name="csX12" fmla="*/ 696651 w 887173"/>
                <a:gd name="csY12" fmla="*/ 679715 h 739259"/>
                <a:gd name="csX13" fmla="*/ 727607 w 887173"/>
                <a:gd name="csY13" fmla="*/ 732103 h 739259"/>
                <a:gd name="csX14" fmla="*/ 799044 w 887173"/>
                <a:gd name="csY14" fmla="*/ 732103 h 739259"/>
                <a:gd name="csX15" fmla="*/ 868101 w 887173"/>
                <a:gd name="csY15" fmla="*/ 670190 h 739259"/>
                <a:gd name="csX16" fmla="*/ 887151 w 887173"/>
                <a:gd name="csY16" fmla="*/ 601134 h 739259"/>
                <a:gd name="csX17" fmla="*/ 865719 w 887173"/>
                <a:gd name="csY17" fmla="*/ 555890 h 739259"/>
                <a:gd name="csX18" fmla="*/ 746657 w 887173"/>
                <a:gd name="csY18" fmla="*/ 496359 h 739259"/>
                <a:gd name="csX19" fmla="*/ 579969 w 887173"/>
                <a:gd name="csY19" fmla="*/ 410634 h 739259"/>
                <a:gd name="csX0" fmla="*/ 579969 w 887173"/>
                <a:gd name="csY0" fmla="*/ 410634 h 739259"/>
                <a:gd name="csX1" fmla="*/ 279932 w 887173"/>
                <a:gd name="csY1" fmla="*/ 148696 h 739259"/>
                <a:gd name="csX2" fmla="*/ 208494 w 887173"/>
                <a:gd name="csY2" fmla="*/ 55828 h 739259"/>
                <a:gd name="csX3" fmla="*/ 191825 w 887173"/>
                <a:gd name="csY3" fmla="*/ 17728 h 739259"/>
                <a:gd name="csX4" fmla="*/ 113244 w 887173"/>
                <a:gd name="csY4" fmla="*/ 1059 h 739259"/>
                <a:gd name="csX5" fmla="*/ 41807 w 887173"/>
                <a:gd name="csY5" fmla="*/ 46303 h 739259"/>
                <a:gd name="csX6" fmla="*/ 1326 w 887173"/>
                <a:gd name="csY6" fmla="*/ 103453 h 739259"/>
                <a:gd name="csX7" fmla="*/ 17994 w 887173"/>
                <a:gd name="csY7" fmla="*/ 191559 h 739259"/>
                <a:gd name="csX8" fmla="*/ 96576 w 887173"/>
                <a:gd name="csY8" fmla="*/ 234421 h 739259"/>
                <a:gd name="csX9" fmla="*/ 220401 w 887173"/>
                <a:gd name="csY9" fmla="*/ 293953 h 739259"/>
                <a:gd name="csX10" fmla="*/ 375182 w 887173"/>
                <a:gd name="csY10" fmla="*/ 417778 h 739259"/>
                <a:gd name="csX11" fmla="*/ 618069 w 887173"/>
                <a:gd name="csY11" fmla="*/ 596371 h 739259"/>
                <a:gd name="csX12" fmla="*/ 696651 w 887173"/>
                <a:gd name="csY12" fmla="*/ 679715 h 739259"/>
                <a:gd name="csX13" fmla="*/ 727607 w 887173"/>
                <a:gd name="csY13" fmla="*/ 732103 h 739259"/>
                <a:gd name="csX14" fmla="*/ 799044 w 887173"/>
                <a:gd name="csY14" fmla="*/ 732103 h 739259"/>
                <a:gd name="csX15" fmla="*/ 868101 w 887173"/>
                <a:gd name="csY15" fmla="*/ 670190 h 739259"/>
                <a:gd name="csX16" fmla="*/ 887151 w 887173"/>
                <a:gd name="csY16" fmla="*/ 601134 h 739259"/>
                <a:gd name="csX17" fmla="*/ 865719 w 887173"/>
                <a:gd name="csY17" fmla="*/ 555890 h 739259"/>
                <a:gd name="csX18" fmla="*/ 746657 w 887173"/>
                <a:gd name="csY18" fmla="*/ 496359 h 739259"/>
                <a:gd name="csX19" fmla="*/ 579969 w 887173"/>
                <a:gd name="csY19" fmla="*/ 410634 h 7392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7173" h="739259">
                  <a:moveTo>
                    <a:pt x="579969" y="410634"/>
                  </a:moveTo>
                  <a:cubicBezTo>
                    <a:pt x="502182" y="352690"/>
                    <a:pt x="341844" y="207830"/>
                    <a:pt x="279932" y="148696"/>
                  </a:cubicBezTo>
                  <a:cubicBezTo>
                    <a:pt x="218019" y="89562"/>
                    <a:pt x="223178" y="77656"/>
                    <a:pt x="208494" y="55828"/>
                  </a:cubicBezTo>
                  <a:cubicBezTo>
                    <a:pt x="193810" y="34000"/>
                    <a:pt x="207700" y="26856"/>
                    <a:pt x="191825" y="17728"/>
                  </a:cubicBezTo>
                  <a:cubicBezTo>
                    <a:pt x="175950" y="8600"/>
                    <a:pt x="138247" y="-3703"/>
                    <a:pt x="113244" y="1059"/>
                  </a:cubicBezTo>
                  <a:cubicBezTo>
                    <a:pt x="88241" y="5821"/>
                    <a:pt x="60460" y="29237"/>
                    <a:pt x="41807" y="46303"/>
                  </a:cubicBezTo>
                  <a:cubicBezTo>
                    <a:pt x="23154" y="63369"/>
                    <a:pt x="5295" y="79244"/>
                    <a:pt x="1326" y="103453"/>
                  </a:cubicBezTo>
                  <a:cubicBezTo>
                    <a:pt x="-2643" y="127662"/>
                    <a:pt x="2119" y="169731"/>
                    <a:pt x="17994" y="191559"/>
                  </a:cubicBezTo>
                  <a:cubicBezTo>
                    <a:pt x="33869" y="213387"/>
                    <a:pt x="62842" y="217355"/>
                    <a:pt x="96576" y="234421"/>
                  </a:cubicBezTo>
                  <a:cubicBezTo>
                    <a:pt x="130310" y="251487"/>
                    <a:pt x="173967" y="263394"/>
                    <a:pt x="220401" y="293953"/>
                  </a:cubicBezTo>
                  <a:cubicBezTo>
                    <a:pt x="266835" y="324512"/>
                    <a:pt x="308904" y="367375"/>
                    <a:pt x="375182" y="417778"/>
                  </a:cubicBezTo>
                  <a:cubicBezTo>
                    <a:pt x="441460" y="468181"/>
                    <a:pt x="564491" y="552715"/>
                    <a:pt x="618069" y="596371"/>
                  </a:cubicBezTo>
                  <a:cubicBezTo>
                    <a:pt x="671647" y="640027"/>
                    <a:pt x="678395" y="657093"/>
                    <a:pt x="696651" y="679715"/>
                  </a:cubicBezTo>
                  <a:cubicBezTo>
                    <a:pt x="714907" y="702337"/>
                    <a:pt x="710541" y="723372"/>
                    <a:pt x="727607" y="732103"/>
                  </a:cubicBezTo>
                  <a:cubicBezTo>
                    <a:pt x="744673" y="740834"/>
                    <a:pt x="775628" y="742422"/>
                    <a:pt x="799044" y="732103"/>
                  </a:cubicBezTo>
                  <a:cubicBezTo>
                    <a:pt x="822460" y="721784"/>
                    <a:pt x="853417" y="692018"/>
                    <a:pt x="868101" y="670190"/>
                  </a:cubicBezTo>
                  <a:cubicBezTo>
                    <a:pt x="882785" y="648362"/>
                    <a:pt x="887548" y="620184"/>
                    <a:pt x="887151" y="601134"/>
                  </a:cubicBezTo>
                  <a:cubicBezTo>
                    <a:pt x="886754" y="582084"/>
                    <a:pt x="889135" y="573353"/>
                    <a:pt x="865719" y="555890"/>
                  </a:cubicBezTo>
                  <a:cubicBezTo>
                    <a:pt x="842303" y="538428"/>
                    <a:pt x="791107" y="520171"/>
                    <a:pt x="746657" y="496359"/>
                  </a:cubicBezTo>
                  <a:cubicBezTo>
                    <a:pt x="702207" y="472547"/>
                    <a:pt x="657756" y="468578"/>
                    <a:pt x="579969" y="410634"/>
                  </a:cubicBezTo>
                  <a:close/>
                </a:path>
              </a:pathLst>
            </a:custGeom>
            <a:noFill/>
            <a:ln w="127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Apis For Office"/>
                <a:ea typeface="+mn-ea"/>
                <a:cs typeface="+mn-cs"/>
              </a:endParaRPr>
            </a:p>
          </p:txBody>
        </p:sp>
      </p:grpSp>
      <p:grpSp>
        <p:nvGrpSpPr>
          <p:cNvPr id="553" name="Group 207">
            <a:extLst>
              <a:ext uri="{FF2B5EF4-FFF2-40B4-BE49-F238E27FC236}">
                <a16:creationId xmlns:a16="http://schemas.microsoft.com/office/drawing/2014/main" id="{28CF3A32-37DD-F3DE-69BC-15E1DBAEC8E6}"/>
              </a:ext>
            </a:extLst>
          </p:cNvPr>
          <p:cNvGrpSpPr/>
          <p:nvPr/>
        </p:nvGrpSpPr>
        <p:grpSpPr>
          <a:xfrm>
            <a:off x="8093713" y="6174904"/>
            <a:ext cx="3464811" cy="168207"/>
            <a:chOff x="10835138" y="1899257"/>
            <a:chExt cx="4143744" cy="192728"/>
          </a:xfrm>
        </p:grpSpPr>
        <p:sp>
          <p:nvSpPr>
            <p:cNvPr id="554" name="Rectangle 208">
              <a:extLst>
                <a:ext uri="{FF2B5EF4-FFF2-40B4-BE49-F238E27FC236}">
                  <a16:creationId xmlns:a16="http://schemas.microsoft.com/office/drawing/2014/main" id="{4D41BF8B-32D1-9008-4372-7DA2823B7C63}"/>
                </a:ext>
              </a:extLst>
            </p:cNvPr>
            <p:cNvSpPr/>
            <p:nvPr/>
          </p:nvSpPr>
          <p:spPr>
            <a:xfrm>
              <a:off x="10835138" y="1926641"/>
              <a:ext cx="144000" cy="1379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endParaRPr>
            </a:p>
          </p:txBody>
        </p:sp>
        <p:sp>
          <p:nvSpPr>
            <p:cNvPr id="555" name="TextBox 209">
              <a:extLst>
                <a:ext uri="{FF2B5EF4-FFF2-40B4-BE49-F238E27FC236}">
                  <a16:creationId xmlns:a16="http://schemas.microsoft.com/office/drawing/2014/main" id="{A56945FE-D8AA-25FF-C740-57CEFB63F16F}"/>
                </a:ext>
              </a:extLst>
            </p:cNvPr>
            <p:cNvSpPr txBox="1"/>
            <p:nvPr/>
          </p:nvSpPr>
          <p:spPr>
            <a:xfrm>
              <a:off x="11070277" y="1899257"/>
              <a:ext cx="2109947" cy="192728"/>
            </a:xfrm>
            <a:prstGeom prst="rect">
              <a:avLst/>
            </a:prstGeom>
            <a:noFill/>
          </p:spPr>
          <p:txBody>
            <a:bodyPr wrap="none" lIns="0" tIns="0" rIns="0" bIns="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Dosi</a:t>
              </a:r>
              <a:r>
                <a:rPr kumimoji="0" lang="en-GB" sz="1100"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di </a:t>
              </a:r>
              <a:r>
                <a:rPr kumimoji="0" lang="en-GB" sz="1100" b="0"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semaglutide</a:t>
              </a:r>
              <a:r>
                <a:rPr kumimoji="0" lang="en-GB" sz="1100"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aggregate</a:t>
              </a:r>
            </a:p>
          </p:txBody>
        </p:sp>
        <p:sp>
          <p:nvSpPr>
            <p:cNvPr id="556" name="Rectangle 210">
              <a:extLst>
                <a:ext uri="{FF2B5EF4-FFF2-40B4-BE49-F238E27FC236}">
                  <a16:creationId xmlns:a16="http://schemas.microsoft.com/office/drawing/2014/main" id="{817DC909-A839-E997-F82C-36895AF1B39E}"/>
                </a:ext>
              </a:extLst>
            </p:cNvPr>
            <p:cNvSpPr/>
            <p:nvPr/>
          </p:nvSpPr>
          <p:spPr>
            <a:xfrm>
              <a:off x="13946798" y="1926640"/>
              <a:ext cx="144000" cy="1379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endParaRPr>
            </a:p>
          </p:txBody>
        </p:sp>
        <p:sp>
          <p:nvSpPr>
            <p:cNvPr id="557" name="TextBox 211">
              <a:extLst>
                <a:ext uri="{FF2B5EF4-FFF2-40B4-BE49-F238E27FC236}">
                  <a16:creationId xmlns:a16="http://schemas.microsoft.com/office/drawing/2014/main" id="{E49EF68C-D2EC-630A-C0E3-724F9478AA57}"/>
                </a:ext>
              </a:extLst>
            </p:cNvPr>
            <p:cNvSpPr txBox="1"/>
            <p:nvPr/>
          </p:nvSpPr>
          <p:spPr>
            <a:xfrm>
              <a:off x="14181937" y="1899257"/>
              <a:ext cx="796945" cy="192728"/>
            </a:xfrm>
            <a:prstGeom prst="rect">
              <a:avLst/>
            </a:prstGeom>
            <a:noFill/>
          </p:spPr>
          <p:txBody>
            <a:bodyPr wrap="square" lIns="0" tIns="0" rIns="0" bIns="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Placebo</a:t>
              </a:r>
            </a:p>
          </p:txBody>
        </p:sp>
      </p:grpSp>
      <p:grpSp>
        <p:nvGrpSpPr>
          <p:cNvPr id="558" name="Group 212">
            <a:extLst>
              <a:ext uri="{FF2B5EF4-FFF2-40B4-BE49-F238E27FC236}">
                <a16:creationId xmlns:a16="http://schemas.microsoft.com/office/drawing/2014/main" id="{7E3AA0E9-4487-3F8E-A360-63E85030E87F}"/>
              </a:ext>
            </a:extLst>
          </p:cNvPr>
          <p:cNvGrpSpPr/>
          <p:nvPr/>
        </p:nvGrpSpPr>
        <p:grpSpPr>
          <a:xfrm>
            <a:off x="8196944" y="1660891"/>
            <a:ext cx="3202152" cy="2036615"/>
            <a:chOff x="6438087" y="1178390"/>
            <a:chExt cx="2401614" cy="1527461"/>
          </a:xfrm>
        </p:grpSpPr>
        <p:sp>
          <p:nvSpPr>
            <p:cNvPr id="559" name="TextBox 202">
              <a:extLst>
                <a:ext uri="{FF2B5EF4-FFF2-40B4-BE49-F238E27FC236}">
                  <a16:creationId xmlns:a16="http://schemas.microsoft.com/office/drawing/2014/main" id="{88229502-10E4-A631-0260-89967561B6BE}"/>
                </a:ext>
              </a:extLst>
            </p:cNvPr>
            <p:cNvSpPr txBox="1"/>
            <p:nvPr/>
          </p:nvSpPr>
          <p:spPr>
            <a:xfrm>
              <a:off x="6667013" y="1178390"/>
              <a:ext cx="1863610" cy="280909"/>
            </a:xfrm>
            <a:prstGeom prst="roundRect">
              <a:avLst>
                <a:gd name="adj" fmla="val 50000"/>
              </a:avLst>
            </a:prstGeom>
            <a:solidFill>
              <a:srgbClr val="EEA7BF"/>
            </a:solidFill>
          </p:spPr>
          <p:txBody>
            <a:bodyPr wrap="square" lIns="0" tIns="0" rIns="0" bIns="0" rtlCol="0" anchor="ctr">
              <a:sp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entury Gothic" panose="020F0302020204030204"/>
                  <a:ea typeface="+mn-ea"/>
                  <a:cs typeface="+mn-cs"/>
                </a:rPr>
                <a:t>Grasso </a:t>
              </a:r>
              <a:r>
                <a:rPr kumimoji="0" lang="en-GB" sz="1600" b="1" i="0" u="none" strike="noStrike" kern="1200" cap="none" spc="0" normalizeH="0" baseline="0" noProof="0" dirty="0" err="1">
                  <a:ln>
                    <a:noFill/>
                  </a:ln>
                  <a:solidFill>
                    <a:srgbClr val="FFFFFF"/>
                  </a:solidFill>
                  <a:effectLst/>
                  <a:uLnTx/>
                  <a:uFillTx/>
                  <a:latin typeface="Century Gothic" panose="020F0302020204030204"/>
                  <a:ea typeface="+mn-ea"/>
                  <a:cs typeface="+mn-cs"/>
                </a:rPr>
                <a:t>muscolare</a:t>
              </a:r>
              <a:r>
                <a:rPr kumimoji="0" lang="en-GB" sz="1600" b="1" i="0" u="none" strike="noStrike" kern="1200" cap="none" spc="0" normalizeH="0" baseline="0" noProof="0" dirty="0">
                  <a:ln>
                    <a:noFill/>
                  </a:ln>
                  <a:solidFill>
                    <a:srgbClr val="FFFFFF"/>
                  </a:solidFill>
                  <a:effectLst/>
                  <a:uLnTx/>
                  <a:uFillTx/>
                  <a:latin typeface="Century Gothic" panose="020F0302020204030204"/>
                  <a:ea typeface="+mn-ea"/>
                  <a:cs typeface="+mn-cs"/>
                </a:rPr>
                <a:t> (%)</a:t>
              </a:r>
            </a:p>
          </p:txBody>
        </p:sp>
        <p:grpSp>
          <p:nvGrpSpPr>
            <p:cNvPr id="560" name="Group 206">
              <a:extLst>
                <a:ext uri="{FF2B5EF4-FFF2-40B4-BE49-F238E27FC236}">
                  <a16:creationId xmlns:a16="http://schemas.microsoft.com/office/drawing/2014/main" id="{B74D9534-BAB5-19E6-D4CF-81093F97AEB7}"/>
                </a:ext>
              </a:extLst>
            </p:cNvPr>
            <p:cNvGrpSpPr/>
            <p:nvPr/>
          </p:nvGrpSpPr>
          <p:grpSpPr>
            <a:xfrm>
              <a:off x="6438087" y="1538566"/>
              <a:ext cx="2401614" cy="1167285"/>
              <a:chOff x="6438087" y="1538566"/>
              <a:chExt cx="2401614" cy="1167285"/>
            </a:xfrm>
          </p:grpSpPr>
          <p:grpSp>
            <p:nvGrpSpPr>
              <p:cNvPr id="561" name="Group 188">
                <a:extLst>
                  <a:ext uri="{FF2B5EF4-FFF2-40B4-BE49-F238E27FC236}">
                    <a16:creationId xmlns:a16="http://schemas.microsoft.com/office/drawing/2014/main" id="{56414924-9324-2A3A-3610-EC182C2005FF}"/>
                  </a:ext>
                </a:extLst>
              </p:cNvPr>
              <p:cNvGrpSpPr/>
              <p:nvPr/>
            </p:nvGrpSpPr>
            <p:grpSpPr>
              <a:xfrm>
                <a:off x="6438087" y="1538566"/>
                <a:ext cx="1811567" cy="1167285"/>
                <a:chOff x="2605941" y="2673807"/>
                <a:chExt cx="1811567" cy="1167285"/>
              </a:xfrm>
            </p:grpSpPr>
            <p:grpSp>
              <p:nvGrpSpPr>
                <p:cNvPr id="563" name="Group 189">
                  <a:extLst>
                    <a:ext uri="{FF2B5EF4-FFF2-40B4-BE49-F238E27FC236}">
                      <a16:creationId xmlns:a16="http://schemas.microsoft.com/office/drawing/2014/main" id="{DC117EAE-001A-A1C5-A26A-2CACFFD4672F}"/>
                    </a:ext>
                  </a:extLst>
                </p:cNvPr>
                <p:cNvGrpSpPr/>
                <p:nvPr/>
              </p:nvGrpSpPr>
              <p:grpSpPr>
                <a:xfrm>
                  <a:off x="2605941" y="2827305"/>
                  <a:ext cx="841800" cy="1013787"/>
                  <a:chOff x="2129218" y="1167386"/>
                  <a:chExt cx="972004" cy="1170598"/>
                </a:xfrm>
              </p:grpSpPr>
              <p:sp>
                <p:nvSpPr>
                  <p:cNvPr id="570" name="Arrow: Down 196">
                    <a:extLst>
                      <a:ext uri="{FF2B5EF4-FFF2-40B4-BE49-F238E27FC236}">
                        <a16:creationId xmlns:a16="http://schemas.microsoft.com/office/drawing/2014/main" id="{78082081-B393-32CA-1E2F-643442AD656F}"/>
                      </a:ext>
                    </a:extLst>
                  </p:cNvPr>
                  <p:cNvSpPr/>
                  <p:nvPr/>
                </p:nvSpPr>
                <p:spPr>
                  <a:xfrm>
                    <a:off x="2402751" y="1578549"/>
                    <a:ext cx="424939" cy="759435"/>
                  </a:xfrm>
                  <a:prstGeom prst="downArrow">
                    <a:avLst>
                      <a:gd name="adj1" fmla="val 78669"/>
                      <a:gd name="adj2"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571" name="Group 197">
                    <a:extLst>
                      <a:ext uri="{FF2B5EF4-FFF2-40B4-BE49-F238E27FC236}">
                        <a16:creationId xmlns:a16="http://schemas.microsoft.com/office/drawing/2014/main" id="{A266EE16-32F2-4EF7-6011-3A011E78B650}"/>
                      </a:ext>
                    </a:extLst>
                  </p:cNvPr>
                  <p:cNvGrpSpPr/>
                  <p:nvPr/>
                </p:nvGrpSpPr>
                <p:grpSpPr>
                  <a:xfrm>
                    <a:off x="2129218" y="1167386"/>
                    <a:ext cx="972004" cy="972008"/>
                    <a:chOff x="2320088" y="1320130"/>
                    <a:chExt cx="666524" cy="666527"/>
                  </a:xfrm>
                </p:grpSpPr>
                <p:sp>
                  <p:nvSpPr>
                    <p:cNvPr id="572" name="Oval 198">
                      <a:extLst>
                        <a:ext uri="{FF2B5EF4-FFF2-40B4-BE49-F238E27FC236}">
                          <a16:creationId xmlns:a16="http://schemas.microsoft.com/office/drawing/2014/main" id="{DBBCDEFB-A3CA-EB38-0F98-23A52BD005AA}"/>
                        </a:ext>
                      </a:extLst>
                    </p:cNvPr>
                    <p:cNvSpPr/>
                    <p:nvPr/>
                  </p:nvSpPr>
                  <p:spPr>
                    <a:xfrm>
                      <a:off x="2320088" y="1320130"/>
                      <a:ext cx="666524" cy="666527"/>
                    </a:xfrm>
                    <a:prstGeom prst="ellipse">
                      <a:avLst/>
                    </a:prstGeom>
                    <a:solidFill>
                      <a:schemeClr val="accent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73" name="Oval 199">
                      <a:extLst>
                        <a:ext uri="{FF2B5EF4-FFF2-40B4-BE49-F238E27FC236}">
                          <a16:creationId xmlns:a16="http://schemas.microsoft.com/office/drawing/2014/main" id="{F63F5CCA-90E5-F77C-76B9-2F0A321D424A}"/>
                        </a:ext>
                      </a:extLst>
                    </p:cNvPr>
                    <p:cNvSpPr/>
                    <p:nvPr/>
                  </p:nvSpPr>
                  <p:spPr>
                    <a:xfrm>
                      <a:off x="2370432" y="1364567"/>
                      <a:ext cx="565834" cy="577663"/>
                    </a:xfrm>
                    <a:prstGeom prst="ellipse">
                      <a:avLst/>
                    </a:prstGeom>
                    <a:solidFill>
                      <a:schemeClr val="tx2">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74" name="Oval 200">
                      <a:extLst>
                        <a:ext uri="{FF2B5EF4-FFF2-40B4-BE49-F238E27FC236}">
                          <a16:creationId xmlns:a16="http://schemas.microsoft.com/office/drawing/2014/main" id="{1F8471D2-D6A9-DD4D-43F1-5E71E3247D37}"/>
                        </a:ext>
                      </a:extLst>
                    </p:cNvPr>
                    <p:cNvSpPr/>
                    <p:nvPr/>
                  </p:nvSpPr>
                  <p:spPr>
                    <a:xfrm>
                      <a:off x="2429888" y="1429932"/>
                      <a:ext cx="446926" cy="4469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001965"/>
                          </a:solidFill>
                          <a:effectLst/>
                          <a:uLnTx/>
                          <a:uFillTx/>
                          <a:latin typeface="Century Gothic" panose="020F0302020204030204"/>
                          <a:ea typeface="+mn-ea"/>
                          <a:cs typeface="+mn-cs"/>
                        </a:rPr>
                        <a:t>6%</a:t>
                      </a:r>
                    </a:p>
                  </p:txBody>
                </p:sp>
              </p:grpSp>
            </p:grpSp>
            <p:grpSp>
              <p:nvGrpSpPr>
                <p:cNvPr id="564" name="Group 190">
                  <a:extLst>
                    <a:ext uri="{FF2B5EF4-FFF2-40B4-BE49-F238E27FC236}">
                      <a16:creationId xmlns:a16="http://schemas.microsoft.com/office/drawing/2014/main" id="{FD23E9A4-1399-BFDA-4E4A-430DAD41D944}"/>
                    </a:ext>
                  </a:extLst>
                </p:cNvPr>
                <p:cNvGrpSpPr/>
                <p:nvPr/>
              </p:nvGrpSpPr>
              <p:grpSpPr>
                <a:xfrm>
                  <a:off x="3575708" y="2673807"/>
                  <a:ext cx="841800" cy="995298"/>
                  <a:chOff x="2250533" y="990145"/>
                  <a:chExt cx="972004" cy="1149249"/>
                </a:xfrm>
              </p:grpSpPr>
              <p:sp>
                <p:nvSpPr>
                  <p:cNvPr id="565" name="Arrow: Down 191">
                    <a:extLst>
                      <a:ext uri="{FF2B5EF4-FFF2-40B4-BE49-F238E27FC236}">
                        <a16:creationId xmlns:a16="http://schemas.microsoft.com/office/drawing/2014/main" id="{3352B17B-95E4-D785-1071-D08B719E243C}"/>
                      </a:ext>
                    </a:extLst>
                  </p:cNvPr>
                  <p:cNvSpPr/>
                  <p:nvPr/>
                </p:nvSpPr>
                <p:spPr>
                  <a:xfrm rot="10800000">
                    <a:off x="2524068" y="990145"/>
                    <a:ext cx="424939" cy="917918"/>
                  </a:xfrm>
                  <a:prstGeom prst="downArrow">
                    <a:avLst>
                      <a:gd name="adj1" fmla="val 78669"/>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566" name="Group 192">
                    <a:extLst>
                      <a:ext uri="{FF2B5EF4-FFF2-40B4-BE49-F238E27FC236}">
                        <a16:creationId xmlns:a16="http://schemas.microsoft.com/office/drawing/2014/main" id="{8D90DC6E-390A-B64A-6D50-AB8C8D8B0020}"/>
                      </a:ext>
                    </a:extLst>
                  </p:cNvPr>
                  <p:cNvGrpSpPr/>
                  <p:nvPr/>
                </p:nvGrpSpPr>
                <p:grpSpPr>
                  <a:xfrm>
                    <a:off x="2250533" y="1167387"/>
                    <a:ext cx="972004" cy="972007"/>
                    <a:chOff x="2403276" y="1320130"/>
                    <a:chExt cx="666524" cy="666526"/>
                  </a:xfrm>
                </p:grpSpPr>
                <p:sp>
                  <p:nvSpPr>
                    <p:cNvPr id="567" name="Oval 193">
                      <a:extLst>
                        <a:ext uri="{FF2B5EF4-FFF2-40B4-BE49-F238E27FC236}">
                          <a16:creationId xmlns:a16="http://schemas.microsoft.com/office/drawing/2014/main" id="{01932EB4-5C58-2423-9957-0B1BB4FEE12C}"/>
                        </a:ext>
                      </a:extLst>
                    </p:cNvPr>
                    <p:cNvSpPr/>
                    <p:nvPr/>
                  </p:nvSpPr>
                  <p:spPr>
                    <a:xfrm>
                      <a:off x="2403276" y="1320130"/>
                      <a:ext cx="666524" cy="666526"/>
                    </a:xfrm>
                    <a:prstGeom prst="ellipse">
                      <a:avLst/>
                    </a:prstGeom>
                    <a:solidFill>
                      <a:schemeClr val="accent6">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68" name="Oval 194">
                      <a:extLst>
                        <a:ext uri="{FF2B5EF4-FFF2-40B4-BE49-F238E27FC236}">
                          <a16:creationId xmlns:a16="http://schemas.microsoft.com/office/drawing/2014/main" id="{3D0B2F34-963A-B923-8B31-48123B349016}"/>
                        </a:ext>
                      </a:extLst>
                    </p:cNvPr>
                    <p:cNvSpPr/>
                    <p:nvPr/>
                  </p:nvSpPr>
                  <p:spPr>
                    <a:xfrm>
                      <a:off x="2458210" y="1369251"/>
                      <a:ext cx="556656" cy="568291"/>
                    </a:xfrm>
                    <a:prstGeom prst="ellipse">
                      <a:avLst/>
                    </a:prstGeom>
                    <a:solidFill>
                      <a:schemeClr val="accent6">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69" name="Oval 195">
                      <a:extLst>
                        <a:ext uri="{FF2B5EF4-FFF2-40B4-BE49-F238E27FC236}">
                          <a16:creationId xmlns:a16="http://schemas.microsoft.com/office/drawing/2014/main" id="{3446593A-F58A-2169-3C22-770986EAC740}"/>
                        </a:ext>
                      </a:extLst>
                    </p:cNvPr>
                    <p:cNvSpPr/>
                    <p:nvPr/>
                  </p:nvSpPr>
                  <p:spPr>
                    <a:xfrm>
                      <a:off x="2513074" y="1429932"/>
                      <a:ext cx="446926" cy="4469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a:ln>
                            <a:noFill/>
                          </a:ln>
                          <a:solidFill>
                            <a:srgbClr val="939AA7"/>
                          </a:solidFill>
                          <a:effectLst/>
                          <a:uLnTx/>
                          <a:uFillTx/>
                          <a:latin typeface="Century Gothic" panose="020F0302020204030204"/>
                          <a:ea typeface="+mn-ea"/>
                          <a:cs typeface="+mn-cs"/>
                        </a:rPr>
                        <a:t>4%</a:t>
                      </a:r>
                    </a:p>
                  </p:txBody>
                </p:sp>
              </p:grpSp>
            </p:grpSp>
          </p:grpSp>
          <p:sp>
            <p:nvSpPr>
              <p:cNvPr id="562" name="TextBox 203">
                <a:extLst>
                  <a:ext uri="{FF2B5EF4-FFF2-40B4-BE49-F238E27FC236}">
                    <a16:creationId xmlns:a16="http://schemas.microsoft.com/office/drawing/2014/main" id="{77AE78E0-9A78-C808-62E0-A3300EB08F26}"/>
                  </a:ext>
                </a:extLst>
              </p:cNvPr>
              <p:cNvSpPr txBox="1"/>
              <p:nvPr/>
            </p:nvSpPr>
            <p:spPr>
              <a:xfrm>
                <a:off x="8353991" y="2034278"/>
                <a:ext cx="485710" cy="171586"/>
              </a:xfrm>
              <a:prstGeom prst="rect">
                <a:avLst/>
              </a:prstGeom>
              <a:noFill/>
            </p:spPr>
            <p:txBody>
              <a:bodyPr wrap="none" lIns="0" tIns="0" rIns="0" bIns="0" rtlCol="0">
                <a:spAutoFit/>
              </a:bodyPr>
              <a:lstStyle/>
              <a:p>
                <a:pPr marL="0" marR="0" lvl="0" indent="0" algn="l" defTabSz="914377" rtl="0" eaLnBrk="1" fontAlgn="auto" latinLnBrk="0" hangingPunct="1">
                  <a:lnSpc>
                    <a:spcPct val="120000"/>
                  </a:lnSpc>
                  <a:spcBef>
                    <a:spcPts val="0"/>
                  </a:spcBef>
                  <a:spcAft>
                    <a:spcPts val="0"/>
                  </a:spcAft>
                  <a:buClrTx/>
                  <a:buSzTx/>
                  <a:buFontTx/>
                  <a:buNone/>
                  <a:tabLst/>
                  <a:defRPr/>
                </a:pPr>
                <a:r>
                  <a:rPr kumimoji="0" lang="en-GB" sz="1333" b="0" i="0" u="none" strike="noStrike" kern="1200" cap="none" spc="0" normalizeH="0" baseline="0" noProof="0">
                    <a:ln>
                      <a:noFill/>
                    </a:ln>
                    <a:solidFill>
                      <a:srgbClr val="001965"/>
                    </a:solidFill>
                    <a:effectLst/>
                    <a:uLnTx/>
                    <a:uFillTx/>
                    <a:latin typeface="Century Gothic" panose="020F0302020204030204"/>
                    <a:ea typeface="+mn-ea"/>
                    <a:cs typeface="+mn-cs"/>
                  </a:rPr>
                  <a:t>p=0.001</a:t>
                </a:r>
              </a:p>
            </p:txBody>
          </p:sp>
        </p:grpSp>
      </p:grpSp>
      <p:grpSp>
        <p:nvGrpSpPr>
          <p:cNvPr id="575" name="Group 216">
            <a:extLst>
              <a:ext uri="{FF2B5EF4-FFF2-40B4-BE49-F238E27FC236}">
                <a16:creationId xmlns:a16="http://schemas.microsoft.com/office/drawing/2014/main" id="{62978114-493D-F268-0CFD-974B170F7CAF}"/>
              </a:ext>
            </a:extLst>
          </p:cNvPr>
          <p:cNvGrpSpPr/>
          <p:nvPr/>
        </p:nvGrpSpPr>
        <p:grpSpPr>
          <a:xfrm>
            <a:off x="7596476" y="3916676"/>
            <a:ext cx="4349340" cy="2062252"/>
            <a:chOff x="5995390" y="2668338"/>
            <a:chExt cx="3262005" cy="1546689"/>
          </a:xfrm>
        </p:grpSpPr>
        <p:grpSp>
          <p:nvGrpSpPr>
            <p:cNvPr id="576" name="Group 11">
              <a:extLst>
                <a:ext uri="{FF2B5EF4-FFF2-40B4-BE49-F238E27FC236}">
                  <a16:creationId xmlns:a16="http://schemas.microsoft.com/office/drawing/2014/main" id="{E1F263AF-7700-BC60-E26C-5701820584F2}"/>
                </a:ext>
              </a:extLst>
            </p:cNvPr>
            <p:cNvGrpSpPr/>
            <p:nvPr/>
          </p:nvGrpSpPr>
          <p:grpSpPr>
            <a:xfrm>
              <a:off x="6432638" y="3026135"/>
              <a:ext cx="1815269" cy="1188892"/>
              <a:chOff x="1498214" y="1347355"/>
              <a:chExt cx="1815269" cy="1188892"/>
            </a:xfrm>
          </p:grpSpPr>
          <p:grpSp>
            <p:nvGrpSpPr>
              <p:cNvPr id="579" name="Group 12">
                <a:extLst>
                  <a:ext uri="{FF2B5EF4-FFF2-40B4-BE49-F238E27FC236}">
                    <a16:creationId xmlns:a16="http://schemas.microsoft.com/office/drawing/2014/main" id="{8B62FC33-7AE4-4EF8-BF43-B9F58E072B7B}"/>
                  </a:ext>
                </a:extLst>
              </p:cNvPr>
              <p:cNvGrpSpPr/>
              <p:nvPr/>
            </p:nvGrpSpPr>
            <p:grpSpPr>
              <a:xfrm>
                <a:off x="1498214" y="1347355"/>
                <a:ext cx="843326" cy="1188892"/>
                <a:chOff x="2125825" y="1166507"/>
                <a:chExt cx="973767" cy="1372787"/>
              </a:xfrm>
            </p:grpSpPr>
            <p:sp>
              <p:nvSpPr>
                <p:cNvPr id="586" name="Arrow: Down 135">
                  <a:extLst>
                    <a:ext uri="{FF2B5EF4-FFF2-40B4-BE49-F238E27FC236}">
                      <a16:creationId xmlns:a16="http://schemas.microsoft.com/office/drawing/2014/main" id="{D7E07687-9B73-22C0-D8E7-D6B856607A12}"/>
                    </a:ext>
                  </a:extLst>
                </p:cNvPr>
                <p:cNvSpPr/>
                <p:nvPr/>
              </p:nvSpPr>
              <p:spPr>
                <a:xfrm>
                  <a:off x="2400241" y="1590550"/>
                  <a:ext cx="424939" cy="948744"/>
                </a:xfrm>
                <a:prstGeom prst="downArrow">
                  <a:avLst>
                    <a:gd name="adj1" fmla="val 80887"/>
                    <a:gd name="adj2"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587" name="Group 136">
                  <a:extLst>
                    <a:ext uri="{FF2B5EF4-FFF2-40B4-BE49-F238E27FC236}">
                      <a16:creationId xmlns:a16="http://schemas.microsoft.com/office/drawing/2014/main" id="{539CE55D-135A-CE53-4711-B889979ED388}"/>
                    </a:ext>
                  </a:extLst>
                </p:cNvPr>
                <p:cNvGrpSpPr/>
                <p:nvPr/>
              </p:nvGrpSpPr>
              <p:grpSpPr>
                <a:xfrm>
                  <a:off x="2125825" y="1166507"/>
                  <a:ext cx="973767" cy="973769"/>
                  <a:chOff x="2317761" y="1319526"/>
                  <a:chExt cx="667733" cy="667734"/>
                </a:xfrm>
              </p:grpSpPr>
              <p:sp>
                <p:nvSpPr>
                  <p:cNvPr id="588" name="Oval 137">
                    <a:extLst>
                      <a:ext uri="{FF2B5EF4-FFF2-40B4-BE49-F238E27FC236}">
                        <a16:creationId xmlns:a16="http://schemas.microsoft.com/office/drawing/2014/main" id="{C2E13D7D-162E-DBC6-F98C-80F91BD70FDD}"/>
                      </a:ext>
                    </a:extLst>
                  </p:cNvPr>
                  <p:cNvSpPr/>
                  <p:nvPr/>
                </p:nvSpPr>
                <p:spPr>
                  <a:xfrm>
                    <a:off x="2317761" y="1319526"/>
                    <a:ext cx="667733" cy="667734"/>
                  </a:xfrm>
                  <a:prstGeom prst="ellipse">
                    <a:avLst/>
                  </a:prstGeom>
                  <a:solidFill>
                    <a:schemeClr val="tx2">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89" name="Oval 138">
                    <a:extLst>
                      <a:ext uri="{FF2B5EF4-FFF2-40B4-BE49-F238E27FC236}">
                        <a16:creationId xmlns:a16="http://schemas.microsoft.com/office/drawing/2014/main" id="{3EDBF8F8-3BFF-4B17-BB75-83166B3924BD}"/>
                      </a:ext>
                    </a:extLst>
                  </p:cNvPr>
                  <p:cNvSpPr/>
                  <p:nvPr/>
                </p:nvSpPr>
                <p:spPr>
                  <a:xfrm>
                    <a:off x="2368198" y="1364043"/>
                    <a:ext cx="566861" cy="578708"/>
                  </a:xfrm>
                  <a:prstGeom prst="ellipse">
                    <a:avLst/>
                  </a:prstGeom>
                  <a:solidFill>
                    <a:schemeClr val="tx2">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90" name="Oval 139">
                    <a:extLst>
                      <a:ext uri="{FF2B5EF4-FFF2-40B4-BE49-F238E27FC236}">
                        <a16:creationId xmlns:a16="http://schemas.microsoft.com/office/drawing/2014/main" id="{32721706-275F-2842-4C6F-244F1A885358}"/>
                      </a:ext>
                    </a:extLst>
                  </p:cNvPr>
                  <p:cNvSpPr/>
                  <p:nvPr/>
                </p:nvSpPr>
                <p:spPr>
                  <a:xfrm>
                    <a:off x="2427762" y="1429529"/>
                    <a:ext cx="447735" cy="4477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a:ln>
                          <a:noFill/>
                        </a:ln>
                        <a:solidFill>
                          <a:srgbClr val="001965"/>
                        </a:solidFill>
                        <a:effectLst/>
                        <a:uLnTx/>
                        <a:uFillTx/>
                        <a:latin typeface="Century Gothic" panose="020F0302020204030204"/>
                        <a:ea typeface="+mn-ea"/>
                        <a:cs typeface="+mn-cs"/>
                      </a:rPr>
                      <a:t>31%</a:t>
                    </a:r>
                  </a:p>
                </p:txBody>
              </p:sp>
            </p:grpSp>
          </p:grpSp>
          <p:grpSp>
            <p:nvGrpSpPr>
              <p:cNvPr id="580" name="Group 129">
                <a:extLst>
                  <a:ext uri="{FF2B5EF4-FFF2-40B4-BE49-F238E27FC236}">
                    <a16:creationId xmlns:a16="http://schemas.microsoft.com/office/drawing/2014/main" id="{D5BE47F1-1946-D906-41E5-0E70C170E3AD}"/>
                  </a:ext>
                </a:extLst>
              </p:cNvPr>
              <p:cNvGrpSpPr/>
              <p:nvPr/>
            </p:nvGrpSpPr>
            <p:grpSpPr>
              <a:xfrm>
                <a:off x="2470157" y="1347358"/>
                <a:ext cx="843326" cy="983733"/>
                <a:chOff x="2249652" y="1166510"/>
                <a:chExt cx="973767" cy="1135895"/>
              </a:xfrm>
            </p:grpSpPr>
            <p:sp>
              <p:nvSpPr>
                <p:cNvPr id="581" name="Arrow: Down 130">
                  <a:extLst>
                    <a:ext uri="{FF2B5EF4-FFF2-40B4-BE49-F238E27FC236}">
                      <a16:creationId xmlns:a16="http://schemas.microsoft.com/office/drawing/2014/main" id="{99F4FA87-9B4A-0232-ED83-75A6221667A3}"/>
                    </a:ext>
                  </a:extLst>
                </p:cNvPr>
                <p:cNvSpPr/>
                <p:nvPr/>
              </p:nvSpPr>
              <p:spPr>
                <a:xfrm>
                  <a:off x="2524068" y="1573791"/>
                  <a:ext cx="424939" cy="728614"/>
                </a:xfrm>
                <a:prstGeom prst="downArrow">
                  <a:avLst>
                    <a:gd name="adj1" fmla="val 73891"/>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582" name="Group 131">
                  <a:extLst>
                    <a:ext uri="{FF2B5EF4-FFF2-40B4-BE49-F238E27FC236}">
                      <a16:creationId xmlns:a16="http://schemas.microsoft.com/office/drawing/2014/main" id="{BB6BFABD-EAB6-34F6-345F-923A60BE2BB2}"/>
                    </a:ext>
                  </a:extLst>
                </p:cNvPr>
                <p:cNvGrpSpPr/>
                <p:nvPr/>
              </p:nvGrpSpPr>
              <p:grpSpPr>
                <a:xfrm>
                  <a:off x="2249652" y="1166510"/>
                  <a:ext cx="973767" cy="973768"/>
                  <a:chOff x="2402672" y="1319528"/>
                  <a:chExt cx="667733" cy="667733"/>
                </a:xfrm>
              </p:grpSpPr>
              <p:sp>
                <p:nvSpPr>
                  <p:cNvPr id="583" name="Oval 132">
                    <a:extLst>
                      <a:ext uri="{FF2B5EF4-FFF2-40B4-BE49-F238E27FC236}">
                        <a16:creationId xmlns:a16="http://schemas.microsoft.com/office/drawing/2014/main" id="{F969825B-40ED-CB87-18BD-A14A08FFD0A4}"/>
                      </a:ext>
                    </a:extLst>
                  </p:cNvPr>
                  <p:cNvSpPr/>
                  <p:nvPr/>
                </p:nvSpPr>
                <p:spPr>
                  <a:xfrm>
                    <a:off x="2402672" y="1319528"/>
                    <a:ext cx="667733" cy="667733"/>
                  </a:xfrm>
                  <a:prstGeom prst="ellipse">
                    <a:avLst/>
                  </a:prstGeom>
                  <a:solidFill>
                    <a:schemeClr val="accent6">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84" name="Oval 133">
                    <a:extLst>
                      <a:ext uri="{FF2B5EF4-FFF2-40B4-BE49-F238E27FC236}">
                        <a16:creationId xmlns:a16="http://schemas.microsoft.com/office/drawing/2014/main" id="{7DB0E7CF-E40F-3E0B-F122-A76E13B50BB0}"/>
                      </a:ext>
                    </a:extLst>
                  </p:cNvPr>
                  <p:cNvSpPr/>
                  <p:nvPr/>
                </p:nvSpPr>
                <p:spPr>
                  <a:xfrm>
                    <a:off x="2457708" y="1368736"/>
                    <a:ext cx="557665" cy="569319"/>
                  </a:xfrm>
                  <a:prstGeom prst="ellipse">
                    <a:avLst/>
                  </a:prstGeom>
                  <a:solidFill>
                    <a:schemeClr val="accent6">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85" name="Oval 134">
                    <a:extLst>
                      <a:ext uri="{FF2B5EF4-FFF2-40B4-BE49-F238E27FC236}">
                        <a16:creationId xmlns:a16="http://schemas.microsoft.com/office/drawing/2014/main" id="{B7EAFBEB-54A5-ADCC-66F8-910913B2BC82}"/>
                      </a:ext>
                    </a:extLst>
                  </p:cNvPr>
                  <p:cNvSpPr/>
                  <p:nvPr/>
                </p:nvSpPr>
                <p:spPr>
                  <a:xfrm>
                    <a:off x="2512673" y="1429527"/>
                    <a:ext cx="447735" cy="4477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939AA7"/>
                        </a:solidFill>
                        <a:effectLst/>
                        <a:uLnTx/>
                        <a:uFillTx/>
                        <a:latin typeface="Century Gothic" panose="020F0302020204030204"/>
                        <a:ea typeface="+mn-ea"/>
                        <a:cs typeface="+mn-cs"/>
                      </a:rPr>
                      <a:t>6%</a:t>
                    </a:r>
                  </a:p>
                </p:txBody>
              </p:sp>
            </p:grpSp>
          </p:grpSp>
        </p:grpSp>
        <p:sp>
          <p:nvSpPr>
            <p:cNvPr id="577" name="TextBox 201">
              <a:extLst>
                <a:ext uri="{FF2B5EF4-FFF2-40B4-BE49-F238E27FC236}">
                  <a16:creationId xmlns:a16="http://schemas.microsoft.com/office/drawing/2014/main" id="{B6488107-EE2C-9FC1-6481-1AD55B85E184}"/>
                </a:ext>
              </a:extLst>
            </p:cNvPr>
            <p:cNvSpPr txBox="1"/>
            <p:nvPr/>
          </p:nvSpPr>
          <p:spPr>
            <a:xfrm>
              <a:off x="5995390" y="2668338"/>
              <a:ext cx="3262005" cy="280909"/>
            </a:xfrm>
            <a:prstGeom prst="roundRect">
              <a:avLst>
                <a:gd name="adj" fmla="val 50000"/>
              </a:avLst>
            </a:prstGeom>
            <a:solidFill>
              <a:srgbClr val="EEA7BF"/>
            </a:solidFill>
          </p:spPr>
          <p:txBody>
            <a:bodyPr wrap="square" lIns="0" tIns="0" rIns="0" bIns="0" rtlCol="0" anchor="ctr">
              <a:sp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entury Gothic" panose="020F0302020204030204"/>
                  <a:ea typeface="+mn-ea"/>
                  <a:cs typeface="+mn-cs"/>
                </a:rPr>
                <a:t>Volume del </a:t>
              </a:r>
              <a:r>
                <a:rPr kumimoji="0" lang="en-GB" sz="1600" b="1" i="0" u="none" strike="noStrike" kern="1200" cap="none" spc="0" normalizeH="0" baseline="0" noProof="0" dirty="0" err="1">
                  <a:ln>
                    <a:noFill/>
                  </a:ln>
                  <a:solidFill>
                    <a:srgbClr val="FFFFFF"/>
                  </a:solidFill>
                  <a:effectLst/>
                  <a:uLnTx/>
                  <a:uFillTx/>
                  <a:latin typeface="Century Gothic" panose="020F0302020204030204"/>
                  <a:ea typeface="+mn-ea"/>
                  <a:cs typeface="+mn-cs"/>
                </a:rPr>
                <a:t>tessuto</a:t>
              </a:r>
              <a:r>
                <a:rPr kumimoji="0" lang="en-GB" sz="1600" b="1" i="0" u="none" strike="noStrike" kern="1200" cap="none" spc="0" normalizeH="0" baseline="0" noProof="0" dirty="0">
                  <a:ln>
                    <a:noFill/>
                  </a:ln>
                  <a:solidFill>
                    <a:srgbClr val="FFFFFF"/>
                  </a:solidFill>
                  <a:effectLst/>
                  <a:uLnTx/>
                  <a:uFillTx/>
                  <a:latin typeface="Century Gothic" panose="020F0302020204030204"/>
                  <a:ea typeface="+mn-ea"/>
                  <a:cs typeface="+mn-cs"/>
                </a:rPr>
                <a:t> </a:t>
              </a:r>
              <a:r>
                <a:rPr kumimoji="0" lang="en-GB" sz="1600" b="1" i="0" u="none" strike="noStrike" kern="1200" cap="none" spc="0" normalizeH="0" baseline="0" noProof="0" dirty="0" err="1">
                  <a:ln>
                    <a:noFill/>
                  </a:ln>
                  <a:solidFill>
                    <a:srgbClr val="FFFFFF"/>
                  </a:solidFill>
                  <a:effectLst/>
                  <a:uLnTx/>
                  <a:uFillTx/>
                  <a:latin typeface="Century Gothic" panose="020F0302020204030204"/>
                  <a:ea typeface="+mn-ea"/>
                  <a:cs typeface="+mn-cs"/>
                </a:rPr>
                <a:t>adiposo</a:t>
              </a:r>
              <a:r>
                <a:rPr kumimoji="0" lang="en-GB" sz="1600" b="1" i="0" u="none" strike="noStrike" kern="1200" cap="none" spc="0" normalizeH="0" baseline="0" noProof="0" dirty="0">
                  <a:ln>
                    <a:noFill/>
                  </a:ln>
                  <a:solidFill>
                    <a:srgbClr val="FFFFFF"/>
                  </a:solidFill>
                  <a:effectLst/>
                  <a:uLnTx/>
                  <a:uFillTx/>
                  <a:latin typeface="Century Gothic" panose="020F0302020204030204"/>
                  <a:ea typeface="+mn-ea"/>
                  <a:cs typeface="+mn-cs"/>
                </a:rPr>
                <a:t> </a:t>
              </a:r>
              <a:r>
                <a:rPr kumimoji="0" lang="en-GB" sz="1600" b="1" i="0" u="none" strike="noStrike" kern="1200" cap="none" spc="0" normalizeH="0" baseline="0" noProof="0" dirty="0" err="1">
                  <a:ln>
                    <a:noFill/>
                  </a:ln>
                  <a:solidFill>
                    <a:srgbClr val="FFFFFF"/>
                  </a:solidFill>
                  <a:effectLst/>
                  <a:uLnTx/>
                  <a:uFillTx/>
                  <a:latin typeface="Century Gothic" panose="020F0302020204030204"/>
                  <a:ea typeface="+mn-ea"/>
                  <a:cs typeface="+mn-cs"/>
                </a:rPr>
                <a:t>viscerale</a:t>
              </a:r>
              <a:r>
                <a:rPr kumimoji="0" lang="en-GB" sz="1600" b="1" i="0" u="none" strike="noStrike" kern="1200" cap="none" spc="0" normalizeH="0" baseline="0" noProof="0" dirty="0">
                  <a:ln>
                    <a:noFill/>
                  </a:ln>
                  <a:solidFill>
                    <a:srgbClr val="FFFFFF"/>
                  </a:solidFill>
                  <a:effectLst/>
                  <a:uLnTx/>
                  <a:uFillTx/>
                  <a:latin typeface="Century Gothic" panose="020F0302020204030204"/>
                  <a:ea typeface="+mn-ea"/>
                  <a:cs typeface="+mn-cs"/>
                </a:rPr>
                <a:t> (%)</a:t>
              </a:r>
            </a:p>
          </p:txBody>
        </p:sp>
        <p:sp>
          <p:nvSpPr>
            <p:cNvPr id="578" name="TextBox 205">
              <a:extLst>
                <a:ext uri="{FF2B5EF4-FFF2-40B4-BE49-F238E27FC236}">
                  <a16:creationId xmlns:a16="http://schemas.microsoft.com/office/drawing/2014/main" id="{700E171E-BAAF-4792-C940-A54AFB5543CA}"/>
                </a:ext>
              </a:extLst>
            </p:cNvPr>
            <p:cNvSpPr txBox="1"/>
            <p:nvPr/>
          </p:nvSpPr>
          <p:spPr>
            <a:xfrm>
              <a:off x="8353991" y="3355326"/>
              <a:ext cx="485710" cy="171586"/>
            </a:xfrm>
            <a:prstGeom prst="rect">
              <a:avLst/>
            </a:prstGeom>
            <a:noFill/>
          </p:spPr>
          <p:txBody>
            <a:bodyPr wrap="none" lIns="0" tIns="0" rIns="0" bIns="0" rtlCol="0">
              <a:spAutoFit/>
            </a:bodyPr>
            <a:lstStyle/>
            <a:p>
              <a:pPr marL="0" marR="0" lvl="0" indent="0" algn="l" defTabSz="914377" rtl="0" eaLnBrk="1" fontAlgn="auto" latinLnBrk="0" hangingPunct="1">
                <a:lnSpc>
                  <a:spcPct val="120000"/>
                </a:lnSpc>
                <a:spcBef>
                  <a:spcPts val="0"/>
                </a:spcBef>
                <a:spcAft>
                  <a:spcPts val="0"/>
                </a:spcAft>
                <a:buClrTx/>
                <a:buSzTx/>
                <a:buFontTx/>
                <a:buNone/>
                <a:tabLst/>
                <a:defRPr/>
              </a:pPr>
              <a:r>
                <a:rPr kumimoji="0" lang="en-GB" sz="1333" b="0" i="0" u="none" strike="noStrike" kern="1200" cap="none" spc="0" normalizeH="0" baseline="0" noProof="0">
                  <a:ln>
                    <a:noFill/>
                  </a:ln>
                  <a:solidFill>
                    <a:srgbClr val="001965"/>
                  </a:solidFill>
                  <a:effectLst/>
                  <a:uLnTx/>
                  <a:uFillTx/>
                  <a:latin typeface="Century Gothic" panose="020F0302020204030204"/>
                  <a:ea typeface="+mn-ea"/>
                  <a:cs typeface="+mn-cs"/>
                </a:rPr>
                <a:t>p=0.040</a:t>
              </a:r>
            </a:p>
          </p:txBody>
        </p:sp>
      </p:grpSp>
    </p:spTree>
    <p:extLst>
      <p:ext uri="{BB962C8B-B14F-4D97-AF65-F5344CB8AC3E}">
        <p14:creationId xmlns:p14="http://schemas.microsoft.com/office/powerpoint/2010/main" val="20851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8"/>
                                        </p:tgtEl>
                                        <p:attrNameLst>
                                          <p:attrName>style.visibility</p:attrName>
                                        </p:attrNameLst>
                                      </p:cBhvr>
                                      <p:to>
                                        <p:strVal val="visible"/>
                                      </p:to>
                                    </p:set>
                                    <p:animEffect transition="in" filter="fade">
                                      <p:cBhvr>
                                        <p:cTn id="7" dur="500"/>
                                        <p:tgtEl>
                                          <p:spTgt spid="55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553"/>
                                        </p:tgtEl>
                                        <p:attrNameLst>
                                          <p:attrName>style.visibility</p:attrName>
                                        </p:attrNameLst>
                                      </p:cBhvr>
                                      <p:to>
                                        <p:strVal val="visible"/>
                                      </p:to>
                                    </p:set>
                                    <p:animEffect transition="in" filter="fade">
                                      <p:cBhvr>
                                        <p:cTn id="13" dur="500"/>
                                        <p:tgtEl>
                                          <p:spTgt spid="55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75"/>
                                        </p:tgtEl>
                                        <p:attrNameLst>
                                          <p:attrName>style.visibility</p:attrName>
                                        </p:attrNameLst>
                                      </p:cBhvr>
                                      <p:to>
                                        <p:strVal val="visible"/>
                                      </p:to>
                                    </p:set>
                                    <p:animEffect transition="in" filter="fade">
                                      <p:cBhvr>
                                        <p:cTn id="18" dur="500"/>
                                        <p:tgtEl>
                                          <p:spTgt spid="57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91"/>
                                        </p:tgtEl>
                                        <p:attrNameLst>
                                          <p:attrName>style.visibility</p:attrName>
                                        </p:attrNameLst>
                                      </p:cBhvr>
                                      <p:to>
                                        <p:strVal val="visible"/>
                                      </p:to>
                                    </p:set>
                                    <p:animEffect transition="in" filter="wipe(down)">
                                      <p:cBhvr>
                                        <p:cTn id="21" dur="500"/>
                                        <p:tgtEl>
                                          <p:spTgt spid="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A665F-5E81-A829-44A6-44B34D3B8AA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AF2E8C6-07B4-C0E7-E368-EA2E010A4A59}"/>
              </a:ext>
            </a:extLst>
          </p:cNvPr>
          <p:cNvSpPr>
            <a:spLocks noGrp="1"/>
          </p:cNvSpPr>
          <p:nvPr>
            <p:ph type="body" sz="quarter" idx="11"/>
          </p:nvPr>
        </p:nvSpPr>
        <p:spPr/>
        <p:txBody>
          <a:bodyPr/>
          <a:lstStyle/>
          <a:p>
            <a:pPr>
              <a:spcAft>
                <a:spcPts val="0"/>
              </a:spcAft>
            </a:pPr>
            <a:r>
              <a:rPr lang="en-GB" dirty="0">
                <a:latin typeface="+mn-lt"/>
              </a:rPr>
              <a:t>In </a:t>
            </a:r>
            <a:r>
              <a:rPr lang="en-GB" dirty="0" err="1">
                <a:latin typeface="+mn-lt"/>
              </a:rPr>
              <a:t>questo</a:t>
            </a:r>
            <a:r>
              <a:rPr lang="en-GB" dirty="0">
                <a:latin typeface="+mn-lt"/>
              </a:rPr>
              <a:t> </a:t>
            </a:r>
            <a:r>
              <a:rPr lang="en-GB" dirty="0" err="1">
                <a:latin typeface="+mn-lt"/>
              </a:rPr>
              <a:t>esempio</a:t>
            </a:r>
            <a:r>
              <a:rPr lang="en-GB" dirty="0">
                <a:latin typeface="+mn-lt"/>
              </a:rPr>
              <a:t> di RM </a:t>
            </a:r>
            <a:r>
              <a:rPr lang="en-GB" dirty="0" err="1">
                <a:latin typeface="+mn-lt"/>
              </a:rPr>
              <a:t>longitudinale</a:t>
            </a:r>
            <a:r>
              <a:rPr lang="en-GB" dirty="0">
                <a:latin typeface="+mn-lt"/>
              </a:rPr>
              <a:t> di un </a:t>
            </a:r>
            <a:r>
              <a:rPr lang="en-GB" dirty="0" err="1">
                <a:latin typeface="+mn-lt"/>
              </a:rPr>
              <a:t>partecipante</a:t>
            </a:r>
            <a:r>
              <a:rPr lang="en-GB" dirty="0">
                <a:latin typeface="+mn-lt"/>
              </a:rPr>
              <a:t>, la </a:t>
            </a:r>
            <a:r>
              <a:rPr lang="en-GB" dirty="0" err="1">
                <a:latin typeface="+mn-lt"/>
              </a:rPr>
              <a:t>segmentazione</a:t>
            </a:r>
            <a:r>
              <a:rPr lang="en-GB" dirty="0">
                <a:latin typeface="+mn-lt"/>
              </a:rPr>
              <a:t> </a:t>
            </a:r>
            <a:r>
              <a:rPr lang="en-GB" dirty="0" err="1">
                <a:latin typeface="+mn-lt"/>
              </a:rPr>
              <a:t>è</a:t>
            </a:r>
            <a:r>
              <a:rPr lang="en-GB" dirty="0">
                <a:latin typeface="+mn-lt"/>
              </a:rPr>
              <a:t> </a:t>
            </a:r>
            <a:r>
              <a:rPr lang="en-GB" dirty="0" err="1">
                <a:latin typeface="+mn-lt"/>
              </a:rPr>
              <a:t>evidenziata</a:t>
            </a:r>
            <a:r>
              <a:rPr lang="en-GB" dirty="0">
                <a:latin typeface="+mn-lt"/>
              </a:rPr>
              <a:t> in </a:t>
            </a:r>
            <a:r>
              <a:rPr lang="en-GB" dirty="0" err="1">
                <a:latin typeface="+mn-lt"/>
              </a:rPr>
              <a:t>blu</a:t>
            </a:r>
            <a:r>
              <a:rPr lang="en-GB" dirty="0">
                <a:latin typeface="+mn-lt"/>
              </a:rPr>
              <a:t> e </a:t>
            </a:r>
            <a:r>
              <a:rPr lang="en-GB" dirty="0" err="1">
                <a:latin typeface="+mn-lt"/>
              </a:rPr>
              <a:t>sovrapposta</a:t>
            </a:r>
            <a:r>
              <a:rPr lang="en-GB" dirty="0">
                <a:latin typeface="+mn-lt"/>
              </a:rPr>
              <a:t> alle </a:t>
            </a:r>
            <a:r>
              <a:rPr lang="en-GB" dirty="0" err="1">
                <a:latin typeface="+mn-lt"/>
              </a:rPr>
              <a:t>immagini</a:t>
            </a:r>
            <a:r>
              <a:rPr lang="en-GB" dirty="0">
                <a:latin typeface="+mn-lt"/>
              </a:rPr>
              <a:t> del </a:t>
            </a:r>
            <a:r>
              <a:rPr lang="en-GB" dirty="0" err="1">
                <a:latin typeface="+mn-lt"/>
              </a:rPr>
              <a:t>grasso</a:t>
            </a:r>
            <a:r>
              <a:rPr lang="en-GB" dirty="0">
                <a:latin typeface="+mn-lt"/>
              </a:rPr>
              <a:t> e dell’acqua.¹-³</a:t>
            </a:r>
          </a:p>
          <a:p>
            <a:pPr>
              <a:spcAft>
                <a:spcPts val="0"/>
              </a:spcAft>
            </a:pPr>
            <a:r>
              <a:rPr lang="en-GB" dirty="0" err="1">
                <a:latin typeface="+mn-lt"/>
              </a:rPr>
              <a:t>Poiché</a:t>
            </a:r>
            <a:r>
              <a:rPr lang="en-GB" dirty="0">
                <a:latin typeface="+mn-lt"/>
              </a:rPr>
              <a:t> la RM non era </a:t>
            </a:r>
            <a:r>
              <a:rPr lang="en-GB" dirty="0" err="1">
                <a:latin typeface="+mn-lt"/>
              </a:rPr>
              <a:t>una</a:t>
            </a:r>
            <a:r>
              <a:rPr lang="en-GB" dirty="0">
                <a:latin typeface="+mn-lt"/>
              </a:rPr>
              <a:t> </a:t>
            </a:r>
            <a:r>
              <a:rPr lang="en-GB" dirty="0" err="1">
                <a:latin typeface="+mn-lt"/>
              </a:rPr>
              <a:t>scansione</a:t>
            </a:r>
            <a:r>
              <a:rPr lang="en-GB" dirty="0">
                <a:latin typeface="+mn-lt"/>
              </a:rPr>
              <a:t> </a:t>
            </a:r>
            <a:r>
              <a:rPr lang="en-GB" dirty="0" err="1">
                <a:latin typeface="+mn-lt"/>
              </a:rPr>
              <a:t>dell’intero</a:t>
            </a:r>
            <a:r>
              <a:rPr lang="en-GB" dirty="0">
                <a:latin typeface="+mn-lt"/>
              </a:rPr>
              <a:t> </a:t>
            </a:r>
            <a:r>
              <a:rPr lang="en-GB" dirty="0" err="1">
                <a:latin typeface="+mn-lt"/>
              </a:rPr>
              <a:t>corpo</a:t>
            </a:r>
            <a:r>
              <a:rPr lang="en-GB" dirty="0">
                <a:latin typeface="+mn-lt"/>
              </a:rPr>
              <a:t>, </a:t>
            </a:r>
            <a:r>
              <a:rPr lang="en-GB" dirty="0" err="1">
                <a:latin typeface="+mn-lt"/>
              </a:rPr>
              <a:t>qualsiasi</a:t>
            </a:r>
            <a:r>
              <a:rPr lang="en-GB" dirty="0">
                <a:latin typeface="+mn-lt"/>
              </a:rPr>
              <a:t> </a:t>
            </a:r>
            <a:r>
              <a:rPr lang="en-GB" dirty="0" err="1">
                <a:latin typeface="+mn-lt"/>
              </a:rPr>
              <a:t>variazione</a:t>
            </a:r>
            <a:r>
              <a:rPr lang="en-GB" dirty="0">
                <a:latin typeface="+mn-lt"/>
              </a:rPr>
              <a:t> </a:t>
            </a:r>
            <a:r>
              <a:rPr lang="en-GB" dirty="0" err="1">
                <a:latin typeface="+mn-lt"/>
              </a:rPr>
              <a:t>dei</a:t>
            </a:r>
            <a:r>
              <a:rPr lang="en-GB" dirty="0">
                <a:latin typeface="+mn-lt"/>
              </a:rPr>
              <a:t> </a:t>
            </a:r>
            <a:r>
              <a:rPr lang="en-GB" dirty="0" err="1">
                <a:latin typeface="+mn-lt"/>
              </a:rPr>
              <a:t>rapporti</a:t>
            </a:r>
            <a:r>
              <a:rPr lang="en-GB" dirty="0">
                <a:latin typeface="+mn-lt"/>
              </a:rPr>
              <a:t> </a:t>
            </a:r>
            <a:r>
              <a:rPr lang="en-GB" dirty="0" err="1">
                <a:latin typeface="+mn-lt"/>
              </a:rPr>
              <a:t>normalizzata</a:t>
            </a:r>
            <a:r>
              <a:rPr lang="en-GB" dirty="0">
                <a:latin typeface="+mn-lt"/>
              </a:rPr>
              <a:t> rispetto al peso </a:t>
            </a:r>
            <a:r>
              <a:rPr lang="en-GB" dirty="0" err="1">
                <a:latin typeface="+mn-lt"/>
              </a:rPr>
              <a:t>corporeo</a:t>
            </a:r>
            <a:r>
              <a:rPr lang="en-GB" dirty="0">
                <a:latin typeface="+mn-lt"/>
              </a:rPr>
              <a:t> </a:t>
            </a:r>
            <a:r>
              <a:rPr lang="en-GB" dirty="0" err="1">
                <a:latin typeface="+mn-lt"/>
              </a:rPr>
              <a:t>totale</a:t>
            </a:r>
            <a:r>
              <a:rPr lang="en-GB" dirty="0">
                <a:latin typeface="+mn-lt"/>
              </a:rPr>
              <a:t> </a:t>
            </a:r>
            <a:r>
              <a:rPr lang="en-GB" dirty="0" err="1">
                <a:latin typeface="+mn-lt"/>
              </a:rPr>
              <a:t>risulta</a:t>
            </a:r>
            <a:r>
              <a:rPr lang="en-GB" dirty="0">
                <a:latin typeface="+mn-lt"/>
              </a:rPr>
              <a:t> </a:t>
            </a:r>
            <a:r>
              <a:rPr lang="en-GB" dirty="0" err="1">
                <a:latin typeface="+mn-lt"/>
              </a:rPr>
              <a:t>imprecisa</a:t>
            </a:r>
            <a:r>
              <a:rPr lang="en-GB" dirty="0">
                <a:latin typeface="+mn-lt"/>
              </a:rPr>
              <a:t> e </a:t>
            </a:r>
            <a:r>
              <a:rPr lang="en-GB" dirty="0" err="1">
                <a:latin typeface="+mn-lt"/>
              </a:rPr>
              <a:t>rappresenta</a:t>
            </a:r>
            <a:r>
              <a:rPr lang="en-GB" dirty="0">
                <a:latin typeface="+mn-lt"/>
              </a:rPr>
              <a:t> un </a:t>
            </a:r>
            <a:r>
              <a:rPr lang="en-GB" dirty="0" err="1">
                <a:latin typeface="+mn-lt"/>
              </a:rPr>
              <a:t>limite</a:t>
            </a:r>
            <a:r>
              <a:rPr lang="en-GB" dirty="0">
                <a:latin typeface="+mn-lt"/>
              </a:rPr>
              <a:t> </a:t>
            </a:r>
            <a:r>
              <a:rPr lang="en-GB" dirty="0" err="1">
                <a:latin typeface="+mn-lt"/>
              </a:rPr>
              <a:t>dello</a:t>
            </a:r>
            <a:r>
              <a:rPr lang="en-GB" dirty="0">
                <a:latin typeface="+mn-lt"/>
              </a:rPr>
              <a:t> studio.</a:t>
            </a:r>
          </a:p>
          <a:p>
            <a:pPr>
              <a:spcAft>
                <a:spcPts val="0"/>
              </a:spcAft>
            </a:pPr>
            <a:r>
              <a:rPr lang="en-GB" dirty="0">
                <a:latin typeface="+mn-lt"/>
              </a:rPr>
              <a:t>BMI, </a:t>
            </a:r>
            <a:r>
              <a:rPr lang="en-GB" dirty="0" err="1">
                <a:latin typeface="+mn-lt"/>
              </a:rPr>
              <a:t>indice</a:t>
            </a:r>
            <a:r>
              <a:rPr lang="en-GB" dirty="0">
                <a:latin typeface="+mn-lt"/>
              </a:rPr>
              <a:t> di </a:t>
            </a:r>
            <a:r>
              <a:rPr lang="en-GB" dirty="0" err="1">
                <a:latin typeface="+mn-lt"/>
              </a:rPr>
              <a:t>massa</a:t>
            </a:r>
            <a:r>
              <a:rPr lang="en-GB" dirty="0">
                <a:latin typeface="+mn-lt"/>
              </a:rPr>
              <a:t> </a:t>
            </a:r>
            <a:r>
              <a:rPr lang="en-GB" dirty="0" err="1">
                <a:latin typeface="+mn-lt"/>
              </a:rPr>
              <a:t>corporea</a:t>
            </a:r>
            <a:r>
              <a:rPr lang="en-GB" dirty="0">
                <a:latin typeface="+mn-lt"/>
              </a:rPr>
              <a:t>; TAT, </a:t>
            </a:r>
            <a:r>
              <a:rPr lang="en-GB" dirty="0" err="1">
                <a:latin typeface="+mn-lt"/>
              </a:rPr>
              <a:t>tessuto</a:t>
            </a:r>
            <a:r>
              <a:rPr lang="en-GB" dirty="0">
                <a:latin typeface="+mn-lt"/>
              </a:rPr>
              <a:t> </a:t>
            </a:r>
            <a:r>
              <a:rPr lang="en-GB" dirty="0" err="1">
                <a:latin typeface="+mn-lt"/>
              </a:rPr>
              <a:t>adiposo</a:t>
            </a:r>
            <a:r>
              <a:rPr lang="en-GB" dirty="0">
                <a:latin typeface="+mn-lt"/>
              </a:rPr>
              <a:t> </a:t>
            </a:r>
            <a:r>
              <a:rPr lang="en-GB" dirty="0" err="1">
                <a:latin typeface="+mn-lt"/>
              </a:rPr>
              <a:t>totale</a:t>
            </a:r>
            <a:r>
              <a:rPr lang="en-GB" dirty="0">
                <a:latin typeface="+mn-lt"/>
              </a:rPr>
              <a:t>; TLT, </a:t>
            </a:r>
            <a:r>
              <a:rPr lang="en-GB" dirty="0" err="1">
                <a:latin typeface="+mn-lt"/>
              </a:rPr>
              <a:t>tessuto</a:t>
            </a:r>
            <a:r>
              <a:rPr lang="en-GB" dirty="0">
                <a:latin typeface="+mn-lt"/>
              </a:rPr>
              <a:t> </a:t>
            </a:r>
            <a:r>
              <a:rPr lang="en-GB" dirty="0" err="1">
                <a:latin typeface="+mn-lt"/>
              </a:rPr>
              <a:t>magro</a:t>
            </a:r>
            <a:r>
              <a:rPr lang="en-GB" dirty="0">
                <a:latin typeface="+mn-lt"/>
              </a:rPr>
              <a:t> </a:t>
            </a:r>
            <a:r>
              <a:rPr lang="en-GB" dirty="0" err="1">
                <a:latin typeface="+mn-lt"/>
              </a:rPr>
              <a:t>totale</a:t>
            </a:r>
            <a:r>
              <a:rPr lang="en-GB" dirty="0">
                <a:latin typeface="+mn-lt"/>
              </a:rPr>
              <a:t>. </a:t>
            </a:r>
          </a:p>
          <a:p>
            <a:pPr>
              <a:spcAft>
                <a:spcPts val="0"/>
              </a:spcAft>
            </a:pPr>
            <a:endParaRPr lang="en-GB" dirty="0">
              <a:latin typeface="+mn-lt"/>
            </a:endParaRPr>
          </a:p>
          <a:p>
            <a:pPr>
              <a:spcBef>
                <a:spcPts val="0"/>
              </a:spcBef>
              <a:spcAft>
                <a:spcPts val="0"/>
              </a:spcAft>
            </a:pPr>
            <a:r>
              <a:rPr lang="en-GB" dirty="0">
                <a:latin typeface="+mn-lt"/>
              </a:rPr>
              <a:t>1. Borga M et al. NMR Biomed 2015;28:1747–1753; 2. Karlsson A et al. J Magn </a:t>
            </a:r>
            <a:r>
              <a:rPr lang="en-GB" dirty="0" err="1">
                <a:latin typeface="+mn-lt"/>
              </a:rPr>
              <a:t>Reson</a:t>
            </a:r>
            <a:r>
              <a:rPr lang="en-GB" dirty="0">
                <a:latin typeface="+mn-lt"/>
              </a:rPr>
              <a:t> Imaging 2015;41:1558–1569; 3. West J et al. </a:t>
            </a:r>
            <a:r>
              <a:rPr lang="en-GB" dirty="0" err="1">
                <a:latin typeface="+mn-lt"/>
              </a:rPr>
              <a:t>PLoS</a:t>
            </a:r>
            <a:r>
              <a:rPr lang="en-GB" dirty="0">
                <a:latin typeface="+mn-lt"/>
              </a:rPr>
              <a:t> One 2018;13:e0192495.</a:t>
            </a:r>
            <a:endParaRPr lang="en-GB" dirty="0">
              <a:latin typeface="+mn-lt"/>
              <a:ea typeface="Verdana"/>
              <a:cs typeface="Arial"/>
            </a:endParaRPr>
          </a:p>
        </p:txBody>
      </p:sp>
      <p:sp>
        <p:nvSpPr>
          <p:cNvPr id="2" name="TextBox 10">
            <a:extLst>
              <a:ext uri="{FF2B5EF4-FFF2-40B4-BE49-F238E27FC236}">
                <a16:creationId xmlns:a16="http://schemas.microsoft.com/office/drawing/2014/main" id="{07B1FB91-389B-CAFC-6EFD-D05FAFB3B8B5}"/>
              </a:ext>
            </a:extLst>
          </p:cNvPr>
          <p:cNvSpPr txBox="1">
            <a:spLocks noChangeAspect="1"/>
          </p:cNvSpPr>
          <p:nvPr/>
        </p:nvSpPr>
        <p:spPr>
          <a:xfrm rot="10800000">
            <a:off x="-24" y="-5"/>
            <a:ext cx="9132299" cy="995678"/>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5" name="Segnaposto testo 17">
            <a:extLst>
              <a:ext uri="{FF2B5EF4-FFF2-40B4-BE49-F238E27FC236}">
                <a16:creationId xmlns:a16="http://schemas.microsoft.com/office/drawing/2014/main" id="{F3E89DCE-7811-C9A3-F2C2-8991110C90A3}"/>
              </a:ext>
            </a:extLst>
          </p:cNvPr>
          <p:cNvSpPr txBox="1">
            <a:spLocks/>
          </p:cNvSpPr>
          <p:nvPr/>
        </p:nvSpPr>
        <p:spPr>
          <a:xfrm>
            <a:off x="505460" y="400350"/>
            <a:ext cx="8990232" cy="915637"/>
          </a:xfrm>
          <a:prstGeom prst="rect">
            <a:avLst/>
          </a:prstGeom>
        </p:spPr>
        <p:txBody>
          <a:bodyPr wrap="square"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marL="0" marR="0" lvl="0" indent="0" algn="l" defTabSz="914400" rtl="0" eaLnBrk="1" fontAlgn="auto" latinLnBrk="0" hangingPunct="1">
              <a:lnSpc>
                <a:spcPct val="80000"/>
              </a:lnSpc>
              <a:spcBef>
                <a:spcPts val="0"/>
              </a:spcBef>
              <a:spcAft>
                <a:spcPts val="600"/>
              </a:spcAft>
              <a:buClr>
                <a:srgbClr val="009EE1"/>
              </a:buClr>
              <a:buSzTx/>
              <a:buFont typeface="Arial" panose="020B0604020202020204" pitchFamily="34" charset="0"/>
              <a:buNone/>
              <a:tabLst>
                <a:tab pos="255822" algn="l"/>
              </a:tabLst>
              <a:defRPr/>
            </a:pPr>
            <a:r>
              <a:rPr kumimoji="0" lang="en-GB"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rPr>
              <a:t>Perdita di peso </a:t>
            </a:r>
            <a:r>
              <a:rPr kumimoji="0" lang="en-GB" sz="3200" b="1" i="0" u="none" strike="noStrike" kern="1200" cap="none" spc="0" normalizeH="0" baseline="0" noProof="0" dirty="0">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di </a:t>
            </a:r>
            <a:r>
              <a:rPr kumimoji="0" lang="en-GB" sz="3200" b="1" i="0" u="none" strike="noStrike" kern="1200" cap="none" spc="0" normalizeH="0" baseline="0" noProof="0" dirty="0" err="1">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qualità</a:t>
            </a:r>
            <a:r>
              <a:rPr kumimoji="0" lang="en-GB" sz="3200" b="1" i="0" u="none" strike="noStrike" kern="1200" cap="none" spc="0" normalizeH="0" baseline="0" noProof="0" dirty="0">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 </a:t>
            </a:r>
            <a:r>
              <a:rPr kumimoji="0" lang="en-GB"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rPr>
              <a:t>con semaglutide</a:t>
            </a:r>
            <a:endParaRPr kumimoji="0" lang="it-IT"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endParaRPr>
          </a:p>
        </p:txBody>
      </p:sp>
      <p:grpSp>
        <p:nvGrpSpPr>
          <p:cNvPr id="10" name="Gruppo 9">
            <a:extLst>
              <a:ext uri="{FF2B5EF4-FFF2-40B4-BE49-F238E27FC236}">
                <a16:creationId xmlns:a16="http://schemas.microsoft.com/office/drawing/2014/main" id="{F68A0FCE-C583-959A-A869-29503454ADF4}"/>
              </a:ext>
            </a:extLst>
          </p:cNvPr>
          <p:cNvGrpSpPr/>
          <p:nvPr/>
        </p:nvGrpSpPr>
        <p:grpSpPr>
          <a:xfrm>
            <a:off x="2252616" y="1163369"/>
            <a:ext cx="7686768" cy="4759759"/>
            <a:chOff x="2166916" y="1163369"/>
            <a:chExt cx="7686768" cy="4759759"/>
          </a:xfrm>
        </p:grpSpPr>
        <p:pic>
          <p:nvPicPr>
            <p:cNvPr id="4" name="Picture 3">
              <a:extLst>
                <a:ext uri="{FF2B5EF4-FFF2-40B4-BE49-F238E27FC236}">
                  <a16:creationId xmlns:a16="http://schemas.microsoft.com/office/drawing/2014/main" id="{E52703C6-2391-0285-21F3-E315DA132F79}"/>
                </a:ext>
              </a:extLst>
            </p:cNvPr>
            <p:cNvPicPr>
              <a:picLocks noChangeAspect="1"/>
            </p:cNvPicPr>
            <p:nvPr/>
          </p:nvPicPr>
          <p:blipFill>
            <a:blip r:embed="rId2"/>
            <a:srcRect l="838" t="1849" r="1259" b="1026"/>
            <a:stretch>
              <a:fillRect/>
            </a:stretch>
          </p:blipFill>
          <p:spPr>
            <a:xfrm>
              <a:off x="2166916" y="1163369"/>
              <a:ext cx="7686768" cy="4759759"/>
            </a:xfrm>
            <a:prstGeom prst="roundRect">
              <a:avLst>
                <a:gd name="adj" fmla="val 4175"/>
              </a:avLst>
            </a:prstGeom>
            <a:solidFill>
              <a:schemeClr val="bg1"/>
            </a:solidFill>
            <a:ln>
              <a:noFill/>
            </a:ln>
            <a:effectLst>
              <a:outerShdw blurRad="142765" dist="12700" sx="101000" sy="101000" algn="ctr" rotWithShape="0">
                <a:prstClr val="black">
                  <a:alpha val="15000"/>
                </a:prstClr>
              </a:outerShdw>
            </a:effectLst>
          </p:spPr>
        </p:pic>
        <p:sp>
          <p:nvSpPr>
            <p:cNvPr id="8" name="Rettangolo con angoli arrotondati 7">
              <a:extLst>
                <a:ext uri="{FF2B5EF4-FFF2-40B4-BE49-F238E27FC236}">
                  <a16:creationId xmlns:a16="http://schemas.microsoft.com/office/drawing/2014/main" id="{B832384E-8E65-E295-A1E5-2CFD165C6F94}"/>
                </a:ext>
              </a:extLst>
            </p:cNvPr>
            <p:cNvSpPr/>
            <p:nvPr/>
          </p:nvSpPr>
          <p:spPr>
            <a:xfrm>
              <a:off x="3664860" y="5448969"/>
              <a:ext cx="1002675" cy="214852"/>
            </a:xfrm>
            <a:prstGeom prst="roundRect">
              <a:avLst>
                <a:gd name="adj" fmla="val 50000"/>
              </a:avLst>
            </a:prstGeom>
            <a:solidFill>
              <a:srgbClr val="D1247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entury Gothic" panose="020F0302020204030204"/>
                  <a:ea typeface="Apis For Office" panose="020B0504010101010104" pitchFamily="34" charset="0"/>
                  <a:cs typeface="Apis For Office" panose="020B0504010101010104" pitchFamily="34" charset="0"/>
                </a:rPr>
                <a:t>BASELINE</a:t>
              </a:r>
            </a:p>
          </p:txBody>
        </p:sp>
        <p:sp>
          <p:nvSpPr>
            <p:cNvPr id="9" name="Rettangolo con angoli arrotondati 8">
              <a:extLst>
                <a:ext uri="{FF2B5EF4-FFF2-40B4-BE49-F238E27FC236}">
                  <a16:creationId xmlns:a16="http://schemas.microsoft.com/office/drawing/2014/main" id="{636DF909-979C-F3C8-FF0E-D195814CCA2C}"/>
                </a:ext>
              </a:extLst>
            </p:cNvPr>
            <p:cNvSpPr/>
            <p:nvPr/>
          </p:nvSpPr>
          <p:spPr>
            <a:xfrm>
              <a:off x="7442579" y="5448969"/>
              <a:ext cx="1223748" cy="214852"/>
            </a:xfrm>
            <a:prstGeom prst="roundRect">
              <a:avLst>
                <a:gd name="adj" fmla="val 50000"/>
              </a:avLst>
            </a:prstGeom>
            <a:solidFill>
              <a:srgbClr val="D1247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entury Gothic" panose="020F0302020204030204"/>
                  <a:ea typeface="Apis For Office" panose="020B0504010101010104" pitchFamily="34" charset="0"/>
                  <a:cs typeface="Apis For Office" panose="020B0504010101010104" pitchFamily="34" charset="0"/>
                </a:rPr>
                <a:t>FOLLOW-UP</a:t>
              </a:r>
            </a:p>
          </p:txBody>
        </p:sp>
      </p:grpSp>
    </p:spTree>
    <p:extLst>
      <p:ext uri="{BB962C8B-B14F-4D97-AF65-F5344CB8AC3E}">
        <p14:creationId xmlns:p14="http://schemas.microsoft.com/office/powerpoint/2010/main" val="3848149077"/>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EBC1E79-EF7B-E1CF-5405-44134404F9A4}"/>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BF02865-E9BD-7AA3-DCF5-8D446F4B8A86}"/>
              </a:ext>
            </a:extLst>
          </p:cNvPr>
          <p:cNvSpPr>
            <a:spLocks noGrp="1"/>
          </p:cNvSpPr>
          <p:nvPr>
            <p:ph type="body" sz="quarter" idx="13"/>
          </p:nvPr>
        </p:nvSpPr>
        <p:spPr>
          <a:xfrm>
            <a:off x="647997" y="5999512"/>
            <a:ext cx="10896003" cy="534488"/>
          </a:xfrm>
        </p:spPr>
        <p:txBody>
          <a:bodyPr/>
          <a:lstStyle/>
          <a:p>
            <a:r>
              <a:rPr lang="en-US" noProof="0"/>
              <a:t>BMI, body mass index; DXA, dual-energy X-ray absorptiometry; ORC, obesity-related complication; OW, once-weekly; </a:t>
            </a:r>
            <a:r>
              <a:rPr lang="en-US" noProof="0" err="1"/>
              <a:t>s.c.</a:t>
            </a:r>
            <a:r>
              <a:rPr lang="en-US" noProof="0"/>
              <a:t>, subcutaneous. </a:t>
            </a:r>
            <a:br>
              <a:rPr lang="en-US" noProof="0"/>
            </a:br>
            <a:r>
              <a:rPr lang="en-US" noProof="0" err="1"/>
              <a:t>Alissou</a:t>
            </a:r>
            <a:r>
              <a:rPr lang="en-US" noProof="0"/>
              <a:t> M et al. Diabetes </a:t>
            </a:r>
            <a:r>
              <a:rPr lang="en-US" noProof="0" err="1"/>
              <a:t>Obes</a:t>
            </a:r>
            <a:r>
              <a:rPr lang="en-US" noProof="0"/>
              <a:t> </a:t>
            </a:r>
            <a:r>
              <a:rPr lang="en-US" noProof="0" err="1"/>
              <a:t>Metab</a:t>
            </a:r>
            <a:r>
              <a:rPr lang="en-US" noProof="0"/>
              <a:t> 2026;23:112–21.</a:t>
            </a:r>
          </a:p>
        </p:txBody>
      </p:sp>
      <p:sp>
        <p:nvSpPr>
          <p:cNvPr id="2" name="Title 1">
            <a:extLst>
              <a:ext uri="{FF2B5EF4-FFF2-40B4-BE49-F238E27FC236}">
                <a16:creationId xmlns:a16="http://schemas.microsoft.com/office/drawing/2014/main" id="{F12F23AC-8EA5-43F0-4730-5F70B38C7B91}"/>
              </a:ext>
            </a:extLst>
          </p:cNvPr>
          <p:cNvSpPr>
            <a:spLocks noGrp="1"/>
          </p:cNvSpPr>
          <p:nvPr>
            <p:ph type="title"/>
          </p:nvPr>
        </p:nvSpPr>
        <p:spPr>
          <a:noFill/>
          <a:ln>
            <a:noFill/>
          </a:ln>
        </p:spPr>
        <p:txBody>
          <a:bodyPr/>
          <a:lstStyle/>
          <a:p>
            <a:r>
              <a:rPr lang="en-US" sz="2667" kern="0">
                <a:ea typeface="Apis For Office Light" panose="020B0404010101010104" pitchFamily="34" charset="0"/>
                <a:cs typeface="Apis For Office Light" panose="020B0404010101010104" pitchFamily="34" charset="0"/>
              </a:rPr>
              <a:t>Real-world study to investigate the impact of weight loss on lean soft tissue mass, muscle function, and metabolic adaptations in patients with obesity treated with semaglutide</a:t>
            </a:r>
            <a:br>
              <a:rPr lang="en-US" sz="2667"/>
            </a:br>
            <a:r>
              <a:rPr lang="en-US" sz="2133" err="1">
                <a:solidFill>
                  <a:srgbClr val="3B97DE"/>
                </a:solidFill>
              </a:rPr>
              <a:t>SEMALEAN</a:t>
            </a:r>
            <a:r>
              <a:rPr lang="en-US" sz="2133">
                <a:solidFill>
                  <a:srgbClr val="3B97DE"/>
                </a:solidFill>
              </a:rPr>
              <a:t>: real-world study (N=115)</a:t>
            </a:r>
            <a:endParaRPr lang="en-US" sz="2667"/>
          </a:p>
        </p:txBody>
      </p:sp>
      <p:graphicFrame>
        <p:nvGraphicFramePr>
          <p:cNvPr id="1592" name="Chart 1591" hidden="1">
            <a:extLst>
              <a:ext uri="{FF2B5EF4-FFF2-40B4-BE49-F238E27FC236}">
                <a16:creationId xmlns:a16="http://schemas.microsoft.com/office/drawing/2014/main" id="{122074F7-1367-7D62-4631-F1C41D541C7E}"/>
              </a:ext>
            </a:extLst>
          </p:cNvPr>
          <p:cNvGraphicFramePr/>
          <p:nvPr/>
        </p:nvGraphicFramePr>
        <p:xfrm>
          <a:off x="7065924" y="2651457"/>
          <a:ext cx="2005163" cy="3120169"/>
        </p:xfrm>
        <a:graphic>
          <a:graphicData uri="http://schemas.openxmlformats.org/drawingml/2006/chart">
            <c:chart xmlns:c="http://schemas.openxmlformats.org/drawingml/2006/chart" xmlns:r="http://schemas.openxmlformats.org/officeDocument/2006/relationships" r:id="rId3"/>
          </a:graphicData>
        </a:graphic>
      </p:graphicFrame>
      <p:sp>
        <p:nvSpPr>
          <p:cNvPr id="1593" name="Rectangle 1592" hidden="1">
            <a:extLst>
              <a:ext uri="{FF2B5EF4-FFF2-40B4-BE49-F238E27FC236}">
                <a16:creationId xmlns:a16="http://schemas.microsoft.com/office/drawing/2014/main" id="{5CE8FC8C-7316-46B8-A8B5-112EC626DD4C}"/>
              </a:ext>
            </a:extLst>
          </p:cNvPr>
          <p:cNvSpPr/>
          <p:nvPr/>
        </p:nvSpPr>
        <p:spPr>
          <a:xfrm>
            <a:off x="1538209" y="3210713"/>
            <a:ext cx="329740" cy="2381948"/>
          </a:xfrm>
          <a:prstGeom prst="rect">
            <a:avLst/>
          </a:prstGeom>
          <a:solidFill>
            <a:schemeClr val="accent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pis For Office"/>
              <a:ea typeface="+mn-ea"/>
              <a:cs typeface="+mn-cs"/>
            </a:endParaRPr>
          </a:p>
        </p:txBody>
      </p:sp>
      <p:sp>
        <p:nvSpPr>
          <p:cNvPr id="1594" name="Rectangle 1593" hidden="1">
            <a:extLst>
              <a:ext uri="{FF2B5EF4-FFF2-40B4-BE49-F238E27FC236}">
                <a16:creationId xmlns:a16="http://schemas.microsoft.com/office/drawing/2014/main" id="{5D77995C-F938-251A-AC79-428C7840AF58}"/>
              </a:ext>
            </a:extLst>
          </p:cNvPr>
          <p:cNvSpPr/>
          <p:nvPr/>
        </p:nvSpPr>
        <p:spPr>
          <a:xfrm>
            <a:off x="1940881" y="3210713"/>
            <a:ext cx="329740" cy="2051204"/>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pis For Office"/>
              <a:ea typeface="+mn-ea"/>
              <a:cs typeface="+mn-cs"/>
            </a:endParaRPr>
          </a:p>
        </p:txBody>
      </p:sp>
      <p:sp>
        <p:nvSpPr>
          <p:cNvPr id="1595" name="Rectangle 1594" hidden="1">
            <a:extLst>
              <a:ext uri="{FF2B5EF4-FFF2-40B4-BE49-F238E27FC236}">
                <a16:creationId xmlns:a16="http://schemas.microsoft.com/office/drawing/2014/main" id="{564A8D67-53C8-99D4-0211-5BFEC8FC13B4}"/>
              </a:ext>
            </a:extLst>
          </p:cNvPr>
          <p:cNvSpPr/>
          <p:nvPr/>
        </p:nvSpPr>
        <p:spPr>
          <a:xfrm>
            <a:off x="2410665" y="3210712"/>
            <a:ext cx="329740" cy="1960328"/>
          </a:xfrm>
          <a:prstGeom prst="rect">
            <a:avLst/>
          </a:prstGeom>
          <a:solidFill>
            <a:schemeClr val="accent1">
              <a:lumMod val="25000"/>
              <a:lumOff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pis For Office"/>
              <a:ea typeface="+mn-ea"/>
              <a:cs typeface="+mn-cs"/>
            </a:endParaRPr>
          </a:p>
        </p:txBody>
      </p:sp>
      <p:grpSp>
        <p:nvGrpSpPr>
          <p:cNvPr id="56" name="Group 55">
            <a:extLst>
              <a:ext uri="{FF2B5EF4-FFF2-40B4-BE49-F238E27FC236}">
                <a16:creationId xmlns:a16="http://schemas.microsoft.com/office/drawing/2014/main" id="{CF45C17C-2EBA-5968-1F07-7DB6AD150781}"/>
              </a:ext>
            </a:extLst>
          </p:cNvPr>
          <p:cNvGrpSpPr/>
          <p:nvPr/>
        </p:nvGrpSpPr>
        <p:grpSpPr>
          <a:xfrm>
            <a:off x="683352" y="2535843"/>
            <a:ext cx="4128000" cy="725477"/>
            <a:chOff x="485773" y="1967963"/>
            <a:chExt cx="3096000" cy="544108"/>
          </a:xfrm>
        </p:grpSpPr>
        <p:sp>
          <p:nvSpPr>
            <p:cNvPr id="1646" name="Rectangle: Rounded Corners 1645">
              <a:extLst>
                <a:ext uri="{FF2B5EF4-FFF2-40B4-BE49-F238E27FC236}">
                  <a16:creationId xmlns:a16="http://schemas.microsoft.com/office/drawing/2014/main" id="{7E2AFDCC-9A89-09DA-5819-A4985998A66A}"/>
                </a:ext>
              </a:extLst>
            </p:cNvPr>
            <p:cNvSpPr/>
            <p:nvPr/>
          </p:nvSpPr>
          <p:spPr>
            <a:xfrm>
              <a:off x="485773" y="1967963"/>
              <a:ext cx="3096000" cy="54410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pis For Office"/>
                <a:ea typeface="+mn-ea"/>
                <a:cs typeface="+mn-cs"/>
              </a:endParaRPr>
            </a:p>
          </p:txBody>
        </p:sp>
        <p:sp>
          <p:nvSpPr>
            <p:cNvPr id="1626" name="Text Box 46">
              <a:extLst>
                <a:ext uri="{FF2B5EF4-FFF2-40B4-BE49-F238E27FC236}">
                  <a16:creationId xmlns:a16="http://schemas.microsoft.com/office/drawing/2014/main" id="{1413496B-38FE-B9F9-E2A1-C4979179754F}"/>
                </a:ext>
              </a:extLst>
            </p:cNvPr>
            <p:cNvSpPr txBox="1">
              <a:spLocks noChangeArrowheads="1"/>
            </p:cNvSpPr>
            <p:nvPr/>
          </p:nvSpPr>
          <p:spPr bwMode="auto">
            <a:xfrm>
              <a:off x="1049434" y="2072954"/>
              <a:ext cx="2524276" cy="334127"/>
            </a:xfrm>
            <a:prstGeom prst="rect">
              <a:avLst/>
            </a:prstGeom>
            <a:noFill/>
            <a:ln w="38100" algn="ctr">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58133" rIns="0" bIns="58133" anchor="ctr"/>
            <a:lstStyle/>
            <a:p>
              <a:pPr marL="0" marR="0" lvl="0" indent="0" algn="l" defTabSz="685766"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Prospective,</a:t>
              </a: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US" sz="1200" b="1"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longitudinal</a:t>
              </a: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study conducted </a:t>
              </a:r>
              <a:b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b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at the Nutrition Department of Rouen University Hospital, Normandy, France</a:t>
              </a:r>
            </a:p>
          </p:txBody>
        </p:sp>
        <p:pic>
          <p:nvPicPr>
            <p:cNvPr id="1627" name="Graphic 1626" descr="Hospital outline">
              <a:extLst>
                <a:ext uri="{FF2B5EF4-FFF2-40B4-BE49-F238E27FC236}">
                  <a16:creationId xmlns:a16="http://schemas.microsoft.com/office/drawing/2014/main" id="{85BA2BA4-033A-7556-4B6E-89F22E298AC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92333" y="2032264"/>
              <a:ext cx="371550" cy="371550"/>
            </a:xfrm>
            <a:prstGeom prst="rect">
              <a:avLst/>
            </a:prstGeom>
          </p:spPr>
        </p:pic>
      </p:grpSp>
      <p:grpSp>
        <p:nvGrpSpPr>
          <p:cNvPr id="55" name="Group 54">
            <a:extLst>
              <a:ext uri="{FF2B5EF4-FFF2-40B4-BE49-F238E27FC236}">
                <a16:creationId xmlns:a16="http://schemas.microsoft.com/office/drawing/2014/main" id="{57156E61-3791-B2B2-60C8-92ED5B082342}"/>
              </a:ext>
            </a:extLst>
          </p:cNvPr>
          <p:cNvGrpSpPr/>
          <p:nvPr/>
        </p:nvGrpSpPr>
        <p:grpSpPr>
          <a:xfrm>
            <a:off x="683352" y="3419608"/>
            <a:ext cx="4128000" cy="725478"/>
            <a:chOff x="485773" y="2517379"/>
            <a:chExt cx="3096000" cy="544108"/>
          </a:xfrm>
        </p:grpSpPr>
        <p:sp>
          <p:nvSpPr>
            <p:cNvPr id="50" name="Rectangle: Rounded Corners 49">
              <a:extLst>
                <a:ext uri="{FF2B5EF4-FFF2-40B4-BE49-F238E27FC236}">
                  <a16:creationId xmlns:a16="http://schemas.microsoft.com/office/drawing/2014/main" id="{6B238B31-EABB-24A3-D668-1D443DD65A71}"/>
                </a:ext>
              </a:extLst>
            </p:cNvPr>
            <p:cNvSpPr/>
            <p:nvPr/>
          </p:nvSpPr>
          <p:spPr>
            <a:xfrm>
              <a:off x="485773" y="2517379"/>
              <a:ext cx="3096000" cy="54410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pis For Office"/>
                <a:ea typeface="+mn-ea"/>
                <a:cs typeface="+mn-cs"/>
              </a:endParaRPr>
            </a:p>
          </p:txBody>
        </p:sp>
        <p:sp>
          <p:nvSpPr>
            <p:cNvPr id="1629" name="Rectangle 1628">
              <a:extLst>
                <a:ext uri="{FF2B5EF4-FFF2-40B4-BE49-F238E27FC236}">
                  <a16:creationId xmlns:a16="http://schemas.microsoft.com/office/drawing/2014/main" id="{8D613A42-751C-172B-28DB-E8C7995AF3E1}"/>
                </a:ext>
              </a:extLst>
            </p:cNvPr>
            <p:cNvSpPr/>
            <p:nvPr/>
          </p:nvSpPr>
          <p:spPr>
            <a:xfrm>
              <a:off x="1057633" y="2616309"/>
              <a:ext cx="2200013" cy="346249"/>
            </a:xfrm>
            <a:prstGeom prst="rect">
              <a:avLst/>
            </a:prstGeom>
          </p:spPr>
          <p:txBody>
            <a:bodyPr wrap="square" lIns="0" rIns="0" anchor="ctr">
              <a:spAutoFit/>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Treatment: </a:t>
              </a:r>
              <a:r>
                <a:rPr kumimoji="0" lang="en-US" sz="1200" b="1"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OW </a:t>
              </a:r>
              <a:r>
                <a:rPr kumimoji="0" lang="en-US" sz="1200" b="1" i="0" u="none" strike="noStrike" kern="0" cap="none" spc="0" normalizeH="0" baseline="0" noProof="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s.c.</a:t>
              </a:r>
              <a:r>
                <a:rPr kumimoji="0" lang="en-US" sz="1200" b="1"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semaglutide 2.4 mg </a:t>
              </a: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for 12 months</a:t>
              </a:r>
            </a:p>
          </p:txBody>
        </p:sp>
        <p:pic>
          <p:nvPicPr>
            <p:cNvPr id="1630" name="Graphic 1629">
              <a:extLst>
                <a:ext uri="{FF2B5EF4-FFF2-40B4-BE49-F238E27FC236}">
                  <a16:creationId xmlns:a16="http://schemas.microsoft.com/office/drawing/2014/main" id="{7D0CCE2C-C13B-AD1B-28AC-CB1FBE195B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6815" y="2617789"/>
              <a:ext cx="343288" cy="343289"/>
            </a:xfrm>
            <a:prstGeom prst="rect">
              <a:avLst/>
            </a:prstGeom>
          </p:spPr>
        </p:pic>
      </p:grpSp>
      <p:graphicFrame>
        <p:nvGraphicFramePr>
          <p:cNvPr id="578" name="Chart 577" hidden="1">
            <a:extLst>
              <a:ext uri="{FF2B5EF4-FFF2-40B4-BE49-F238E27FC236}">
                <a16:creationId xmlns:a16="http://schemas.microsoft.com/office/drawing/2014/main" id="{93A87EC2-49C7-676B-6179-B8867C9BEB83}"/>
              </a:ext>
            </a:extLst>
          </p:cNvPr>
          <p:cNvGraphicFramePr/>
          <p:nvPr/>
        </p:nvGraphicFramePr>
        <p:xfrm>
          <a:off x="1192363" y="3358551"/>
          <a:ext cx="2166188" cy="143773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79" name="Chart 578" hidden="1">
            <a:extLst>
              <a:ext uri="{FF2B5EF4-FFF2-40B4-BE49-F238E27FC236}">
                <a16:creationId xmlns:a16="http://schemas.microsoft.com/office/drawing/2014/main" id="{770EDCBA-B1A9-A7CC-E142-93F1E8E059E5}"/>
              </a:ext>
            </a:extLst>
          </p:cNvPr>
          <p:cNvGraphicFramePr/>
          <p:nvPr/>
        </p:nvGraphicFramePr>
        <p:xfrm>
          <a:off x="6295393" y="3358551"/>
          <a:ext cx="2166188" cy="143773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91" name="Chart 1590" hidden="1">
            <a:extLst>
              <a:ext uri="{FF2B5EF4-FFF2-40B4-BE49-F238E27FC236}">
                <a16:creationId xmlns:a16="http://schemas.microsoft.com/office/drawing/2014/main" id="{B1D7C3EA-CC35-F4F7-B741-3A16ACF9CE04}"/>
              </a:ext>
            </a:extLst>
          </p:cNvPr>
          <p:cNvGraphicFramePr/>
          <p:nvPr/>
        </p:nvGraphicFramePr>
        <p:xfrm>
          <a:off x="5372431" y="3131890"/>
          <a:ext cx="2005163" cy="2315361"/>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883" name="Chart 882" hidden="1">
            <a:extLst>
              <a:ext uri="{FF2B5EF4-FFF2-40B4-BE49-F238E27FC236}">
                <a16:creationId xmlns:a16="http://schemas.microsoft.com/office/drawing/2014/main" id="{1852D21C-F9B7-186D-CBED-2723EA128BC4}"/>
              </a:ext>
            </a:extLst>
          </p:cNvPr>
          <p:cNvGraphicFramePr/>
          <p:nvPr/>
        </p:nvGraphicFramePr>
        <p:xfrm>
          <a:off x="11288776" y="3131890"/>
          <a:ext cx="2005163" cy="2315361"/>
        </p:xfrm>
        <a:graphic>
          <a:graphicData uri="http://schemas.openxmlformats.org/drawingml/2006/chart">
            <c:chart xmlns:c="http://schemas.openxmlformats.org/drawingml/2006/chart" xmlns:r="http://schemas.openxmlformats.org/officeDocument/2006/relationships" r:id="rId9"/>
          </a:graphicData>
        </a:graphic>
      </p:graphicFrame>
      <p:sp>
        <p:nvSpPr>
          <p:cNvPr id="14" name="TextBox 80">
            <a:extLst>
              <a:ext uri="{FF2B5EF4-FFF2-40B4-BE49-F238E27FC236}">
                <a16:creationId xmlns:a16="http://schemas.microsoft.com/office/drawing/2014/main" id="{E94A1868-F00A-858D-F216-683C30D61426}"/>
              </a:ext>
            </a:extLst>
          </p:cNvPr>
          <p:cNvSpPr txBox="1"/>
          <p:nvPr/>
        </p:nvSpPr>
        <p:spPr>
          <a:xfrm rot="10800000">
            <a:off x="11544299" y="-8334"/>
            <a:ext cx="646139" cy="381399"/>
          </a:xfrm>
          <a:prstGeom prst="round2SameRect">
            <a:avLst/>
          </a:prstGeom>
          <a:gradFill flip="none" rotWithShape="1">
            <a:gsLst>
              <a:gs pos="0">
                <a:srgbClr val="001965">
                  <a:lumMod val="40000"/>
                  <a:lumOff val="60000"/>
                </a:srgbClr>
              </a:gs>
              <a:gs pos="46000">
                <a:srgbClr val="001965">
                  <a:lumMod val="95000"/>
                  <a:lumOff val="5000"/>
                </a:srgbClr>
              </a:gs>
              <a:gs pos="100000">
                <a:srgbClr val="001965">
                  <a:lumMod val="60000"/>
                </a:srgbClr>
              </a:gs>
            </a:gsLst>
            <a:path path="circle">
              <a:fillToRect l="50000" t="130000" r="50000" b="-30000"/>
            </a:path>
            <a:tileRect/>
          </a:gradFill>
          <a:ln w="12700" cap="flat" cmpd="sng" algn="ctr">
            <a:noFill/>
            <a:prstDash val="solid"/>
            <a:miter lim="800000"/>
          </a:ln>
          <a:effectLst>
            <a:glow rad="63500">
              <a:srgbClr val="3B97DE">
                <a:satMod val="175000"/>
                <a:alpha val="40000"/>
              </a:srgbClr>
            </a:glow>
          </a:effectLst>
        </p:spPr>
        <p:txBody>
          <a:bodyPr lIns="96000" tIns="48000" rIns="96000" bIns="48000" rtlCol="0" anchor="ctr"/>
          <a:lstStyle>
            <a:defPPr>
              <a:defRPr lang="en-US"/>
            </a:defPPr>
            <a:lvl1pPr algn="ctr" defTabSz="685783">
              <a:defRPr sz="1200" i="1" kern="0" spc="60">
                <a:solidFill>
                  <a:srgbClr val="FFFFFF"/>
                </a:solidFill>
                <a:latin typeface="Apis For Office"/>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600" b="0" i="1" u="none" strike="noStrike" kern="0" cap="none" spc="80" normalizeH="0" baseline="0" noProof="0">
              <a:ln>
                <a:noFill/>
              </a:ln>
              <a:solidFill>
                <a:srgbClr val="FFFFFF"/>
              </a:solidFill>
              <a:effectLst/>
              <a:uLnTx/>
              <a:uFillTx/>
              <a:latin typeface="Apis For Office"/>
              <a:ea typeface="+mn-ea"/>
              <a:cs typeface="+mn-cs"/>
            </a:endParaRPr>
          </a:p>
        </p:txBody>
      </p:sp>
      <p:grpSp>
        <p:nvGrpSpPr>
          <p:cNvPr id="23" name="Group 22">
            <a:extLst>
              <a:ext uri="{FF2B5EF4-FFF2-40B4-BE49-F238E27FC236}">
                <a16:creationId xmlns:a16="http://schemas.microsoft.com/office/drawing/2014/main" id="{0D00729B-539A-F6A2-8C97-113D806989F0}"/>
              </a:ext>
            </a:extLst>
          </p:cNvPr>
          <p:cNvGrpSpPr/>
          <p:nvPr/>
        </p:nvGrpSpPr>
        <p:grpSpPr>
          <a:xfrm>
            <a:off x="11662291" y="14367"/>
            <a:ext cx="336000" cy="336000"/>
            <a:chOff x="4657824" y="1254234"/>
            <a:chExt cx="826910" cy="826911"/>
          </a:xfrm>
          <a:solidFill>
            <a:schemeClr val="bg1"/>
          </a:solidFill>
        </p:grpSpPr>
        <p:sp>
          <p:nvSpPr>
            <p:cNvPr id="24" name="Free-form: Shape 9">
              <a:extLst>
                <a:ext uri="{FF2B5EF4-FFF2-40B4-BE49-F238E27FC236}">
                  <a16:creationId xmlns:a16="http://schemas.microsoft.com/office/drawing/2014/main" id="{A7E27DA1-283B-C6D5-9F4B-56433AB93D60}"/>
                </a:ext>
              </a:extLst>
            </p:cNvPr>
            <p:cNvSpPr/>
            <p:nvPr/>
          </p:nvSpPr>
          <p:spPr>
            <a:xfrm>
              <a:off x="5181501" y="1413831"/>
              <a:ext cx="143637" cy="143637"/>
            </a:xfrm>
            <a:custGeom>
              <a:avLst/>
              <a:gdLst>
                <a:gd name="connsiteX0" fmla="*/ 51869 w 143637"/>
                <a:gd name="connsiteY0" fmla="*/ 143637 h 143637"/>
                <a:gd name="connsiteX1" fmla="*/ 14962 w 143637"/>
                <a:gd name="connsiteY1" fmla="*/ 128675 h 143637"/>
                <a:gd name="connsiteX2" fmla="*/ 14962 w 143637"/>
                <a:gd name="connsiteY2" fmla="*/ 54861 h 143637"/>
                <a:gd name="connsiteX3" fmla="*/ 54861 w 143637"/>
                <a:gd name="connsiteY3" fmla="*/ 14962 h 143637"/>
                <a:gd name="connsiteX4" fmla="*/ 128675 w 143637"/>
                <a:gd name="connsiteY4" fmla="*/ 14962 h 143637"/>
                <a:gd name="connsiteX5" fmla="*/ 128675 w 143637"/>
                <a:gd name="connsiteY5" fmla="*/ 88776 h 143637"/>
                <a:gd name="connsiteX6" fmla="*/ 88776 w 143637"/>
                <a:gd name="connsiteY6" fmla="*/ 128675 h 143637"/>
                <a:gd name="connsiteX7" fmla="*/ 51869 w 143637"/>
                <a:gd name="connsiteY7" fmla="*/ 143637 h 143637"/>
                <a:gd name="connsiteX8" fmla="*/ 91768 w 143637"/>
                <a:gd name="connsiteY8" fmla="*/ 39899 h 143637"/>
                <a:gd name="connsiteX9" fmla="*/ 82791 w 143637"/>
                <a:gd name="connsiteY9" fmla="*/ 43889 h 143637"/>
                <a:gd name="connsiteX10" fmla="*/ 42892 w 143637"/>
                <a:gd name="connsiteY10" fmla="*/ 83788 h 143637"/>
                <a:gd name="connsiteX11" fmla="*/ 42892 w 143637"/>
                <a:gd name="connsiteY11" fmla="*/ 100745 h 143637"/>
                <a:gd name="connsiteX12" fmla="*/ 59849 w 143637"/>
                <a:gd name="connsiteY12" fmla="*/ 100745 h 143637"/>
                <a:gd name="connsiteX13" fmla="*/ 99748 w 143637"/>
                <a:gd name="connsiteY13" fmla="*/ 60846 h 143637"/>
                <a:gd name="connsiteX14" fmla="*/ 99748 w 143637"/>
                <a:gd name="connsiteY14" fmla="*/ 43889 h 143637"/>
                <a:gd name="connsiteX15" fmla="*/ 91768 w 143637"/>
                <a:gd name="connsiteY15" fmla="*/ 39899 h 14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3637" h="143637">
                  <a:moveTo>
                    <a:pt x="51869" y="143637"/>
                  </a:moveTo>
                  <a:cubicBezTo>
                    <a:pt x="38902" y="143637"/>
                    <a:pt x="24937" y="138650"/>
                    <a:pt x="14962" y="128675"/>
                  </a:cubicBezTo>
                  <a:cubicBezTo>
                    <a:pt x="-4987" y="108725"/>
                    <a:pt x="-4987" y="74811"/>
                    <a:pt x="14962" y="54861"/>
                  </a:cubicBezTo>
                  <a:lnTo>
                    <a:pt x="54861" y="14962"/>
                  </a:lnTo>
                  <a:cubicBezTo>
                    <a:pt x="74811" y="-4987"/>
                    <a:pt x="108725" y="-4987"/>
                    <a:pt x="128675" y="14962"/>
                  </a:cubicBezTo>
                  <a:cubicBezTo>
                    <a:pt x="148625" y="34912"/>
                    <a:pt x="148625" y="68826"/>
                    <a:pt x="128675" y="88776"/>
                  </a:cubicBezTo>
                  <a:lnTo>
                    <a:pt x="88776" y="128675"/>
                  </a:lnTo>
                  <a:cubicBezTo>
                    <a:pt x="78801" y="138650"/>
                    <a:pt x="64836" y="143637"/>
                    <a:pt x="51869" y="143637"/>
                  </a:cubicBezTo>
                  <a:close/>
                  <a:moveTo>
                    <a:pt x="91768" y="39899"/>
                  </a:moveTo>
                  <a:cubicBezTo>
                    <a:pt x="88776" y="39899"/>
                    <a:pt x="85783" y="40897"/>
                    <a:pt x="82791" y="43889"/>
                  </a:cubicBezTo>
                  <a:lnTo>
                    <a:pt x="42892" y="83788"/>
                  </a:lnTo>
                  <a:cubicBezTo>
                    <a:pt x="37904" y="88776"/>
                    <a:pt x="37904" y="96756"/>
                    <a:pt x="42892" y="100745"/>
                  </a:cubicBezTo>
                  <a:cubicBezTo>
                    <a:pt x="47879" y="105733"/>
                    <a:pt x="55859" y="105733"/>
                    <a:pt x="59849" y="100745"/>
                  </a:cubicBezTo>
                  <a:lnTo>
                    <a:pt x="99748" y="60846"/>
                  </a:lnTo>
                  <a:cubicBezTo>
                    <a:pt x="104735" y="55859"/>
                    <a:pt x="104735" y="47879"/>
                    <a:pt x="99748" y="43889"/>
                  </a:cubicBezTo>
                  <a:cubicBezTo>
                    <a:pt x="97753" y="40897"/>
                    <a:pt x="94761" y="39899"/>
                    <a:pt x="91768" y="39899"/>
                  </a:cubicBezTo>
                  <a:close/>
                </a:path>
              </a:pathLst>
            </a:custGeom>
            <a:grpFill/>
            <a:ln w="9906"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is For Office"/>
                <a:ea typeface="+mn-ea"/>
                <a:cs typeface="+mn-cs"/>
              </a:endParaRPr>
            </a:p>
          </p:txBody>
        </p:sp>
        <p:sp>
          <p:nvSpPr>
            <p:cNvPr id="26" name="Free-form: Shape 10">
              <a:extLst>
                <a:ext uri="{FF2B5EF4-FFF2-40B4-BE49-F238E27FC236}">
                  <a16:creationId xmlns:a16="http://schemas.microsoft.com/office/drawing/2014/main" id="{819EDDDC-8A20-8DAE-66FA-521D28797ACA}"/>
                </a:ext>
              </a:extLst>
            </p:cNvPr>
            <p:cNvSpPr/>
            <p:nvPr/>
          </p:nvSpPr>
          <p:spPr>
            <a:xfrm>
              <a:off x="4945098" y="1282911"/>
              <a:ext cx="511707" cy="510959"/>
            </a:xfrm>
            <a:custGeom>
              <a:avLst/>
              <a:gdLst>
                <a:gd name="connsiteX0" fmla="*/ 155607 w 511707"/>
                <a:gd name="connsiteY0" fmla="*/ 510959 h 510959"/>
                <a:gd name="connsiteX1" fmla="*/ 134660 w 511707"/>
                <a:gd name="connsiteY1" fmla="*/ 501982 h 510959"/>
                <a:gd name="connsiteX2" fmla="*/ 8977 w 511707"/>
                <a:gd name="connsiteY2" fmla="*/ 377297 h 510959"/>
                <a:gd name="connsiteX3" fmla="*/ 8977 w 511707"/>
                <a:gd name="connsiteY3" fmla="*/ 335403 h 510959"/>
                <a:gd name="connsiteX4" fmla="*/ 336151 w 511707"/>
                <a:gd name="connsiteY4" fmla="*/ 8229 h 510959"/>
                <a:gd name="connsiteX5" fmla="*/ 378045 w 511707"/>
                <a:gd name="connsiteY5" fmla="*/ 8229 h 510959"/>
                <a:gd name="connsiteX6" fmla="*/ 502730 w 511707"/>
                <a:gd name="connsiteY6" fmla="*/ 132914 h 510959"/>
                <a:gd name="connsiteX7" fmla="*/ 502730 w 511707"/>
                <a:gd name="connsiteY7" fmla="*/ 174808 h 510959"/>
                <a:gd name="connsiteX8" fmla="*/ 176554 w 511707"/>
                <a:gd name="connsiteY8" fmla="*/ 501982 h 510959"/>
                <a:gd name="connsiteX9" fmla="*/ 155607 w 511707"/>
                <a:gd name="connsiteY9" fmla="*/ 510959 h 510959"/>
                <a:gd name="connsiteX10" fmla="*/ 43889 w 511707"/>
                <a:gd name="connsiteY10" fmla="*/ 355352 h 510959"/>
                <a:gd name="connsiteX11" fmla="*/ 154609 w 511707"/>
                <a:gd name="connsiteY11" fmla="*/ 466073 h 510959"/>
                <a:gd name="connsiteX12" fmla="*/ 466821 w 511707"/>
                <a:gd name="connsiteY12" fmla="*/ 153861 h 510959"/>
                <a:gd name="connsiteX13" fmla="*/ 357098 w 511707"/>
                <a:gd name="connsiteY13" fmla="*/ 43141 h 510959"/>
                <a:gd name="connsiteX14" fmla="*/ 43889 w 511707"/>
                <a:gd name="connsiteY14" fmla="*/ 355352 h 510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1707" h="510959">
                  <a:moveTo>
                    <a:pt x="155607" y="510959"/>
                  </a:moveTo>
                  <a:cubicBezTo>
                    <a:pt x="147627" y="510959"/>
                    <a:pt x="139647" y="507967"/>
                    <a:pt x="134660" y="501982"/>
                  </a:cubicBezTo>
                  <a:lnTo>
                    <a:pt x="8977" y="377297"/>
                  </a:lnTo>
                  <a:cubicBezTo>
                    <a:pt x="-2992" y="365327"/>
                    <a:pt x="-2992" y="346375"/>
                    <a:pt x="8977" y="335403"/>
                  </a:cubicBezTo>
                  <a:lnTo>
                    <a:pt x="336151" y="8229"/>
                  </a:lnTo>
                  <a:cubicBezTo>
                    <a:pt x="347123" y="-2743"/>
                    <a:pt x="367073" y="-2743"/>
                    <a:pt x="378045" y="8229"/>
                  </a:cubicBezTo>
                  <a:lnTo>
                    <a:pt x="502730" y="132914"/>
                  </a:lnTo>
                  <a:cubicBezTo>
                    <a:pt x="514700" y="144884"/>
                    <a:pt x="514700" y="163836"/>
                    <a:pt x="502730" y="174808"/>
                  </a:cubicBezTo>
                  <a:lnTo>
                    <a:pt x="176554" y="501982"/>
                  </a:lnTo>
                  <a:cubicBezTo>
                    <a:pt x="170569" y="507967"/>
                    <a:pt x="163587" y="510959"/>
                    <a:pt x="155607" y="510959"/>
                  </a:cubicBezTo>
                  <a:close/>
                  <a:moveTo>
                    <a:pt x="43889" y="355352"/>
                  </a:moveTo>
                  <a:lnTo>
                    <a:pt x="154609" y="466073"/>
                  </a:lnTo>
                  <a:lnTo>
                    <a:pt x="466821" y="153861"/>
                  </a:lnTo>
                  <a:lnTo>
                    <a:pt x="357098" y="43141"/>
                  </a:lnTo>
                  <a:lnTo>
                    <a:pt x="43889" y="355352"/>
                  </a:lnTo>
                  <a:close/>
                </a:path>
              </a:pathLst>
            </a:custGeom>
            <a:grpFill/>
            <a:ln w="9906"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is For Office"/>
                <a:ea typeface="+mn-ea"/>
                <a:cs typeface="+mn-cs"/>
              </a:endParaRPr>
            </a:p>
          </p:txBody>
        </p:sp>
        <p:sp>
          <p:nvSpPr>
            <p:cNvPr id="27" name="Free-form: Shape 11">
              <a:extLst>
                <a:ext uri="{FF2B5EF4-FFF2-40B4-BE49-F238E27FC236}">
                  <a16:creationId xmlns:a16="http://schemas.microsoft.com/office/drawing/2014/main" id="{BB4EF9F0-9386-F7D5-04DC-EE54E9D7D1B5}"/>
                </a:ext>
              </a:extLst>
            </p:cNvPr>
            <p:cNvSpPr/>
            <p:nvPr/>
          </p:nvSpPr>
          <p:spPr>
            <a:xfrm>
              <a:off x="4690741" y="1632279"/>
              <a:ext cx="416946" cy="416946"/>
            </a:xfrm>
            <a:custGeom>
              <a:avLst/>
              <a:gdLst>
                <a:gd name="connsiteX0" fmla="*/ 94761 w 416946"/>
                <a:gd name="connsiteY0" fmla="*/ 416947 h 416946"/>
                <a:gd name="connsiteX1" fmla="*/ 83788 w 416946"/>
                <a:gd name="connsiteY1" fmla="*/ 413954 h 416946"/>
                <a:gd name="connsiteX2" fmla="*/ 2992 w 416946"/>
                <a:gd name="connsiteY2" fmla="*/ 327173 h 416946"/>
                <a:gd name="connsiteX3" fmla="*/ 0 w 416946"/>
                <a:gd name="connsiteY3" fmla="*/ 316201 h 416946"/>
                <a:gd name="connsiteX4" fmla="*/ 292262 w 416946"/>
                <a:gd name="connsiteY4" fmla="*/ 0 h 416946"/>
                <a:gd name="connsiteX5" fmla="*/ 416947 w 416946"/>
                <a:gd name="connsiteY5" fmla="*/ 124685 h 416946"/>
                <a:gd name="connsiteX6" fmla="*/ 94761 w 416946"/>
                <a:gd name="connsiteY6" fmla="*/ 416947 h 416946"/>
                <a:gd name="connsiteX7" fmla="*/ 45884 w 416946"/>
                <a:gd name="connsiteY7" fmla="*/ 325179 h 416946"/>
                <a:gd name="connsiteX8" fmla="*/ 85783 w 416946"/>
                <a:gd name="connsiteY8" fmla="*/ 371063 h 416946"/>
                <a:gd name="connsiteX9" fmla="*/ 359093 w 416946"/>
                <a:gd name="connsiteY9" fmla="*/ 122690 h 416946"/>
                <a:gd name="connsiteX10" fmla="*/ 293259 w 416946"/>
                <a:gd name="connsiteY10" fmla="*/ 56856 h 416946"/>
                <a:gd name="connsiteX11" fmla="*/ 45884 w 416946"/>
                <a:gd name="connsiteY11" fmla="*/ 325179 h 41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6946" h="416946">
                  <a:moveTo>
                    <a:pt x="94761" y="416947"/>
                  </a:moveTo>
                  <a:lnTo>
                    <a:pt x="83788" y="413954"/>
                  </a:lnTo>
                  <a:cubicBezTo>
                    <a:pt x="34912" y="397995"/>
                    <a:pt x="15960" y="368070"/>
                    <a:pt x="2992" y="327173"/>
                  </a:cubicBezTo>
                  <a:lnTo>
                    <a:pt x="0" y="316201"/>
                  </a:lnTo>
                  <a:lnTo>
                    <a:pt x="292262" y="0"/>
                  </a:lnTo>
                  <a:lnTo>
                    <a:pt x="416947" y="124685"/>
                  </a:lnTo>
                  <a:lnTo>
                    <a:pt x="94761" y="416947"/>
                  </a:lnTo>
                  <a:close/>
                  <a:moveTo>
                    <a:pt x="45884" y="325179"/>
                  </a:moveTo>
                  <a:cubicBezTo>
                    <a:pt x="54861" y="350116"/>
                    <a:pt x="66831" y="363083"/>
                    <a:pt x="85783" y="371063"/>
                  </a:cubicBezTo>
                  <a:lnTo>
                    <a:pt x="359093" y="122690"/>
                  </a:lnTo>
                  <a:lnTo>
                    <a:pt x="293259" y="56856"/>
                  </a:lnTo>
                  <a:lnTo>
                    <a:pt x="45884" y="325179"/>
                  </a:lnTo>
                  <a:close/>
                </a:path>
              </a:pathLst>
            </a:custGeom>
            <a:grpFill/>
            <a:ln w="9906"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is For Office"/>
                <a:ea typeface="+mn-ea"/>
                <a:cs typeface="+mn-cs"/>
              </a:endParaRPr>
            </a:p>
          </p:txBody>
        </p:sp>
        <p:sp>
          <p:nvSpPr>
            <p:cNvPr id="28" name="Free-form: Shape 12">
              <a:extLst>
                <a:ext uri="{FF2B5EF4-FFF2-40B4-BE49-F238E27FC236}">
                  <a16:creationId xmlns:a16="http://schemas.microsoft.com/office/drawing/2014/main" id="{2D974837-9FC0-C5DF-1FC5-1719094D2418}"/>
                </a:ext>
              </a:extLst>
            </p:cNvPr>
            <p:cNvSpPr/>
            <p:nvPr/>
          </p:nvSpPr>
          <p:spPr>
            <a:xfrm>
              <a:off x="4657824" y="1985387"/>
              <a:ext cx="95758" cy="95758"/>
            </a:xfrm>
            <a:custGeom>
              <a:avLst/>
              <a:gdLst>
                <a:gd name="connsiteX0" fmla="*/ 19950 w 95758"/>
                <a:gd name="connsiteY0" fmla="*/ 95758 h 95758"/>
                <a:gd name="connsiteX1" fmla="*/ 5985 w 95758"/>
                <a:gd name="connsiteY1" fmla="*/ 89773 h 95758"/>
                <a:gd name="connsiteX2" fmla="*/ 5985 w 95758"/>
                <a:gd name="connsiteY2" fmla="*/ 61844 h 95758"/>
                <a:gd name="connsiteX3" fmla="*/ 61844 w 95758"/>
                <a:gd name="connsiteY3" fmla="*/ 5985 h 95758"/>
                <a:gd name="connsiteX4" fmla="*/ 89773 w 95758"/>
                <a:gd name="connsiteY4" fmla="*/ 5985 h 95758"/>
                <a:gd name="connsiteX5" fmla="*/ 89773 w 95758"/>
                <a:gd name="connsiteY5" fmla="*/ 33914 h 95758"/>
                <a:gd name="connsiteX6" fmla="*/ 34912 w 95758"/>
                <a:gd name="connsiteY6" fmla="*/ 89773 h 95758"/>
                <a:gd name="connsiteX7" fmla="*/ 19950 w 95758"/>
                <a:gd name="connsiteY7" fmla="*/ 95758 h 95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758" h="95758">
                  <a:moveTo>
                    <a:pt x="19950" y="95758"/>
                  </a:moveTo>
                  <a:cubicBezTo>
                    <a:pt x="14962" y="95758"/>
                    <a:pt x="9975" y="93763"/>
                    <a:pt x="5985" y="89773"/>
                  </a:cubicBezTo>
                  <a:cubicBezTo>
                    <a:pt x="-1995" y="81793"/>
                    <a:pt x="-1995" y="69824"/>
                    <a:pt x="5985" y="61844"/>
                  </a:cubicBezTo>
                  <a:lnTo>
                    <a:pt x="61844" y="5985"/>
                  </a:lnTo>
                  <a:cubicBezTo>
                    <a:pt x="69824" y="-1995"/>
                    <a:pt x="81793" y="-1995"/>
                    <a:pt x="89773" y="5985"/>
                  </a:cubicBezTo>
                  <a:cubicBezTo>
                    <a:pt x="97753" y="13965"/>
                    <a:pt x="97753" y="25935"/>
                    <a:pt x="89773" y="33914"/>
                  </a:cubicBezTo>
                  <a:lnTo>
                    <a:pt x="34912" y="89773"/>
                  </a:lnTo>
                  <a:cubicBezTo>
                    <a:pt x="30922" y="93763"/>
                    <a:pt x="25934" y="95758"/>
                    <a:pt x="19950" y="95758"/>
                  </a:cubicBezTo>
                  <a:close/>
                </a:path>
              </a:pathLst>
            </a:custGeom>
            <a:grpFill/>
            <a:ln w="9906"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is For Office"/>
                <a:ea typeface="+mn-ea"/>
                <a:cs typeface="+mn-cs"/>
              </a:endParaRPr>
            </a:p>
          </p:txBody>
        </p:sp>
        <p:sp>
          <p:nvSpPr>
            <p:cNvPr id="30" name="Free-form: Shape 13">
              <a:extLst>
                <a:ext uri="{FF2B5EF4-FFF2-40B4-BE49-F238E27FC236}">
                  <a16:creationId xmlns:a16="http://schemas.microsoft.com/office/drawing/2014/main" id="{9FFC57A8-2BF5-5D66-683E-0EFCBAACEDA3}"/>
                </a:ext>
              </a:extLst>
            </p:cNvPr>
            <p:cNvSpPr/>
            <p:nvPr/>
          </p:nvSpPr>
          <p:spPr>
            <a:xfrm>
              <a:off x="5356060" y="1254234"/>
              <a:ext cx="128674" cy="128674"/>
            </a:xfrm>
            <a:custGeom>
              <a:avLst/>
              <a:gdLst>
                <a:gd name="connsiteX0" fmla="*/ 108725 w 128674"/>
                <a:gd name="connsiteY0" fmla="*/ 128675 h 128674"/>
                <a:gd name="connsiteX1" fmla="*/ 94761 w 128674"/>
                <a:gd name="connsiteY1" fmla="*/ 122690 h 128674"/>
                <a:gd name="connsiteX2" fmla="*/ 5985 w 128674"/>
                <a:gd name="connsiteY2" fmla="*/ 33914 h 128674"/>
                <a:gd name="connsiteX3" fmla="*/ 5985 w 128674"/>
                <a:gd name="connsiteY3" fmla="*/ 5985 h 128674"/>
                <a:gd name="connsiteX4" fmla="*/ 33914 w 128674"/>
                <a:gd name="connsiteY4" fmla="*/ 5985 h 128674"/>
                <a:gd name="connsiteX5" fmla="*/ 122690 w 128674"/>
                <a:gd name="connsiteY5" fmla="*/ 94761 h 128674"/>
                <a:gd name="connsiteX6" fmla="*/ 122690 w 128674"/>
                <a:gd name="connsiteY6" fmla="*/ 122690 h 128674"/>
                <a:gd name="connsiteX7" fmla="*/ 108725 w 128674"/>
                <a:gd name="connsiteY7" fmla="*/ 128675 h 12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674" h="128674">
                  <a:moveTo>
                    <a:pt x="108725" y="128675"/>
                  </a:moveTo>
                  <a:cubicBezTo>
                    <a:pt x="103738" y="128675"/>
                    <a:pt x="98751" y="126680"/>
                    <a:pt x="94761" y="122690"/>
                  </a:cubicBezTo>
                  <a:lnTo>
                    <a:pt x="5985" y="33914"/>
                  </a:lnTo>
                  <a:cubicBezTo>
                    <a:pt x="-1995" y="25934"/>
                    <a:pt x="-1995" y="13965"/>
                    <a:pt x="5985" y="5985"/>
                  </a:cubicBezTo>
                  <a:cubicBezTo>
                    <a:pt x="13965" y="-1995"/>
                    <a:pt x="25934" y="-1995"/>
                    <a:pt x="33914" y="5985"/>
                  </a:cubicBezTo>
                  <a:lnTo>
                    <a:pt x="122690" y="94761"/>
                  </a:lnTo>
                  <a:cubicBezTo>
                    <a:pt x="130670" y="102740"/>
                    <a:pt x="130670" y="114710"/>
                    <a:pt x="122690" y="122690"/>
                  </a:cubicBezTo>
                  <a:cubicBezTo>
                    <a:pt x="118700" y="126680"/>
                    <a:pt x="113713" y="128675"/>
                    <a:pt x="108725" y="128675"/>
                  </a:cubicBezTo>
                  <a:close/>
                </a:path>
              </a:pathLst>
            </a:custGeom>
            <a:grpFill/>
            <a:ln w="9906"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is For Office"/>
                <a:ea typeface="+mn-ea"/>
                <a:cs typeface="+mn-cs"/>
              </a:endParaRPr>
            </a:p>
          </p:txBody>
        </p:sp>
      </p:grpSp>
      <p:sp>
        <p:nvSpPr>
          <p:cNvPr id="16" name="TextBox 15">
            <a:extLst>
              <a:ext uri="{FF2B5EF4-FFF2-40B4-BE49-F238E27FC236}">
                <a16:creationId xmlns:a16="http://schemas.microsoft.com/office/drawing/2014/main" id="{EE319E59-E066-E003-9ABF-E1D2F8B91840}"/>
              </a:ext>
            </a:extLst>
          </p:cNvPr>
          <p:cNvSpPr txBox="1"/>
          <p:nvPr/>
        </p:nvSpPr>
        <p:spPr>
          <a:xfrm>
            <a:off x="4914671" y="2535843"/>
            <a:ext cx="3560683" cy="3376764"/>
          </a:xfrm>
          <a:prstGeom prst="roundRect">
            <a:avLst/>
          </a:prstGeom>
          <a:solidFill>
            <a:schemeClr val="accent4">
              <a:lumMod val="20000"/>
              <a:lumOff val="80000"/>
            </a:schemeClr>
          </a:solidFill>
        </p:spPr>
        <p:txBody>
          <a:bodyPr wrap="square" lIns="0" tIns="0" rIns="0" bIns="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endParaRPr>
          </a:p>
        </p:txBody>
      </p:sp>
      <p:grpSp>
        <p:nvGrpSpPr>
          <p:cNvPr id="53" name="Group 52">
            <a:extLst>
              <a:ext uri="{FF2B5EF4-FFF2-40B4-BE49-F238E27FC236}">
                <a16:creationId xmlns:a16="http://schemas.microsoft.com/office/drawing/2014/main" id="{F5C12E56-C43A-AA47-E92B-392F3871A565}"/>
              </a:ext>
            </a:extLst>
          </p:cNvPr>
          <p:cNvGrpSpPr/>
          <p:nvPr/>
        </p:nvGrpSpPr>
        <p:grpSpPr>
          <a:xfrm>
            <a:off x="683352" y="4303368"/>
            <a:ext cx="4128000" cy="725477"/>
            <a:chOff x="3661830" y="1376990"/>
            <a:chExt cx="3096000" cy="544108"/>
          </a:xfrm>
        </p:grpSpPr>
        <p:sp>
          <p:nvSpPr>
            <p:cNvPr id="52" name="Rectangle: Rounded Corners 51">
              <a:extLst>
                <a:ext uri="{FF2B5EF4-FFF2-40B4-BE49-F238E27FC236}">
                  <a16:creationId xmlns:a16="http://schemas.microsoft.com/office/drawing/2014/main" id="{4B388E81-1DD6-F8C9-3271-2A3AFC02BD8C}"/>
                </a:ext>
              </a:extLst>
            </p:cNvPr>
            <p:cNvSpPr/>
            <p:nvPr/>
          </p:nvSpPr>
          <p:spPr>
            <a:xfrm>
              <a:off x="3661830" y="1376990"/>
              <a:ext cx="3096000" cy="54410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pis For Office"/>
                <a:ea typeface="+mn-ea"/>
                <a:cs typeface="+mn-cs"/>
              </a:endParaRPr>
            </a:p>
          </p:txBody>
        </p:sp>
        <p:sp>
          <p:nvSpPr>
            <p:cNvPr id="3" name="Text Box 46">
              <a:extLst>
                <a:ext uri="{FF2B5EF4-FFF2-40B4-BE49-F238E27FC236}">
                  <a16:creationId xmlns:a16="http://schemas.microsoft.com/office/drawing/2014/main" id="{908CB448-B116-4E5E-2944-EF87A3960500}"/>
                </a:ext>
              </a:extLst>
            </p:cNvPr>
            <p:cNvSpPr txBox="1">
              <a:spLocks noChangeArrowheads="1"/>
            </p:cNvSpPr>
            <p:nvPr/>
          </p:nvSpPr>
          <p:spPr bwMode="auto">
            <a:xfrm>
              <a:off x="4237625" y="1473034"/>
              <a:ext cx="2251020" cy="334127"/>
            </a:xfrm>
            <a:prstGeom prst="rect">
              <a:avLst/>
            </a:prstGeom>
            <a:noFill/>
            <a:ln w="38100" algn="ctr">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58133" rIns="0" bIns="58133" anchor="ctr"/>
            <a:lstStyle/>
            <a:p>
              <a:pPr marL="0" marR="0" lvl="0" indent="0" algn="l" defTabSz="685766"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In people with </a:t>
              </a:r>
              <a:r>
                <a:rPr kumimoji="0" lang="en-US" sz="1200" b="1"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obesity</a:t>
              </a: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(BMI ≥40 kg/m</a:t>
              </a:r>
              <a:r>
                <a:rPr kumimoji="0" lang="en-US" sz="1200" b="0" i="0" u="none" strike="noStrike" kern="0" cap="none" spc="0" normalizeH="0" baseline="3000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2</a:t>
              </a: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with ≥1 ORC and documented failure of lifestyle interventions)</a:t>
              </a:r>
            </a:p>
          </p:txBody>
        </p:sp>
        <p:pic>
          <p:nvPicPr>
            <p:cNvPr id="31" name="Graphic 30">
              <a:extLst>
                <a:ext uri="{FF2B5EF4-FFF2-40B4-BE49-F238E27FC236}">
                  <a16:creationId xmlns:a16="http://schemas.microsoft.com/office/drawing/2014/main" id="{044DEDDC-DA99-6F70-1A0A-AB1C37DC8F8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66483" y="1430740"/>
              <a:ext cx="371550" cy="371550"/>
            </a:xfrm>
            <a:prstGeom prst="rect">
              <a:avLst/>
            </a:prstGeom>
          </p:spPr>
        </p:pic>
      </p:grpSp>
      <p:grpSp>
        <p:nvGrpSpPr>
          <p:cNvPr id="57" name="Group 56">
            <a:extLst>
              <a:ext uri="{FF2B5EF4-FFF2-40B4-BE49-F238E27FC236}">
                <a16:creationId xmlns:a16="http://schemas.microsoft.com/office/drawing/2014/main" id="{A1DDB51D-975E-B02F-6F67-8CF627608FAD}"/>
              </a:ext>
            </a:extLst>
          </p:cNvPr>
          <p:cNvGrpSpPr/>
          <p:nvPr/>
        </p:nvGrpSpPr>
        <p:grpSpPr>
          <a:xfrm>
            <a:off x="8475356" y="2535840"/>
            <a:ext cx="4768065" cy="3282273"/>
            <a:chOff x="6356516" y="1641820"/>
            <a:chExt cx="3576049" cy="2461705"/>
          </a:xfrm>
        </p:grpSpPr>
        <p:sp>
          <p:nvSpPr>
            <p:cNvPr id="33" name="Rectangle: Top Corners Rounded 32">
              <a:extLst>
                <a:ext uri="{FF2B5EF4-FFF2-40B4-BE49-F238E27FC236}">
                  <a16:creationId xmlns:a16="http://schemas.microsoft.com/office/drawing/2014/main" id="{6FF08BEE-0E1D-FD0C-7C67-1A98AE1FE131}"/>
                </a:ext>
              </a:extLst>
            </p:cNvPr>
            <p:cNvSpPr/>
            <p:nvPr/>
          </p:nvSpPr>
          <p:spPr>
            <a:xfrm rot="16200000">
              <a:off x="6913688" y="1084648"/>
              <a:ext cx="2461705" cy="3576049"/>
            </a:xfrm>
            <a:prstGeom prst="round2SameRect">
              <a:avLst>
                <a:gd name="adj1" fmla="val 5000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pis For Office"/>
                <a:ea typeface="+mn-ea"/>
                <a:cs typeface="+mn-cs"/>
              </a:endParaRPr>
            </a:p>
          </p:txBody>
        </p:sp>
        <p:sp>
          <p:nvSpPr>
            <p:cNvPr id="32" name="TextBox 31">
              <a:extLst>
                <a:ext uri="{FF2B5EF4-FFF2-40B4-BE49-F238E27FC236}">
                  <a16:creationId xmlns:a16="http://schemas.microsoft.com/office/drawing/2014/main" id="{FDE51398-BE9F-0EE7-7D3F-D9F4AD8E219D}"/>
                </a:ext>
              </a:extLst>
            </p:cNvPr>
            <p:cNvSpPr txBox="1"/>
            <p:nvPr/>
          </p:nvSpPr>
          <p:spPr>
            <a:xfrm>
              <a:off x="6932842" y="1754066"/>
              <a:ext cx="2245698" cy="2284984"/>
            </a:xfrm>
            <a:prstGeom prst="roundRect">
              <a:avLst/>
            </a:prstGeom>
            <a:noFill/>
          </p:spPr>
          <p:txBody>
            <a:bodyPr wrap="square" lIns="0" tIns="0" rIns="0" bIns="0" anchor="ctr">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333" b="1"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Study limitations: </a:t>
              </a:r>
            </a:p>
            <a:p>
              <a:pPr marL="228594" marR="0" lvl="0" indent="-22859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Small sample sizes and exclusion of patients who discontinued treatment may limit generalizability</a:t>
              </a:r>
            </a:p>
            <a:p>
              <a:pPr marL="228594" marR="0" lvl="0" indent="-22859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Follow-up limited to 12</a:t>
              </a:r>
              <a:r>
                <a:rPr kumimoji="0" lang="en-GB" sz="1333" b="0" i="0" u="none" strike="noStrike" kern="1200" cap="none" spc="0" normalizeH="0" baseline="0" noProof="0">
                  <a:ln>
                    <a:noFill/>
                  </a:ln>
                  <a:solidFill>
                    <a:srgbClr val="000000"/>
                  </a:solidFill>
                  <a:effectLst/>
                  <a:uLnTx/>
                  <a:uFillTx/>
                  <a:latin typeface="Apis For Office"/>
                  <a:ea typeface="+mn-ea"/>
                  <a:cs typeface="+mn-cs"/>
                </a:rPr>
                <a:t> </a:t>
              </a:r>
              <a:r>
                <a:rPr kumimoji="0" lang="en-US" sz="1333"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months, preventing assessment of long-term outcomes</a:t>
              </a:r>
            </a:p>
            <a:p>
              <a:pPr marL="228594" marR="0" lvl="0" indent="-22859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Absence of a control group; causal inferences should be interpreted with caution</a:t>
              </a:r>
              <a:endPar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endParaRPr>
            </a:p>
          </p:txBody>
        </p:sp>
      </p:grpSp>
      <p:pic>
        <p:nvPicPr>
          <p:cNvPr id="35" name="Graphic 34" descr="Bullseye outline">
            <a:extLst>
              <a:ext uri="{FF2B5EF4-FFF2-40B4-BE49-F238E27FC236}">
                <a16:creationId xmlns:a16="http://schemas.microsoft.com/office/drawing/2014/main" id="{E98C6436-D6A2-B4E8-7436-F0ADB686A15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962568" y="2788505"/>
            <a:ext cx="1464888" cy="1464888"/>
          </a:xfrm>
          <a:prstGeom prst="rect">
            <a:avLst/>
          </a:prstGeom>
        </p:spPr>
      </p:pic>
      <p:sp>
        <p:nvSpPr>
          <p:cNvPr id="36" name="TextBox 35">
            <a:extLst>
              <a:ext uri="{FF2B5EF4-FFF2-40B4-BE49-F238E27FC236}">
                <a16:creationId xmlns:a16="http://schemas.microsoft.com/office/drawing/2014/main" id="{A7E2477F-217A-D085-4600-89D681D9CF3A}"/>
              </a:ext>
            </a:extLst>
          </p:cNvPr>
          <p:cNvSpPr txBox="1"/>
          <p:nvPr/>
        </p:nvSpPr>
        <p:spPr>
          <a:xfrm>
            <a:off x="5091218" y="4414833"/>
            <a:ext cx="3207589" cy="1266463"/>
          </a:xfrm>
          <a:prstGeom prst="roundRect">
            <a:avLst/>
          </a:prstGeom>
          <a:noFill/>
        </p:spPr>
        <p:txBody>
          <a:bodyPr wrap="square" lIns="0" tIns="0" rIns="0" bIns="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SEMALEAN</a:t>
            </a:r>
            <a:r>
              <a:rPr kumimoji="0" lang="en-US" sz="14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aimed to evaluate the impact of weight loss on </a:t>
            </a:r>
            <a:r>
              <a:rPr kumimoji="0" lang="en-US" sz="1400" b="1"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lean soft tissue mass, muscle function, and metabolic adaptations </a:t>
            </a:r>
            <a:r>
              <a:rPr kumimoji="0" lang="en-US" sz="14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in patients with obesity treated with semaglutide</a:t>
            </a:r>
          </a:p>
        </p:txBody>
      </p:sp>
      <p:grpSp>
        <p:nvGrpSpPr>
          <p:cNvPr id="54" name="Group 53">
            <a:extLst>
              <a:ext uri="{FF2B5EF4-FFF2-40B4-BE49-F238E27FC236}">
                <a16:creationId xmlns:a16="http://schemas.microsoft.com/office/drawing/2014/main" id="{76E9C61A-F6D1-51F4-FF24-31D8CC221B79}"/>
              </a:ext>
            </a:extLst>
          </p:cNvPr>
          <p:cNvGrpSpPr/>
          <p:nvPr/>
        </p:nvGrpSpPr>
        <p:grpSpPr>
          <a:xfrm>
            <a:off x="683352" y="5187132"/>
            <a:ext cx="4128000" cy="725478"/>
            <a:chOff x="3661830" y="2438402"/>
            <a:chExt cx="3096000" cy="544108"/>
          </a:xfrm>
        </p:grpSpPr>
        <p:sp>
          <p:nvSpPr>
            <p:cNvPr id="51" name="Rectangle: Rounded Corners 50">
              <a:extLst>
                <a:ext uri="{FF2B5EF4-FFF2-40B4-BE49-F238E27FC236}">
                  <a16:creationId xmlns:a16="http://schemas.microsoft.com/office/drawing/2014/main" id="{64574899-B42D-B7FD-EEDA-40548879904E}"/>
                </a:ext>
              </a:extLst>
            </p:cNvPr>
            <p:cNvSpPr/>
            <p:nvPr/>
          </p:nvSpPr>
          <p:spPr>
            <a:xfrm>
              <a:off x="3661830" y="2438402"/>
              <a:ext cx="3096000" cy="54410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pis For Office"/>
                <a:ea typeface="+mn-ea"/>
                <a:cs typeface="+mn-cs"/>
              </a:endParaRPr>
            </a:p>
          </p:txBody>
        </p:sp>
        <p:pic>
          <p:nvPicPr>
            <p:cNvPr id="1633" name="Graphic 1632">
              <a:extLst>
                <a:ext uri="{FF2B5EF4-FFF2-40B4-BE49-F238E27FC236}">
                  <a16:creationId xmlns:a16="http://schemas.microsoft.com/office/drawing/2014/main" id="{311E38DD-E93B-25EF-2888-DBFED97DA7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756684" y="2520493"/>
              <a:ext cx="391148" cy="391148"/>
            </a:xfrm>
            <a:prstGeom prst="rect">
              <a:avLst/>
            </a:prstGeom>
          </p:spPr>
        </p:pic>
        <p:sp>
          <p:nvSpPr>
            <p:cNvPr id="1634" name="Rectangle 1633">
              <a:extLst>
                <a:ext uri="{FF2B5EF4-FFF2-40B4-BE49-F238E27FC236}">
                  <a16:creationId xmlns:a16="http://schemas.microsoft.com/office/drawing/2014/main" id="{283BA0B6-307E-24AF-EC25-DF1F0A38F89D}"/>
                </a:ext>
              </a:extLst>
            </p:cNvPr>
            <p:cNvSpPr/>
            <p:nvPr/>
          </p:nvSpPr>
          <p:spPr>
            <a:xfrm>
              <a:off x="4237625" y="2537332"/>
              <a:ext cx="2506980" cy="346249"/>
            </a:xfrm>
            <a:prstGeom prst="rect">
              <a:avLst/>
            </a:prstGeom>
          </p:spPr>
          <p:txBody>
            <a:bodyPr wrap="square" lIns="0" rIns="0" anchor="ctr">
              <a:spAutoFit/>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Body composition assessed in all </a:t>
              </a:r>
              <a:b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br>
              <a:r>
                <a:rPr kumimoji="0" lang="en-US" sz="1200" b="0"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participants via </a:t>
              </a:r>
              <a:r>
                <a:rPr kumimoji="0" lang="en-US" sz="1200" b="1" i="0" u="none" strike="noStrike" kern="0" cap="none" spc="0" normalizeH="0" baseline="0" noProof="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DXA at 7 and 12 months</a:t>
              </a:r>
            </a:p>
          </p:txBody>
        </p:sp>
      </p:grpSp>
      <p:sp>
        <p:nvSpPr>
          <p:cNvPr id="4" name="TextBox 3">
            <a:extLst>
              <a:ext uri="{FF2B5EF4-FFF2-40B4-BE49-F238E27FC236}">
                <a16:creationId xmlns:a16="http://schemas.microsoft.com/office/drawing/2014/main" id="{28E79F3C-F2B9-8FE1-6E02-89EA90447043}"/>
              </a:ext>
            </a:extLst>
          </p:cNvPr>
          <p:cNvSpPr txBox="1"/>
          <p:nvPr/>
        </p:nvSpPr>
        <p:spPr>
          <a:xfrm>
            <a:off x="93785" y="46592"/>
            <a:ext cx="11196249" cy="256545"/>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srgbClr val="FF0000"/>
                </a:solidFill>
                <a:effectLst/>
                <a:uLnTx/>
                <a:uFillTx/>
                <a:latin typeface="Apis For Office"/>
                <a:ea typeface="Apis For Office" panose="020B0504010101010104" pitchFamily="34" charset="0"/>
                <a:cs typeface="Times New Roman" panose="02020603050405020304" pitchFamily="18" charset="0"/>
              </a:rPr>
              <a:t>This content is intended solely for scientific exchange among healthcare professionals and is not intended to promote or recommend any unapproved use of the product.</a:t>
            </a:r>
            <a:endParaRPr kumimoji="0" lang="it-IT" sz="1067" b="0" i="0" u="none" strike="noStrike" kern="1200" cap="none" spc="0" normalizeH="0" baseline="0" noProof="0" dirty="0">
              <a:ln>
                <a:noFill/>
              </a:ln>
              <a:solidFill>
                <a:srgbClr val="FF0000"/>
              </a:solidFill>
              <a:effectLst/>
              <a:uLnTx/>
              <a:uFillTx/>
              <a:latin typeface="Apis For Office"/>
              <a:ea typeface="Apis For Office" panose="020B0504010101010104" pitchFamily="34" charset="0"/>
              <a:cs typeface="Times New Roman" panose="02020603050405020304" pitchFamily="18" charset="0"/>
            </a:endParaRPr>
          </a:p>
        </p:txBody>
      </p:sp>
    </p:spTree>
    <p:extLst>
      <p:ext uri="{BB962C8B-B14F-4D97-AF65-F5344CB8AC3E}">
        <p14:creationId xmlns:p14="http://schemas.microsoft.com/office/powerpoint/2010/main" val="25928625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C319A-1ADF-A0B9-E5B0-EF65F5EB3A24}"/>
            </a:ext>
          </a:extLst>
        </p:cNvPr>
        <p:cNvGrpSpPr/>
        <p:nvPr/>
      </p:nvGrpSpPr>
      <p:grpSpPr>
        <a:xfrm>
          <a:off x="0" y="0"/>
          <a:ext cx="0" cy="0"/>
          <a:chOff x="0" y="0"/>
          <a:chExt cx="0" cy="0"/>
        </a:xfrm>
      </p:grpSpPr>
      <p:sp>
        <p:nvSpPr>
          <p:cNvPr id="1550" name="Rettangolo con angoli arrotondati 15">
            <a:extLst>
              <a:ext uri="{FF2B5EF4-FFF2-40B4-BE49-F238E27FC236}">
                <a16:creationId xmlns:a16="http://schemas.microsoft.com/office/drawing/2014/main" id="{E64C4335-8DD1-BF03-BD05-3DD5FDAE38F6}"/>
              </a:ext>
            </a:extLst>
          </p:cNvPr>
          <p:cNvSpPr/>
          <p:nvPr/>
        </p:nvSpPr>
        <p:spPr>
          <a:xfrm rot="16200000">
            <a:off x="4477422" y="-899652"/>
            <a:ext cx="3179928" cy="10683995"/>
          </a:xfrm>
          <a:prstGeom prst="roundRect">
            <a:avLst>
              <a:gd name="adj" fmla="val 9846"/>
            </a:avLst>
          </a:prstGeom>
          <a:gradFill flip="none" rotWithShape="1">
            <a:gsLst>
              <a:gs pos="11000">
                <a:schemeClr val="accent3"/>
              </a:gs>
              <a:gs pos="71976">
                <a:srgbClr val="E2C770">
                  <a:alpha val="11230"/>
                </a:srgbClr>
              </a:gs>
              <a:gs pos="30000">
                <a:schemeClr val="accent3">
                  <a:alpha val="23000"/>
                </a:schemeClr>
              </a:gs>
              <a:gs pos="100000">
                <a:srgbClr val="EAAB00">
                  <a:alpha val="13979"/>
                </a:srgbClr>
              </a:gs>
            </a:gsLst>
            <a:lin ang="16200000" scaled="1"/>
            <a:tileRect/>
          </a:gradFill>
          <a:ln>
            <a:noFill/>
          </a:ln>
          <a:effectLst/>
        </p:spPr>
        <p:txBody>
          <a:bodyPr vert="vert270" wrap="square" lIns="0" tIns="0" rIns="0" bIns="324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100" b="1" i="0" u="none" strike="noStrike" kern="1200" cap="none" spc="0" normalizeH="0" baseline="0" noProof="0">
              <a:ln>
                <a:noFill/>
              </a:ln>
              <a:solidFill>
                <a:srgbClr val="FFFFFF"/>
              </a:solidFill>
              <a:effectLst/>
              <a:uLnTx/>
              <a:uFillTx/>
              <a:latin typeface="Century Gothic" panose="020F0302020204030204"/>
              <a:ea typeface="Apis For Office" panose="020B0504010101010104" pitchFamily="34" charset="0"/>
              <a:cs typeface="Apis For Office" panose="020B0504010101010104" pitchFamily="34" charset="0"/>
            </a:endParaRPr>
          </a:p>
        </p:txBody>
      </p:sp>
      <p:sp>
        <p:nvSpPr>
          <p:cNvPr id="6" name="Text Placeholder 5">
            <a:extLst>
              <a:ext uri="{FF2B5EF4-FFF2-40B4-BE49-F238E27FC236}">
                <a16:creationId xmlns:a16="http://schemas.microsoft.com/office/drawing/2014/main" id="{324CA500-0939-4C76-64C6-32F68DFB7AB2}"/>
              </a:ext>
            </a:extLst>
          </p:cNvPr>
          <p:cNvSpPr>
            <a:spLocks noGrp="1"/>
          </p:cNvSpPr>
          <p:nvPr>
            <p:ph type="body" sz="quarter" idx="11"/>
          </p:nvPr>
        </p:nvSpPr>
        <p:spPr/>
        <p:txBody>
          <a:bodyPr/>
          <a:lstStyle/>
          <a:p>
            <a:br>
              <a:rPr lang="en-GB" noProof="0" dirty="0"/>
            </a:br>
            <a:r>
              <a:rPr lang="en-GB" noProof="0" dirty="0" err="1"/>
              <a:t>Limiti</a:t>
            </a:r>
            <a:r>
              <a:rPr lang="en-GB" noProof="0" dirty="0"/>
              <a:t> </a:t>
            </a:r>
            <a:r>
              <a:rPr lang="en-GB" noProof="0" dirty="0" err="1"/>
              <a:t>dello</a:t>
            </a:r>
            <a:r>
              <a:rPr lang="en-GB" noProof="0" dirty="0"/>
              <a:t> studio: le </a:t>
            </a:r>
            <a:r>
              <a:rPr lang="en-GB" noProof="0" dirty="0" err="1"/>
              <a:t>ridotte</a:t>
            </a:r>
            <a:r>
              <a:rPr lang="en-GB" noProof="0" dirty="0"/>
              <a:t> </a:t>
            </a:r>
            <a:r>
              <a:rPr lang="en-GB" noProof="0" dirty="0" err="1"/>
              <a:t>dimensioni</a:t>
            </a:r>
            <a:r>
              <a:rPr lang="en-GB" noProof="0" dirty="0"/>
              <a:t> del </a:t>
            </a:r>
            <a:r>
              <a:rPr lang="en-GB" noProof="0" dirty="0" err="1"/>
              <a:t>campione</a:t>
            </a:r>
            <a:r>
              <a:rPr lang="en-GB" noProof="0" dirty="0"/>
              <a:t> e </a:t>
            </a:r>
            <a:r>
              <a:rPr lang="en-GB" noProof="0" dirty="0" err="1"/>
              <a:t>l’esclusione</a:t>
            </a:r>
            <a:r>
              <a:rPr lang="en-GB" noProof="0" dirty="0"/>
              <a:t> </a:t>
            </a:r>
            <a:r>
              <a:rPr lang="en-GB" noProof="0" dirty="0" err="1"/>
              <a:t>dei</a:t>
            </a:r>
            <a:r>
              <a:rPr lang="en-GB" noProof="0" dirty="0"/>
              <a:t> </a:t>
            </a:r>
            <a:r>
              <a:rPr lang="en-GB" noProof="0" dirty="0" err="1"/>
              <a:t>pazienti</a:t>
            </a:r>
            <a:r>
              <a:rPr lang="en-GB" noProof="0" dirty="0"/>
              <a:t> </a:t>
            </a:r>
            <a:r>
              <a:rPr lang="en-GB" noProof="0" dirty="0" err="1"/>
              <a:t>che</a:t>
            </a:r>
            <a:r>
              <a:rPr lang="en-GB" noProof="0" dirty="0"/>
              <a:t> </a:t>
            </a:r>
            <a:r>
              <a:rPr lang="en-GB" noProof="0" dirty="0" err="1"/>
              <a:t>hanno</a:t>
            </a:r>
            <a:r>
              <a:rPr lang="en-GB" noProof="0" dirty="0"/>
              <a:t> </a:t>
            </a:r>
            <a:r>
              <a:rPr lang="en-GB" noProof="0" dirty="0" err="1"/>
              <a:t>interrotto</a:t>
            </a:r>
            <a:r>
              <a:rPr lang="en-GB" noProof="0" dirty="0"/>
              <a:t> il </a:t>
            </a:r>
            <a:r>
              <a:rPr lang="en-GB" noProof="0" dirty="0" err="1"/>
              <a:t>trattamento</a:t>
            </a:r>
            <a:r>
              <a:rPr lang="en-GB" noProof="0" dirty="0"/>
              <a:t> </a:t>
            </a:r>
            <a:r>
              <a:rPr lang="en-GB" noProof="0" dirty="0" err="1"/>
              <a:t>possono</a:t>
            </a:r>
            <a:r>
              <a:rPr lang="en-GB" noProof="0" dirty="0"/>
              <a:t> </a:t>
            </a:r>
            <a:r>
              <a:rPr lang="en-GB" noProof="0" dirty="0" err="1"/>
              <a:t>limitarne</a:t>
            </a:r>
            <a:r>
              <a:rPr lang="en-GB" noProof="0" dirty="0"/>
              <a:t> la </a:t>
            </a:r>
            <a:r>
              <a:rPr lang="en-GB" noProof="0" dirty="0" err="1"/>
              <a:t>generalizzabilità</a:t>
            </a:r>
            <a:r>
              <a:rPr lang="en-GB" noProof="0" dirty="0"/>
              <a:t>. Il follow-up, </a:t>
            </a:r>
            <a:r>
              <a:rPr lang="en-GB" noProof="0" dirty="0" err="1"/>
              <a:t>limitato</a:t>
            </a:r>
            <a:r>
              <a:rPr lang="en-GB" noProof="0" dirty="0"/>
              <a:t> a 12 </a:t>
            </a:r>
            <a:r>
              <a:rPr lang="en-GB" noProof="0" dirty="0" err="1"/>
              <a:t>mesi</a:t>
            </a:r>
            <a:r>
              <a:rPr lang="en-GB" noProof="0" dirty="0"/>
              <a:t>, non </a:t>
            </a:r>
            <a:r>
              <a:rPr lang="en-GB" noProof="0" dirty="0" err="1"/>
              <a:t>consente</a:t>
            </a:r>
            <a:r>
              <a:rPr lang="en-GB" noProof="0" dirty="0"/>
              <a:t> di </a:t>
            </a:r>
            <a:r>
              <a:rPr lang="en-GB" noProof="0" dirty="0" err="1"/>
              <a:t>valutare</a:t>
            </a:r>
            <a:r>
              <a:rPr lang="en-GB" noProof="0" dirty="0"/>
              <a:t> </a:t>
            </a:r>
            <a:r>
              <a:rPr lang="en-GB" noProof="0" dirty="0" err="1"/>
              <a:t>gli</a:t>
            </a:r>
            <a:r>
              <a:rPr lang="en-GB" noProof="0" dirty="0"/>
              <a:t> </a:t>
            </a:r>
            <a:r>
              <a:rPr lang="en-GB" noProof="0" dirty="0" err="1"/>
              <a:t>esiti</a:t>
            </a:r>
            <a:r>
              <a:rPr lang="en-GB" noProof="0" dirty="0"/>
              <a:t> a </a:t>
            </a:r>
            <a:r>
              <a:rPr lang="en-GB" noProof="0" dirty="0" err="1"/>
              <a:t>lungo</a:t>
            </a:r>
            <a:r>
              <a:rPr lang="en-GB" noProof="0" dirty="0"/>
              <a:t> </a:t>
            </a:r>
            <a:r>
              <a:rPr lang="en-GB" noProof="0" dirty="0" err="1"/>
              <a:t>termine</a:t>
            </a:r>
            <a:r>
              <a:rPr lang="en-GB" noProof="0" dirty="0"/>
              <a:t>.</a:t>
            </a:r>
            <a:br>
              <a:rPr lang="en-GB" noProof="0" dirty="0"/>
            </a:br>
            <a:r>
              <a:rPr lang="en-GB" noProof="0" dirty="0"/>
              <a:t>Assenza di un </a:t>
            </a:r>
            <a:r>
              <a:rPr lang="en-GB" noProof="0" dirty="0" err="1"/>
              <a:t>gruppo</a:t>
            </a:r>
            <a:r>
              <a:rPr lang="en-GB" noProof="0" dirty="0"/>
              <a:t> di </a:t>
            </a:r>
            <a:r>
              <a:rPr lang="en-GB" noProof="0" dirty="0" err="1"/>
              <a:t>controllo</a:t>
            </a:r>
            <a:r>
              <a:rPr lang="en-GB" noProof="0" dirty="0"/>
              <a:t>; le </a:t>
            </a:r>
            <a:r>
              <a:rPr lang="en-GB" noProof="0" dirty="0" err="1"/>
              <a:t>inferenze</a:t>
            </a:r>
            <a:r>
              <a:rPr lang="en-GB" noProof="0" dirty="0"/>
              <a:t> </a:t>
            </a:r>
            <a:r>
              <a:rPr lang="en-GB" noProof="0" dirty="0" err="1"/>
              <a:t>causali</a:t>
            </a:r>
            <a:r>
              <a:rPr lang="en-GB" noProof="0" dirty="0"/>
              <a:t> </a:t>
            </a:r>
            <a:r>
              <a:rPr lang="en-GB" noProof="0" dirty="0" err="1"/>
              <a:t>devono</a:t>
            </a:r>
            <a:r>
              <a:rPr lang="en-GB" noProof="0" dirty="0"/>
              <a:t> </a:t>
            </a:r>
            <a:r>
              <a:rPr lang="en-GB" noProof="0" dirty="0" err="1"/>
              <a:t>pertanto</a:t>
            </a:r>
            <a:r>
              <a:rPr lang="en-GB" noProof="0" dirty="0"/>
              <a:t> </a:t>
            </a:r>
            <a:r>
              <a:rPr lang="en-GB" noProof="0" dirty="0" err="1"/>
              <a:t>essere</a:t>
            </a:r>
            <a:r>
              <a:rPr lang="en-GB" noProof="0" dirty="0"/>
              <a:t> interpretate con cautela. I </a:t>
            </a:r>
            <a:r>
              <a:rPr lang="en-GB" noProof="0" dirty="0" err="1"/>
              <a:t>dati</a:t>
            </a:r>
            <a:r>
              <a:rPr lang="en-GB" noProof="0" dirty="0"/>
              <a:t> </a:t>
            </a:r>
            <a:r>
              <a:rPr lang="en-GB" noProof="0" dirty="0" err="1"/>
              <a:t>sono</a:t>
            </a:r>
            <a:r>
              <a:rPr lang="en-GB" noProof="0" dirty="0"/>
              <a:t> </a:t>
            </a:r>
            <a:r>
              <a:rPr lang="en-GB" noProof="0" dirty="0" err="1"/>
              <a:t>espressi</a:t>
            </a:r>
            <a:r>
              <a:rPr lang="en-GB" noProof="0" dirty="0"/>
              <a:t> come </a:t>
            </a:r>
            <a:r>
              <a:rPr lang="en-GB" noProof="0" dirty="0" err="1"/>
              <a:t>medie</a:t>
            </a:r>
            <a:r>
              <a:rPr lang="en-GB" noProof="0" dirty="0"/>
              <a:t>. *Nel </a:t>
            </a:r>
            <a:r>
              <a:rPr lang="en-GB" noProof="0" dirty="0" err="1"/>
              <a:t>manoscritto</a:t>
            </a:r>
            <a:r>
              <a:rPr lang="en-GB" noProof="0" dirty="0"/>
              <a:t> non </a:t>
            </a:r>
            <a:r>
              <a:rPr lang="en-GB" noProof="0" dirty="0" err="1"/>
              <a:t>sono</a:t>
            </a:r>
            <a:r>
              <a:rPr lang="en-GB" noProof="0" dirty="0"/>
              <a:t> </a:t>
            </a:r>
            <a:r>
              <a:rPr lang="en-GB" noProof="0" dirty="0" err="1"/>
              <a:t>disponibili</a:t>
            </a:r>
            <a:r>
              <a:rPr lang="en-GB" noProof="0" dirty="0"/>
              <a:t> </a:t>
            </a:r>
            <a:r>
              <a:rPr lang="en-GB" noProof="0" dirty="0" err="1"/>
              <a:t>dati</a:t>
            </a:r>
            <a:r>
              <a:rPr lang="en-GB" noProof="0" dirty="0"/>
              <a:t> </a:t>
            </a:r>
            <a:r>
              <a:rPr lang="en-GB" noProof="0" dirty="0" err="1"/>
              <a:t>numerici</a:t>
            </a:r>
            <a:r>
              <a:rPr lang="en-GB" noProof="0" dirty="0"/>
              <a:t> </a:t>
            </a:r>
            <a:r>
              <a:rPr lang="en-GB" noProof="0" dirty="0" err="1"/>
              <a:t>grezzi</a:t>
            </a:r>
            <a:r>
              <a:rPr lang="en-GB" noProof="0" dirty="0"/>
              <a:t>.</a:t>
            </a:r>
            <a:br>
              <a:rPr lang="en-GB" noProof="0" dirty="0"/>
            </a:br>
            <a:r>
              <a:rPr lang="en-GB" noProof="0" dirty="0"/>
              <a:t>DXA, </a:t>
            </a:r>
            <a:r>
              <a:rPr lang="en-GB" noProof="0" dirty="0" err="1"/>
              <a:t>assorbimetria</a:t>
            </a:r>
            <a:r>
              <a:rPr lang="en-GB" noProof="0" dirty="0"/>
              <a:t> a </a:t>
            </a:r>
            <a:r>
              <a:rPr lang="en-GB" noProof="0" dirty="0" err="1"/>
              <a:t>raggi</a:t>
            </a:r>
            <a:r>
              <a:rPr lang="en-GB" noProof="0" dirty="0"/>
              <a:t> X a doppia </a:t>
            </a:r>
            <a:r>
              <a:rPr lang="en-GB" noProof="0" dirty="0" err="1"/>
              <a:t>energia</a:t>
            </a:r>
            <a:r>
              <a:rPr lang="en-GB" noProof="0" dirty="0"/>
              <a:t>; OW, </a:t>
            </a:r>
            <a:r>
              <a:rPr lang="en-GB" noProof="0" dirty="0" err="1"/>
              <a:t>una</a:t>
            </a:r>
            <a:r>
              <a:rPr lang="en-GB" noProof="0" dirty="0"/>
              <a:t> volta alla </a:t>
            </a:r>
            <a:r>
              <a:rPr lang="en-GB" noProof="0" dirty="0" err="1"/>
              <a:t>settimana</a:t>
            </a:r>
            <a:r>
              <a:rPr lang="en-GB" noProof="0" dirty="0"/>
              <a:t>; s.c., </a:t>
            </a:r>
            <a:r>
              <a:rPr lang="en-GB" noProof="0" dirty="0" err="1"/>
              <a:t>sottocutanea</a:t>
            </a:r>
            <a:r>
              <a:rPr lang="en-GB" noProof="0" dirty="0"/>
              <a:t>.</a:t>
            </a:r>
            <a:br>
              <a:rPr lang="en-GB" noProof="0" dirty="0"/>
            </a:br>
            <a:r>
              <a:rPr lang="en-GB" noProof="0" dirty="0" err="1"/>
              <a:t>Alissou</a:t>
            </a:r>
            <a:r>
              <a:rPr lang="en-GB" noProof="0" dirty="0"/>
              <a:t> M et al. Diabetes </a:t>
            </a:r>
            <a:r>
              <a:rPr lang="en-GB" noProof="0" dirty="0" err="1"/>
              <a:t>Obes</a:t>
            </a:r>
            <a:r>
              <a:rPr lang="en-GB" noProof="0" dirty="0"/>
              <a:t> </a:t>
            </a:r>
            <a:r>
              <a:rPr lang="en-GB" noProof="0" dirty="0" err="1"/>
              <a:t>Metab</a:t>
            </a:r>
            <a:r>
              <a:rPr lang="en-GB" noProof="0" dirty="0"/>
              <a:t> </a:t>
            </a:r>
            <a:r>
              <a:rPr lang="en-GB" dirty="0"/>
              <a:t>2026;23:112–21</a:t>
            </a:r>
            <a:r>
              <a:rPr lang="en-GB" noProof="0" dirty="0"/>
              <a:t>. </a:t>
            </a:r>
          </a:p>
        </p:txBody>
      </p:sp>
      <p:sp>
        <p:nvSpPr>
          <p:cNvPr id="2" name="Title 1">
            <a:extLst>
              <a:ext uri="{FF2B5EF4-FFF2-40B4-BE49-F238E27FC236}">
                <a16:creationId xmlns:a16="http://schemas.microsoft.com/office/drawing/2014/main" id="{835D5443-82DA-4815-8EB7-E013AC452238}"/>
              </a:ext>
            </a:extLst>
          </p:cNvPr>
          <p:cNvSpPr>
            <a:spLocks noGrp="1"/>
          </p:cNvSpPr>
          <p:nvPr>
            <p:ph type="title" idx="4294967295"/>
          </p:nvPr>
        </p:nvSpPr>
        <p:spPr>
          <a:xfrm>
            <a:off x="505460" y="988256"/>
            <a:ext cx="11013250" cy="1298575"/>
          </a:xfrm>
          <a:prstGeom prst="rect">
            <a:avLst/>
          </a:prstGeom>
          <a:noFill/>
          <a:ln>
            <a:noFill/>
          </a:ln>
        </p:spPr>
        <p:txBody>
          <a:bodyPr/>
          <a:lstStyle/>
          <a:p>
            <a:r>
              <a:rPr lang="en-GB" sz="2400" b="1" dirty="0" err="1">
                <a:solidFill>
                  <a:schemeClr val="accent1"/>
                </a:solidFill>
                <a:latin typeface="+mn-lt"/>
              </a:rPr>
              <a:t>Semaglutide</a:t>
            </a:r>
            <a:r>
              <a:rPr lang="en-GB" sz="2400" b="1" dirty="0">
                <a:solidFill>
                  <a:schemeClr val="accent1"/>
                </a:solidFill>
                <a:latin typeface="+mn-lt"/>
              </a:rPr>
              <a:t> </a:t>
            </a:r>
            <a:r>
              <a:rPr lang="en-GB" sz="2400" dirty="0" err="1">
                <a:solidFill>
                  <a:schemeClr val="accent1"/>
                </a:solidFill>
                <a:latin typeface="+mn-lt"/>
              </a:rPr>
              <a:t>è</a:t>
            </a:r>
            <a:r>
              <a:rPr lang="en-GB" sz="2400" dirty="0">
                <a:solidFill>
                  <a:schemeClr val="accent1"/>
                </a:solidFill>
                <a:latin typeface="+mn-lt"/>
              </a:rPr>
              <a:t> </a:t>
            </a:r>
            <a:r>
              <a:rPr lang="en-GB" sz="2400" dirty="0" err="1">
                <a:solidFill>
                  <a:schemeClr val="accent1"/>
                </a:solidFill>
                <a:latin typeface="+mn-lt"/>
              </a:rPr>
              <a:t>stato</a:t>
            </a:r>
            <a:r>
              <a:rPr lang="en-GB" sz="2400" dirty="0">
                <a:solidFill>
                  <a:schemeClr val="accent1"/>
                </a:solidFill>
                <a:latin typeface="+mn-lt"/>
              </a:rPr>
              <a:t> </a:t>
            </a:r>
            <a:r>
              <a:rPr lang="en-GB" sz="2400" dirty="0" err="1">
                <a:solidFill>
                  <a:schemeClr val="accent1"/>
                </a:solidFill>
                <a:latin typeface="+mn-lt"/>
              </a:rPr>
              <a:t>associato</a:t>
            </a:r>
            <a:r>
              <a:rPr lang="en-GB" sz="2400" dirty="0">
                <a:solidFill>
                  <a:schemeClr val="accent1"/>
                </a:solidFill>
                <a:latin typeface="+mn-lt"/>
              </a:rPr>
              <a:t> </a:t>
            </a:r>
            <a:r>
              <a:rPr lang="en-GB" sz="2400" b="1" dirty="0">
                <a:solidFill>
                  <a:schemeClr val="accent1"/>
                </a:solidFill>
                <a:latin typeface="+mn-lt"/>
              </a:rPr>
              <a:t>a </a:t>
            </a:r>
            <a:r>
              <a:rPr lang="en-GB" sz="2400" b="1" dirty="0" err="1">
                <a:solidFill>
                  <a:schemeClr val="accent1"/>
                </a:solidFill>
                <a:latin typeface="+mn-lt"/>
              </a:rPr>
              <a:t>una</a:t>
            </a:r>
            <a:r>
              <a:rPr lang="en-GB" sz="2400" b="1" dirty="0">
                <a:solidFill>
                  <a:schemeClr val="accent1"/>
                </a:solidFill>
                <a:latin typeface="+mn-lt"/>
              </a:rPr>
              <a:t> </a:t>
            </a:r>
            <a:r>
              <a:rPr lang="en-GB" sz="2400" b="1" dirty="0" err="1">
                <a:solidFill>
                  <a:schemeClr val="accent1"/>
                </a:solidFill>
                <a:latin typeface="+mn-lt"/>
              </a:rPr>
              <a:t>riduzione</a:t>
            </a:r>
            <a:r>
              <a:rPr lang="en-GB" sz="2400" b="1" dirty="0">
                <a:solidFill>
                  <a:schemeClr val="accent1"/>
                </a:solidFill>
                <a:latin typeface="+mn-lt"/>
              </a:rPr>
              <a:t> </a:t>
            </a:r>
            <a:r>
              <a:rPr lang="en-GB" sz="2400" b="1" dirty="0" err="1">
                <a:solidFill>
                  <a:schemeClr val="accent1"/>
                </a:solidFill>
                <a:latin typeface="+mn-lt"/>
              </a:rPr>
              <a:t>della</a:t>
            </a:r>
            <a:r>
              <a:rPr lang="en-GB" sz="2400" b="1" dirty="0">
                <a:solidFill>
                  <a:schemeClr val="accent1"/>
                </a:solidFill>
                <a:latin typeface="+mn-lt"/>
              </a:rPr>
              <a:t> </a:t>
            </a:r>
            <a:r>
              <a:rPr lang="en-GB" sz="2400" b="1" dirty="0" err="1">
                <a:solidFill>
                  <a:schemeClr val="accent1"/>
                </a:solidFill>
                <a:latin typeface="+mn-lt"/>
              </a:rPr>
              <a:t>massa</a:t>
            </a:r>
            <a:r>
              <a:rPr lang="en-GB" sz="2400" b="1" dirty="0">
                <a:solidFill>
                  <a:schemeClr val="accent1"/>
                </a:solidFill>
                <a:latin typeface="+mn-lt"/>
              </a:rPr>
              <a:t> </a:t>
            </a:r>
            <a:r>
              <a:rPr lang="en-GB" sz="2400" b="1" dirty="0" err="1">
                <a:solidFill>
                  <a:schemeClr val="accent1"/>
                </a:solidFill>
                <a:latin typeface="+mn-lt"/>
              </a:rPr>
              <a:t>grassa</a:t>
            </a:r>
            <a:r>
              <a:rPr lang="en-GB" sz="2400" b="1" dirty="0">
                <a:solidFill>
                  <a:schemeClr val="accent1"/>
                </a:solidFill>
                <a:latin typeface="+mn-lt"/>
              </a:rPr>
              <a:t> e a </a:t>
            </a:r>
            <a:r>
              <a:rPr lang="en-GB" sz="2400" b="1" dirty="0" err="1">
                <a:solidFill>
                  <a:schemeClr val="accent1"/>
                </a:solidFill>
                <a:latin typeface="+mn-lt"/>
              </a:rPr>
              <a:t>una</a:t>
            </a:r>
            <a:r>
              <a:rPr lang="en-GB" sz="2400" b="1" dirty="0">
                <a:solidFill>
                  <a:schemeClr val="accent1"/>
                </a:solidFill>
                <a:latin typeface="+mn-lt"/>
              </a:rPr>
              <a:t> </a:t>
            </a:r>
            <a:r>
              <a:rPr lang="en-GB" sz="2400" b="1" dirty="0" err="1">
                <a:solidFill>
                  <a:schemeClr val="accent1"/>
                </a:solidFill>
                <a:latin typeface="+mn-lt"/>
              </a:rPr>
              <a:t>maggiore</a:t>
            </a:r>
            <a:r>
              <a:rPr lang="en-GB" sz="2400" b="1" dirty="0">
                <a:solidFill>
                  <a:schemeClr val="accent1"/>
                </a:solidFill>
                <a:latin typeface="+mn-lt"/>
              </a:rPr>
              <a:t> </a:t>
            </a:r>
            <a:r>
              <a:rPr lang="en-GB" sz="2400" b="1" dirty="0" err="1">
                <a:solidFill>
                  <a:schemeClr val="accent1"/>
                </a:solidFill>
                <a:latin typeface="+mn-lt"/>
              </a:rPr>
              <a:t>proporzione</a:t>
            </a:r>
            <a:r>
              <a:rPr lang="en-GB" sz="2400" b="1" dirty="0">
                <a:solidFill>
                  <a:schemeClr val="accent1"/>
                </a:solidFill>
                <a:latin typeface="+mn-lt"/>
              </a:rPr>
              <a:t> di </a:t>
            </a:r>
            <a:r>
              <a:rPr lang="en-GB" sz="2400" b="1" dirty="0" err="1">
                <a:solidFill>
                  <a:schemeClr val="accent1"/>
                </a:solidFill>
                <a:latin typeface="+mn-lt"/>
              </a:rPr>
              <a:t>massa</a:t>
            </a:r>
            <a:r>
              <a:rPr lang="en-GB" sz="2400" b="1" dirty="0">
                <a:solidFill>
                  <a:schemeClr val="accent1"/>
                </a:solidFill>
                <a:latin typeface="+mn-lt"/>
              </a:rPr>
              <a:t> </a:t>
            </a:r>
            <a:r>
              <a:rPr lang="en-GB" sz="2400" b="1" dirty="0" err="1">
                <a:solidFill>
                  <a:schemeClr val="accent1"/>
                </a:solidFill>
                <a:latin typeface="+mn-lt"/>
              </a:rPr>
              <a:t>magra</a:t>
            </a:r>
            <a:r>
              <a:rPr lang="en-GB" sz="2400" b="1" dirty="0">
                <a:solidFill>
                  <a:schemeClr val="accent1"/>
                </a:solidFill>
                <a:latin typeface="+mn-lt"/>
              </a:rPr>
              <a:t> in uno studio real-world</a:t>
            </a:r>
            <a:br>
              <a:rPr lang="en-GB" sz="2000" dirty="0">
                <a:latin typeface="+mn-lt"/>
              </a:rPr>
            </a:br>
            <a:r>
              <a:rPr lang="en-GB" sz="2400" b="1" dirty="0">
                <a:solidFill>
                  <a:srgbClr val="3B97DE"/>
                </a:solidFill>
                <a:latin typeface="+mn-lt"/>
                <a:ea typeface="Apis For Office" panose="020B0504010101010104" pitchFamily="34" charset="0"/>
                <a:cs typeface="Apis For Office" panose="020B0504010101010104" pitchFamily="34" charset="0"/>
              </a:rPr>
              <a:t>SEMALEAN</a:t>
            </a:r>
          </a:p>
        </p:txBody>
      </p:sp>
      <p:graphicFrame>
        <p:nvGraphicFramePr>
          <p:cNvPr id="1592" name="Chart 1591" hidden="1">
            <a:extLst>
              <a:ext uri="{FF2B5EF4-FFF2-40B4-BE49-F238E27FC236}">
                <a16:creationId xmlns:a16="http://schemas.microsoft.com/office/drawing/2014/main" id="{AD764E15-2847-70B8-6A82-D7076E9A4094}"/>
              </a:ext>
            </a:extLst>
          </p:cNvPr>
          <p:cNvGraphicFramePr/>
          <p:nvPr/>
        </p:nvGraphicFramePr>
        <p:xfrm>
          <a:off x="7065924" y="2651457"/>
          <a:ext cx="2005163" cy="3120169"/>
        </p:xfrm>
        <a:graphic>
          <a:graphicData uri="http://schemas.openxmlformats.org/drawingml/2006/chart">
            <c:chart xmlns:c="http://schemas.openxmlformats.org/drawingml/2006/chart" xmlns:r="http://schemas.openxmlformats.org/officeDocument/2006/relationships" r:id="rId3"/>
          </a:graphicData>
        </a:graphic>
      </p:graphicFrame>
      <p:sp>
        <p:nvSpPr>
          <p:cNvPr id="1593" name="Rectangle 1592" hidden="1">
            <a:extLst>
              <a:ext uri="{FF2B5EF4-FFF2-40B4-BE49-F238E27FC236}">
                <a16:creationId xmlns:a16="http://schemas.microsoft.com/office/drawing/2014/main" id="{B005FC8E-ABAB-8BFC-C21F-793A74BB6BD2}"/>
              </a:ext>
            </a:extLst>
          </p:cNvPr>
          <p:cNvSpPr/>
          <p:nvPr/>
        </p:nvSpPr>
        <p:spPr>
          <a:xfrm>
            <a:off x="1538209" y="3210713"/>
            <a:ext cx="329740" cy="2381948"/>
          </a:xfrm>
          <a:prstGeom prst="rect">
            <a:avLst/>
          </a:prstGeom>
          <a:solidFill>
            <a:schemeClr val="accent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Apis For Office"/>
              <a:ea typeface="+mn-ea"/>
              <a:cs typeface="+mn-cs"/>
            </a:endParaRPr>
          </a:p>
        </p:txBody>
      </p:sp>
      <p:sp>
        <p:nvSpPr>
          <p:cNvPr id="1594" name="Rectangle 1593" hidden="1">
            <a:extLst>
              <a:ext uri="{FF2B5EF4-FFF2-40B4-BE49-F238E27FC236}">
                <a16:creationId xmlns:a16="http://schemas.microsoft.com/office/drawing/2014/main" id="{01E19452-6395-120D-A041-C55262B51786}"/>
              </a:ext>
            </a:extLst>
          </p:cNvPr>
          <p:cNvSpPr/>
          <p:nvPr/>
        </p:nvSpPr>
        <p:spPr>
          <a:xfrm>
            <a:off x="1940881" y="3210713"/>
            <a:ext cx="329740" cy="2051204"/>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Apis For Office"/>
              <a:ea typeface="+mn-ea"/>
              <a:cs typeface="+mn-cs"/>
            </a:endParaRPr>
          </a:p>
        </p:txBody>
      </p:sp>
      <p:sp>
        <p:nvSpPr>
          <p:cNvPr id="1595" name="Rectangle 1594" hidden="1">
            <a:extLst>
              <a:ext uri="{FF2B5EF4-FFF2-40B4-BE49-F238E27FC236}">
                <a16:creationId xmlns:a16="http://schemas.microsoft.com/office/drawing/2014/main" id="{42B3C4B4-14A7-7A0D-6E56-835BD4D23203}"/>
              </a:ext>
            </a:extLst>
          </p:cNvPr>
          <p:cNvSpPr/>
          <p:nvPr/>
        </p:nvSpPr>
        <p:spPr>
          <a:xfrm>
            <a:off x="2410665" y="3210712"/>
            <a:ext cx="329740" cy="1960328"/>
          </a:xfrm>
          <a:prstGeom prst="rect">
            <a:avLst/>
          </a:prstGeom>
          <a:solidFill>
            <a:schemeClr val="accent1">
              <a:lumMod val="25000"/>
              <a:lumOff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Apis For Office"/>
              <a:ea typeface="+mn-ea"/>
              <a:cs typeface="+mn-cs"/>
            </a:endParaRPr>
          </a:p>
        </p:txBody>
      </p:sp>
      <p:graphicFrame>
        <p:nvGraphicFramePr>
          <p:cNvPr id="578" name="Chart 577" hidden="1">
            <a:extLst>
              <a:ext uri="{FF2B5EF4-FFF2-40B4-BE49-F238E27FC236}">
                <a16:creationId xmlns:a16="http://schemas.microsoft.com/office/drawing/2014/main" id="{27EE8ED8-DAE7-EE02-539C-B53AB1391BE7}"/>
              </a:ext>
            </a:extLst>
          </p:cNvPr>
          <p:cNvGraphicFramePr/>
          <p:nvPr/>
        </p:nvGraphicFramePr>
        <p:xfrm>
          <a:off x="1192363" y="3358551"/>
          <a:ext cx="2166188" cy="14377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79" name="Chart 578" hidden="1">
            <a:extLst>
              <a:ext uri="{FF2B5EF4-FFF2-40B4-BE49-F238E27FC236}">
                <a16:creationId xmlns:a16="http://schemas.microsoft.com/office/drawing/2014/main" id="{99D05D07-8CB7-28EC-3D2F-113239621BA8}"/>
              </a:ext>
            </a:extLst>
          </p:cNvPr>
          <p:cNvGraphicFramePr/>
          <p:nvPr/>
        </p:nvGraphicFramePr>
        <p:xfrm>
          <a:off x="6295393" y="3358551"/>
          <a:ext cx="2166188" cy="143773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91" name="Chart 1590" hidden="1">
            <a:extLst>
              <a:ext uri="{FF2B5EF4-FFF2-40B4-BE49-F238E27FC236}">
                <a16:creationId xmlns:a16="http://schemas.microsoft.com/office/drawing/2014/main" id="{F99629CE-5147-5A66-C3B8-823C63B63DD0}"/>
              </a:ext>
            </a:extLst>
          </p:cNvPr>
          <p:cNvGraphicFramePr/>
          <p:nvPr/>
        </p:nvGraphicFramePr>
        <p:xfrm>
          <a:off x="5372431" y="3131890"/>
          <a:ext cx="2005163" cy="231536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83" name="Chart 882" hidden="1">
            <a:extLst>
              <a:ext uri="{FF2B5EF4-FFF2-40B4-BE49-F238E27FC236}">
                <a16:creationId xmlns:a16="http://schemas.microsoft.com/office/drawing/2014/main" id="{1D923191-AEDF-62EB-E8BB-F81BD25B6BA4}"/>
              </a:ext>
            </a:extLst>
          </p:cNvPr>
          <p:cNvGraphicFramePr/>
          <p:nvPr/>
        </p:nvGraphicFramePr>
        <p:xfrm>
          <a:off x="11288776" y="3131890"/>
          <a:ext cx="2005163" cy="2315361"/>
        </p:xfrm>
        <a:graphic>
          <a:graphicData uri="http://schemas.openxmlformats.org/drawingml/2006/chart">
            <c:chart xmlns:c="http://schemas.openxmlformats.org/drawingml/2006/chart" xmlns:r="http://schemas.openxmlformats.org/officeDocument/2006/relationships" r:id="rId7"/>
          </a:graphicData>
        </a:graphic>
      </p:graphicFrame>
      <p:grpSp>
        <p:nvGrpSpPr>
          <p:cNvPr id="1644" name="Group 1643">
            <a:extLst>
              <a:ext uri="{FF2B5EF4-FFF2-40B4-BE49-F238E27FC236}">
                <a16:creationId xmlns:a16="http://schemas.microsoft.com/office/drawing/2014/main" id="{5DFDED99-A0F5-5C9D-67FF-25BEC83C91CE}"/>
              </a:ext>
            </a:extLst>
          </p:cNvPr>
          <p:cNvGrpSpPr/>
          <p:nvPr/>
        </p:nvGrpSpPr>
        <p:grpSpPr>
          <a:xfrm>
            <a:off x="1097485" y="2982801"/>
            <a:ext cx="2442663" cy="2927989"/>
            <a:chOff x="752818" y="2244678"/>
            <a:chExt cx="1831997" cy="2195992"/>
          </a:xfrm>
        </p:grpSpPr>
        <p:sp>
          <p:nvSpPr>
            <p:cNvPr id="862" name="Rectangle: Rounded Corners 861">
              <a:extLst>
                <a:ext uri="{FF2B5EF4-FFF2-40B4-BE49-F238E27FC236}">
                  <a16:creationId xmlns:a16="http://schemas.microsoft.com/office/drawing/2014/main" id="{2E87EF4D-B536-294E-1DAD-C7C2D57FDF3B}"/>
                </a:ext>
              </a:extLst>
            </p:cNvPr>
            <p:cNvSpPr/>
            <p:nvPr/>
          </p:nvSpPr>
          <p:spPr>
            <a:xfrm>
              <a:off x="1260766" y="2571750"/>
              <a:ext cx="351228" cy="1236707"/>
            </a:xfrm>
            <a:prstGeom prst="roundRect">
              <a:avLst>
                <a:gd name="adj" fmla="val 50000"/>
              </a:avLst>
            </a:prstGeom>
            <a:solidFill>
              <a:srgbClr val="E297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63" name="Rectangle: Top Corners Rounded 862">
              <a:extLst>
                <a:ext uri="{FF2B5EF4-FFF2-40B4-BE49-F238E27FC236}">
                  <a16:creationId xmlns:a16="http://schemas.microsoft.com/office/drawing/2014/main" id="{AD292956-220C-73F1-899E-21815080D6EC}"/>
                </a:ext>
              </a:extLst>
            </p:cNvPr>
            <p:cNvSpPr/>
            <p:nvPr/>
          </p:nvSpPr>
          <p:spPr>
            <a:xfrm>
              <a:off x="1262686" y="3098268"/>
              <a:ext cx="344849" cy="720000"/>
            </a:xfrm>
            <a:prstGeom prst="round2SameRect">
              <a:avLst>
                <a:gd name="adj1" fmla="val 50000"/>
                <a:gd name="adj2" fmla="val 0"/>
              </a:avLst>
            </a:prstGeom>
            <a:solidFill>
              <a:srgbClr val="E29700"/>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64" name="Rectangle: Rounded Corners 863">
              <a:extLst>
                <a:ext uri="{FF2B5EF4-FFF2-40B4-BE49-F238E27FC236}">
                  <a16:creationId xmlns:a16="http://schemas.microsoft.com/office/drawing/2014/main" id="{E1648022-04C6-5474-46F4-D612248E59CF}"/>
                </a:ext>
              </a:extLst>
            </p:cNvPr>
            <p:cNvSpPr/>
            <p:nvPr/>
          </p:nvSpPr>
          <p:spPr>
            <a:xfrm>
              <a:off x="1672428" y="2570719"/>
              <a:ext cx="351228" cy="1249454"/>
            </a:xfrm>
            <a:prstGeom prst="roundRect">
              <a:avLst>
                <a:gd name="adj" fmla="val 50000"/>
              </a:avLst>
            </a:prstGeom>
            <a:solidFill>
              <a:srgbClr val="E297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65" name="Rectangle: Top Corners Rounded 864">
              <a:extLst>
                <a:ext uri="{FF2B5EF4-FFF2-40B4-BE49-F238E27FC236}">
                  <a16:creationId xmlns:a16="http://schemas.microsoft.com/office/drawing/2014/main" id="{5E3B6897-DCAB-AF53-D039-A29E20F3A247}"/>
                </a:ext>
              </a:extLst>
            </p:cNvPr>
            <p:cNvSpPr/>
            <p:nvPr/>
          </p:nvSpPr>
          <p:spPr>
            <a:xfrm>
              <a:off x="1673390" y="3184979"/>
              <a:ext cx="351225" cy="648054"/>
            </a:xfrm>
            <a:prstGeom prst="round2SameRect">
              <a:avLst>
                <a:gd name="adj1" fmla="val 50000"/>
                <a:gd name="adj2" fmla="val 0"/>
              </a:avLst>
            </a:prstGeom>
            <a:solidFill>
              <a:srgbClr val="E29700"/>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66" name="Rectangle: Rounded Corners 865">
              <a:extLst>
                <a:ext uri="{FF2B5EF4-FFF2-40B4-BE49-F238E27FC236}">
                  <a16:creationId xmlns:a16="http://schemas.microsoft.com/office/drawing/2014/main" id="{B2C7432A-E859-91F4-D89D-1857A0222648}"/>
                </a:ext>
              </a:extLst>
            </p:cNvPr>
            <p:cNvSpPr/>
            <p:nvPr/>
          </p:nvSpPr>
          <p:spPr>
            <a:xfrm>
              <a:off x="2084090" y="2570155"/>
              <a:ext cx="351228" cy="1256448"/>
            </a:xfrm>
            <a:prstGeom prst="roundRect">
              <a:avLst>
                <a:gd name="adj" fmla="val 50000"/>
              </a:avLst>
            </a:prstGeom>
            <a:solidFill>
              <a:srgbClr val="E297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67" name="Rectangle: Top Corners Rounded 866">
              <a:extLst>
                <a:ext uri="{FF2B5EF4-FFF2-40B4-BE49-F238E27FC236}">
                  <a16:creationId xmlns:a16="http://schemas.microsoft.com/office/drawing/2014/main" id="{54455DFB-2902-F6AE-5C7F-105614DCB8B7}"/>
                </a:ext>
              </a:extLst>
            </p:cNvPr>
            <p:cNvSpPr/>
            <p:nvPr/>
          </p:nvSpPr>
          <p:spPr>
            <a:xfrm>
              <a:off x="2084092" y="3228221"/>
              <a:ext cx="351225" cy="591544"/>
            </a:xfrm>
            <a:prstGeom prst="round2SameRect">
              <a:avLst>
                <a:gd name="adj1" fmla="val 50000"/>
                <a:gd name="adj2" fmla="val 0"/>
              </a:avLst>
            </a:prstGeom>
            <a:solidFill>
              <a:srgbClr val="E29700"/>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68" name="Oval 867">
              <a:extLst>
                <a:ext uri="{FF2B5EF4-FFF2-40B4-BE49-F238E27FC236}">
                  <a16:creationId xmlns:a16="http://schemas.microsoft.com/office/drawing/2014/main" id="{3D0AD9DB-4A53-205D-1812-05461644AF4C}"/>
                </a:ext>
              </a:extLst>
            </p:cNvPr>
            <p:cNvSpPr/>
            <p:nvPr/>
          </p:nvSpPr>
          <p:spPr>
            <a:xfrm>
              <a:off x="1204349" y="3043044"/>
              <a:ext cx="464062" cy="464062"/>
            </a:xfrm>
            <a:prstGeom prst="ellipse">
              <a:avLst/>
            </a:prstGeom>
            <a:solidFill>
              <a:srgbClr val="E297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70" name="Oval 869">
              <a:extLst>
                <a:ext uri="{FF2B5EF4-FFF2-40B4-BE49-F238E27FC236}">
                  <a16:creationId xmlns:a16="http://schemas.microsoft.com/office/drawing/2014/main" id="{68B2A83C-7BB5-9225-C50A-049B256D4E74}"/>
                </a:ext>
              </a:extLst>
            </p:cNvPr>
            <p:cNvSpPr/>
            <p:nvPr/>
          </p:nvSpPr>
          <p:spPr>
            <a:xfrm>
              <a:off x="1616011" y="3143514"/>
              <a:ext cx="464062" cy="464062"/>
            </a:xfrm>
            <a:prstGeom prst="ellipse">
              <a:avLst/>
            </a:prstGeom>
            <a:solidFill>
              <a:srgbClr val="E297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72" name="Oval 871">
              <a:extLst>
                <a:ext uri="{FF2B5EF4-FFF2-40B4-BE49-F238E27FC236}">
                  <a16:creationId xmlns:a16="http://schemas.microsoft.com/office/drawing/2014/main" id="{A24371BA-725E-D95E-4C54-34A1C086CCB3}"/>
                </a:ext>
              </a:extLst>
            </p:cNvPr>
            <p:cNvSpPr/>
            <p:nvPr/>
          </p:nvSpPr>
          <p:spPr>
            <a:xfrm>
              <a:off x="2027673" y="3188479"/>
              <a:ext cx="464062" cy="464062"/>
            </a:xfrm>
            <a:prstGeom prst="ellipse">
              <a:avLst/>
            </a:prstGeom>
            <a:solidFill>
              <a:srgbClr val="E297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51" name="TextBox 50">
              <a:extLst>
                <a:ext uri="{FF2B5EF4-FFF2-40B4-BE49-F238E27FC236}">
                  <a16:creationId xmlns:a16="http://schemas.microsoft.com/office/drawing/2014/main" id="{77E53A71-98DA-118A-6D0C-C001B2ECD93F}"/>
                </a:ext>
              </a:extLst>
            </p:cNvPr>
            <p:cNvSpPr txBox="1"/>
            <p:nvPr/>
          </p:nvSpPr>
          <p:spPr>
            <a:xfrm>
              <a:off x="1118941" y="4102019"/>
              <a:ext cx="1465874" cy="338651"/>
            </a:xfrm>
            <a:prstGeom prst="rect">
              <a:avLst/>
            </a:prstGeom>
            <a:noFill/>
          </p:spPr>
          <p:txBody>
            <a:bodyPr wrap="square" lIns="0" tIns="0" rIns="0" bIns="0" rtlCol="0" anchor="ctr" anchorCtr="0">
              <a:spAutoFit/>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Proporzione</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di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massa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grassa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nel</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tempo(%)*</a:t>
              </a:r>
            </a:p>
          </p:txBody>
        </p:sp>
        <p:sp>
          <p:nvSpPr>
            <p:cNvPr id="1327" name="TextBox 1326">
              <a:extLst>
                <a:ext uri="{FF2B5EF4-FFF2-40B4-BE49-F238E27FC236}">
                  <a16:creationId xmlns:a16="http://schemas.microsoft.com/office/drawing/2014/main" id="{5D9FC522-A9E0-1AD4-42E4-5D12599705F8}"/>
                </a:ext>
              </a:extLst>
            </p:cNvPr>
            <p:cNvSpPr txBox="1"/>
            <p:nvPr/>
          </p:nvSpPr>
          <p:spPr>
            <a:xfrm>
              <a:off x="1659144" y="3936107"/>
              <a:ext cx="234439" cy="130757"/>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133" b="0"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Mesi</a:t>
              </a:r>
              <a:endParaRPr kumimoji="0" lang="en-GB" sz="1133"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endParaRPr>
            </a:p>
          </p:txBody>
        </p:sp>
        <p:cxnSp>
          <p:nvCxnSpPr>
            <p:cNvPr id="48" name="Straight Connector 47">
              <a:extLst>
                <a:ext uri="{FF2B5EF4-FFF2-40B4-BE49-F238E27FC236}">
                  <a16:creationId xmlns:a16="http://schemas.microsoft.com/office/drawing/2014/main" id="{65A9FF5C-EBD3-F743-E50C-5F4BC925E2DC}"/>
                </a:ext>
              </a:extLst>
            </p:cNvPr>
            <p:cNvCxnSpPr>
              <a:cxnSpLocks/>
            </p:cNvCxnSpPr>
            <p:nvPr/>
          </p:nvCxnSpPr>
          <p:spPr>
            <a:xfrm flipH="1">
              <a:off x="1113799" y="3820993"/>
              <a:ext cx="1409006" cy="7988"/>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90" name="Group 889">
              <a:extLst>
                <a:ext uri="{FF2B5EF4-FFF2-40B4-BE49-F238E27FC236}">
                  <a16:creationId xmlns:a16="http://schemas.microsoft.com/office/drawing/2014/main" id="{98499BD2-DB33-6001-746A-660C7DA8AD37}"/>
                </a:ext>
              </a:extLst>
            </p:cNvPr>
            <p:cNvGrpSpPr/>
            <p:nvPr/>
          </p:nvGrpSpPr>
          <p:grpSpPr>
            <a:xfrm rot="10800000">
              <a:off x="1321942" y="2244678"/>
              <a:ext cx="1131220" cy="323974"/>
              <a:chOff x="2989742" y="4224285"/>
              <a:chExt cx="1131220" cy="323974"/>
            </a:xfrm>
          </p:grpSpPr>
          <p:sp>
            <p:nvSpPr>
              <p:cNvPr id="884" name="Left Bracket 883">
                <a:extLst>
                  <a:ext uri="{FF2B5EF4-FFF2-40B4-BE49-F238E27FC236}">
                    <a16:creationId xmlns:a16="http://schemas.microsoft.com/office/drawing/2014/main" id="{18ACF77E-F43F-1B7E-0D60-5BF76E5116CB}"/>
                  </a:ext>
                </a:extLst>
              </p:cNvPr>
              <p:cNvSpPr/>
              <p:nvPr/>
            </p:nvSpPr>
            <p:spPr>
              <a:xfrm rot="16200000">
                <a:off x="3534665" y="3888091"/>
                <a:ext cx="41374" cy="1131219"/>
              </a:xfrm>
              <a:prstGeom prst="leftBracket">
                <a:avLst>
                  <a:gd name="adj" fmla="val 0"/>
                </a:avLst>
              </a:prstGeom>
              <a:ln w="12700">
                <a:solidFill>
                  <a:srgbClr val="0019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85" name="Left Bracket 884">
                <a:extLst>
                  <a:ext uri="{FF2B5EF4-FFF2-40B4-BE49-F238E27FC236}">
                    <a16:creationId xmlns:a16="http://schemas.microsoft.com/office/drawing/2014/main" id="{4602F686-187E-D1DA-8D56-5A14033C0AAF}"/>
                  </a:ext>
                </a:extLst>
              </p:cNvPr>
              <p:cNvSpPr/>
              <p:nvPr/>
            </p:nvSpPr>
            <p:spPr>
              <a:xfrm rot="16200000">
                <a:off x="3237604" y="4081125"/>
                <a:ext cx="46800" cy="542522"/>
              </a:xfrm>
              <a:prstGeom prst="leftBracket">
                <a:avLst>
                  <a:gd name="adj" fmla="val 0"/>
                </a:avLst>
              </a:prstGeom>
              <a:ln w="12700">
                <a:solidFill>
                  <a:srgbClr val="0019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86" name="Left Bracket 885">
                <a:extLst>
                  <a:ext uri="{FF2B5EF4-FFF2-40B4-BE49-F238E27FC236}">
                    <a16:creationId xmlns:a16="http://schemas.microsoft.com/office/drawing/2014/main" id="{8DCB2B11-5B8F-2237-B4B4-04419AC69714}"/>
                  </a:ext>
                </a:extLst>
              </p:cNvPr>
              <p:cNvSpPr/>
              <p:nvPr/>
            </p:nvSpPr>
            <p:spPr>
              <a:xfrm rot="16200000">
                <a:off x="3827562" y="4082386"/>
                <a:ext cx="46800" cy="540000"/>
              </a:xfrm>
              <a:prstGeom prst="leftBracket">
                <a:avLst>
                  <a:gd name="adj" fmla="val 0"/>
                </a:avLst>
              </a:prstGeom>
              <a:ln w="12700">
                <a:solidFill>
                  <a:srgbClr val="0019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887" name="TextBox 886">
                <a:extLst>
                  <a:ext uri="{FF2B5EF4-FFF2-40B4-BE49-F238E27FC236}">
                    <a16:creationId xmlns:a16="http://schemas.microsoft.com/office/drawing/2014/main" id="{9ABE474C-FA6F-B666-DC28-53D188AA3A21}"/>
                  </a:ext>
                </a:extLst>
              </p:cNvPr>
              <p:cNvSpPr txBox="1"/>
              <p:nvPr/>
            </p:nvSpPr>
            <p:spPr>
              <a:xfrm flipV="1">
                <a:off x="3075255" y="4226377"/>
                <a:ext cx="371496" cy="150233"/>
              </a:xfrm>
              <a:prstGeom prst="rect">
                <a:avLst/>
              </a:prstGeom>
              <a:noFill/>
            </p:spPr>
            <p:txBody>
              <a:bodyPr wrap="none" lIns="0" tIns="0" rIns="0" bIns="0" rtlCol="0">
                <a:sp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latin typeface="Century Gothic" panose="020F0302020204030204"/>
                    <a:ea typeface="+mn-ea"/>
                    <a:cs typeface="+mn-cs"/>
                  </a:rPr>
                  <a:t>p=0.01</a:t>
                </a:r>
              </a:p>
            </p:txBody>
          </p:sp>
          <p:sp>
            <p:nvSpPr>
              <p:cNvPr id="888" name="TextBox 887">
                <a:extLst>
                  <a:ext uri="{FF2B5EF4-FFF2-40B4-BE49-F238E27FC236}">
                    <a16:creationId xmlns:a16="http://schemas.microsoft.com/office/drawing/2014/main" id="{3B2722A9-82A7-6B42-936E-B5C55DAD7316}"/>
                  </a:ext>
                </a:extLst>
              </p:cNvPr>
              <p:cNvSpPr txBox="1"/>
              <p:nvPr/>
            </p:nvSpPr>
            <p:spPr>
              <a:xfrm flipV="1">
                <a:off x="3592833" y="4224285"/>
                <a:ext cx="498934" cy="154417"/>
              </a:xfrm>
              <a:prstGeom prst="rect">
                <a:avLst/>
              </a:prstGeom>
              <a:noFill/>
            </p:spPr>
            <p:txBody>
              <a:bodyPr wrap="none" lIns="0" tIns="0" rIns="0" bIns="0" rtlCol="0">
                <a:sp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latin typeface="Century Gothic" panose="020F0302020204030204"/>
                    <a:ea typeface="+mn-ea"/>
                    <a:cs typeface="+mn-cs"/>
                  </a:rPr>
                  <a:t>p=0.0001</a:t>
                </a:r>
              </a:p>
            </p:txBody>
          </p:sp>
          <p:sp>
            <p:nvSpPr>
              <p:cNvPr id="889" name="TextBox 888">
                <a:extLst>
                  <a:ext uri="{FF2B5EF4-FFF2-40B4-BE49-F238E27FC236}">
                    <a16:creationId xmlns:a16="http://schemas.microsoft.com/office/drawing/2014/main" id="{467FE3A4-B2DF-14A1-1F7E-5F27FE80A332}"/>
                  </a:ext>
                </a:extLst>
              </p:cNvPr>
              <p:cNvSpPr txBox="1"/>
              <p:nvPr/>
            </p:nvSpPr>
            <p:spPr>
              <a:xfrm flipV="1">
                <a:off x="3269534" y="4393841"/>
                <a:ext cx="571638" cy="154418"/>
              </a:xfrm>
              <a:prstGeom prst="rect">
                <a:avLst/>
              </a:prstGeom>
              <a:solidFill>
                <a:srgbClr val="FCF8EB"/>
              </a:solidFill>
            </p:spPr>
            <p:txBody>
              <a:bodyPr wrap="none" lIns="48000" tIns="0" rIns="48000" bIns="0" rtlCol="0">
                <a:sp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1965"/>
                    </a:solidFill>
                    <a:effectLst/>
                    <a:uLnTx/>
                    <a:uFillTx/>
                    <a:latin typeface="Century Gothic" panose="020F0302020204030204"/>
                    <a:ea typeface="+mn-ea"/>
                    <a:cs typeface="+mn-cs"/>
                  </a:rPr>
                  <a:t>p=0.0001</a:t>
                </a:r>
              </a:p>
            </p:txBody>
          </p:sp>
        </p:grpSp>
        <p:sp>
          <p:nvSpPr>
            <p:cNvPr id="13" name="TextBox 12">
              <a:extLst>
                <a:ext uri="{FF2B5EF4-FFF2-40B4-BE49-F238E27FC236}">
                  <a16:creationId xmlns:a16="http://schemas.microsoft.com/office/drawing/2014/main" id="{F7B91DC0-D634-A4CE-2152-048379E51902}"/>
                </a:ext>
              </a:extLst>
            </p:cNvPr>
            <p:cNvSpPr txBox="1"/>
            <p:nvPr/>
          </p:nvSpPr>
          <p:spPr>
            <a:xfrm>
              <a:off x="1397005" y="3860796"/>
              <a:ext cx="52899" cy="115416"/>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0</a:t>
              </a:r>
            </a:p>
          </p:txBody>
        </p:sp>
        <p:sp>
          <p:nvSpPr>
            <p:cNvPr id="14" name="TextBox 13">
              <a:extLst>
                <a:ext uri="{FF2B5EF4-FFF2-40B4-BE49-F238E27FC236}">
                  <a16:creationId xmlns:a16="http://schemas.microsoft.com/office/drawing/2014/main" id="{FF6F8414-10C2-7913-0BC4-A9B7BADE60CB}"/>
                </a:ext>
              </a:extLst>
            </p:cNvPr>
            <p:cNvSpPr txBox="1"/>
            <p:nvPr/>
          </p:nvSpPr>
          <p:spPr>
            <a:xfrm>
              <a:off x="1823977" y="3860796"/>
              <a:ext cx="52899" cy="115416"/>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7</a:t>
              </a:r>
            </a:p>
          </p:txBody>
        </p:sp>
        <p:sp>
          <p:nvSpPr>
            <p:cNvPr id="15" name="TextBox 14">
              <a:extLst>
                <a:ext uri="{FF2B5EF4-FFF2-40B4-BE49-F238E27FC236}">
                  <a16:creationId xmlns:a16="http://schemas.microsoft.com/office/drawing/2014/main" id="{634D4DD0-59C2-3099-7F9B-79E2FC4CD278}"/>
                </a:ext>
              </a:extLst>
            </p:cNvPr>
            <p:cNvSpPr txBox="1"/>
            <p:nvPr/>
          </p:nvSpPr>
          <p:spPr>
            <a:xfrm>
              <a:off x="2196625" y="3860796"/>
              <a:ext cx="105798" cy="115416"/>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12</a:t>
              </a:r>
            </a:p>
          </p:txBody>
        </p:sp>
        <p:grpSp>
          <p:nvGrpSpPr>
            <p:cNvPr id="33" name="Group 32">
              <a:extLst>
                <a:ext uri="{FF2B5EF4-FFF2-40B4-BE49-F238E27FC236}">
                  <a16:creationId xmlns:a16="http://schemas.microsoft.com/office/drawing/2014/main" id="{CD249DCB-FC82-831D-9092-ABD46C1535FF}"/>
                </a:ext>
              </a:extLst>
            </p:cNvPr>
            <p:cNvGrpSpPr/>
            <p:nvPr/>
          </p:nvGrpSpPr>
          <p:grpSpPr>
            <a:xfrm>
              <a:off x="752818" y="2516656"/>
              <a:ext cx="375693" cy="1365026"/>
              <a:chOff x="409918" y="2516656"/>
              <a:chExt cx="375693" cy="1365026"/>
            </a:xfrm>
          </p:grpSpPr>
          <p:sp>
            <p:nvSpPr>
              <p:cNvPr id="53" name="TextBox 52">
                <a:extLst>
                  <a:ext uri="{FF2B5EF4-FFF2-40B4-BE49-F238E27FC236}">
                    <a16:creationId xmlns:a16="http://schemas.microsoft.com/office/drawing/2014/main" id="{E55A1473-F14C-DA0A-1745-99E4CD85B347}"/>
                  </a:ext>
                </a:extLst>
              </p:cNvPr>
              <p:cNvSpPr txBox="1"/>
              <p:nvPr/>
            </p:nvSpPr>
            <p:spPr>
              <a:xfrm>
                <a:off x="409918" y="2516656"/>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1965"/>
                    </a:solidFill>
                    <a:effectLst/>
                    <a:uLnTx/>
                    <a:uFillTx/>
                    <a:latin typeface="Century Gothic" panose="020F0302020204030204"/>
                    <a:ea typeface="+mn-ea"/>
                    <a:cs typeface="+mn-cs"/>
                  </a:rPr>
                  <a:t>100</a:t>
                </a:r>
              </a:p>
            </p:txBody>
          </p:sp>
          <p:sp>
            <p:nvSpPr>
              <p:cNvPr id="30" name="TextBox 29">
                <a:extLst>
                  <a:ext uri="{FF2B5EF4-FFF2-40B4-BE49-F238E27FC236}">
                    <a16:creationId xmlns:a16="http://schemas.microsoft.com/office/drawing/2014/main" id="{C4C2E451-DE5F-CCE1-8FF9-D3A58CF7B2B1}"/>
                  </a:ext>
                </a:extLst>
              </p:cNvPr>
              <p:cNvSpPr txBox="1"/>
              <p:nvPr/>
            </p:nvSpPr>
            <p:spPr>
              <a:xfrm>
                <a:off x="417065" y="2748803"/>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mn-ea"/>
                    <a:cs typeface="+mn-cs"/>
                  </a:rPr>
                  <a:t>60</a:t>
                </a:r>
              </a:p>
            </p:txBody>
          </p:sp>
          <p:sp>
            <p:nvSpPr>
              <p:cNvPr id="37" name="TextBox 36">
                <a:extLst>
                  <a:ext uri="{FF2B5EF4-FFF2-40B4-BE49-F238E27FC236}">
                    <a16:creationId xmlns:a16="http://schemas.microsoft.com/office/drawing/2014/main" id="{591B0AF6-338D-84CA-865B-978E5AC8D570}"/>
                  </a:ext>
                </a:extLst>
              </p:cNvPr>
              <p:cNvSpPr txBox="1"/>
              <p:nvPr/>
            </p:nvSpPr>
            <p:spPr>
              <a:xfrm>
                <a:off x="417065" y="3074620"/>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mn-ea"/>
                    <a:cs typeface="+mn-cs"/>
                  </a:rPr>
                  <a:t>50</a:t>
                </a:r>
              </a:p>
            </p:txBody>
          </p:sp>
          <p:sp>
            <p:nvSpPr>
              <p:cNvPr id="45" name="TextBox 44">
                <a:extLst>
                  <a:ext uri="{FF2B5EF4-FFF2-40B4-BE49-F238E27FC236}">
                    <a16:creationId xmlns:a16="http://schemas.microsoft.com/office/drawing/2014/main" id="{904190F5-C898-FDAB-47F0-79E62F5C320F}"/>
                  </a:ext>
                </a:extLst>
              </p:cNvPr>
              <p:cNvSpPr txBox="1"/>
              <p:nvPr/>
            </p:nvSpPr>
            <p:spPr>
              <a:xfrm>
                <a:off x="417065" y="3398412"/>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mn-ea"/>
                    <a:cs typeface="+mn-cs"/>
                  </a:rPr>
                  <a:t>40</a:t>
                </a:r>
              </a:p>
            </p:txBody>
          </p:sp>
          <p:sp>
            <p:nvSpPr>
              <p:cNvPr id="56" name="TextBox 55">
                <a:extLst>
                  <a:ext uri="{FF2B5EF4-FFF2-40B4-BE49-F238E27FC236}">
                    <a16:creationId xmlns:a16="http://schemas.microsoft.com/office/drawing/2014/main" id="{083B19B1-B9AC-B386-40FC-D0755B250E8A}"/>
                  </a:ext>
                </a:extLst>
              </p:cNvPr>
              <p:cNvSpPr txBox="1"/>
              <p:nvPr/>
            </p:nvSpPr>
            <p:spPr>
              <a:xfrm>
                <a:off x="417065" y="3756503"/>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mn-ea"/>
                    <a:cs typeface="+mn-cs"/>
                  </a:rPr>
                  <a:t>0</a:t>
                </a:r>
              </a:p>
            </p:txBody>
          </p:sp>
          <p:grpSp>
            <p:nvGrpSpPr>
              <p:cNvPr id="20" name="Group 19">
                <a:extLst>
                  <a:ext uri="{FF2B5EF4-FFF2-40B4-BE49-F238E27FC236}">
                    <a16:creationId xmlns:a16="http://schemas.microsoft.com/office/drawing/2014/main" id="{AEBBFD8F-3DD8-6C6C-F2BC-990C82F0BE52}"/>
                  </a:ext>
                </a:extLst>
              </p:cNvPr>
              <p:cNvGrpSpPr/>
              <p:nvPr/>
            </p:nvGrpSpPr>
            <p:grpSpPr>
              <a:xfrm flipH="1">
                <a:off x="729940" y="2583100"/>
                <a:ext cx="55671" cy="1257094"/>
                <a:chOff x="585849" y="2583895"/>
                <a:chExt cx="55671" cy="1257094"/>
              </a:xfrm>
            </p:grpSpPr>
            <p:cxnSp>
              <p:nvCxnSpPr>
                <p:cNvPr id="28" name="Straight Connector 27">
                  <a:extLst>
                    <a:ext uri="{FF2B5EF4-FFF2-40B4-BE49-F238E27FC236}">
                      <a16:creationId xmlns:a16="http://schemas.microsoft.com/office/drawing/2014/main" id="{E74FB03F-03AB-C756-50C1-17645C6D8D62}"/>
                    </a:ext>
                  </a:extLst>
                </p:cNvPr>
                <p:cNvCxnSpPr>
                  <a:cxnSpLocks/>
                </p:cNvCxnSpPr>
                <p:nvPr/>
              </p:nvCxnSpPr>
              <p:spPr>
                <a:xfrm>
                  <a:off x="585849" y="2808115"/>
                  <a:ext cx="0" cy="6768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BF1FCD6-9C39-4B59-0585-7B75A700AD0A}"/>
                    </a:ext>
                  </a:extLst>
                </p:cNvPr>
                <p:cNvCxnSpPr>
                  <a:cxnSpLocks/>
                </p:cNvCxnSpPr>
                <p:nvPr/>
              </p:nvCxnSpPr>
              <p:spPr>
                <a:xfrm>
                  <a:off x="587355" y="3149735"/>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6A0531F-D41D-5533-07F2-029BFEB4AF4B}"/>
                    </a:ext>
                  </a:extLst>
                </p:cNvPr>
                <p:cNvCxnSpPr>
                  <a:cxnSpLocks/>
                </p:cNvCxnSpPr>
                <p:nvPr/>
              </p:nvCxnSpPr>
              <p:spPr>
                <a:xfrm>
                  <a:off x="587355" y="2821559"/>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B19F5F4-2B7A-18E9-379F-98B83219522F}"/>
                    </a:ext>
                  </a:extLst>
                </p:cNvPr>
                <p:cNvCxnSpPr>
                  <a:cxnSpLocks/>
                </p:cNvCxnSpPr>
                <p:nvPr/>
              </p:nvCxnSpPr>
              <p:spPr>
                <a:xfrm>
                  <a:off x="587355" y="3469889"/>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1872B08-6DA2-9491-48FB-0A5C48FF577D}"/>
                    </a:ext>
                  </a:extLst>
                </p:cNvPr>
                <p:cNvCxnSpPr>
                  <a:cxnSpLocks/>
                </p:cNvCxnSpPr>
                <p:nvPr/>
              </p:nvCxnSpPr>
              <p:spPr>
                <a:xfrm>
                  <a:off x="587355" y="2599307"/>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CC85383-237E-BDE9-5035-71A28208C9B5}"/>
                    </a:ext>
                  </a:extLst>
                </p:cNvPr>
                <p:cNvCxnSpPr>
                  <a:cxnSpLocks/>
                </p:cNvCxnSpPr>
                <p:nvPr/>
              </p:nvCxnSpPr>
              <p:spPr>
                <a:xfrm>
                  <a:off x="585849" y="3606989"/>
                  <a:ext cx="0" cy="2340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5CED6DC-12FA-A2E6-3676-70D5E65FFEB8}"/>
                    </a:ext>
                  </a:extLst>
                </p:cNvPr>
                <p:cNvCxnSpPr>
                  <a:cxnSpLocks/>
                </p:cNvCxnSpPr>
                <p:nvPr/>
              </p:nvCxnSpPr>
              <p:spPr>
                <a:xfrm>
                  <a:off x="585849" y="2583895"/>
                  <a:ext cx="0" cy="1152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88" name="Straight Connector 1587">
                  <a:extLst>
                    <a:ext uri="{FF2B5EF4-FFF2-40B4-BE49-F238E27FC236}">
                      <a16:creationId xmlns:a16="http://schemas.microsoft.com/office/drawing/2014/main" id="{DBEF903D-A632-1B6A-A735-2077529553E2}"/>
                    </a:ext>
                  </a:extLst>
                </p:cNvPr>
                <p:cNvCxnSpPr>
                  <a:cxnSpLocks/>
                </p:cNvCxnSpPr>
                <p:nvPr/>
              </p:nvCxnSpPr>
              <p:spPr>
                <a:xfrm>
                  <a:off x="587355" y="2982290"/>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89" name="Straight Connector 1588">
                  <a:extLst>
                    <a:ext uri="{FF2B5EF4-FFF2-40B4-BE49-F238E27FC236}">
                      <a16:creationId xmlns:a16="http://schemas.microsoft.com/office/drawing/2014/main" id="{AC6362E7-E7EA-18D2-1220-3A5C6E61DB8C}"/>
                    </a:ext>
                  </a:extLst>
                </p:cNvPr>
                <p:cNvCxnSpPr>
                  <a:cxnSpLocks/>
                </p:cNvCxnSpPr>
                <p:nvPr/>
              </p:nvCxnSpPr>
              <p:spPr>
                <a:xfrm>
                  <a:off x="587355" y="3315828"/>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98" name="Straight Connector 1597">
                  <a:extLst>
                    <a:ext uri="{FF2B5EF4-FFF2-40B4-BE49-F238E27FC236}">
                      <a16:creationId xmlns:a16="http://schemas.microsoft.com/office/drawing/2014/main" id="{932F0B42-8164-8426-9720-A56450E6DAEF}"/>
                    </a:ext>
                  </a:extLst>
                </p:cNvPr>
                <p:cNvCxnSpPr>
                  <a:cxnSpLocks/>
                </p:cNvCxnSpPr>
                <p:nvPr/>
              </p:nvCxnSpPr>
              <p:spPr>
                <a:xfrm>
                  <a:off x="587355" y="3828442"/>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8" name="Rectangle: Rounded Corners 7">
            <a:extLst>
              <a:ext uri="{FF2B5EF4-FFF2-40B4-BE49-F238E27FC236}">
                <a16:creationId xmlns:a16="http://schemas.microsoft.com/office/drawing/2014/main" id="{19C8059A-618E-9A33-7F87-DEAA97DFF8D6}"/>
              </a:ext>
            </a:extLst>
          </p:cNvPr>
          <p:cNvSpPr/>
          <p:nvPr/>
        </p:nvSpPr>
        <p:spPr>
          <a:xfrm>
            <a:off x="4176680" y="2950247"/>
            <a:ext cx="3838641" cy="2960541"/>
          </a:xfrm>
          <a:prstGeom prst="roundRect">
            <a:avLst>
              <a:gd name="adj" fmla="val 8083"/>
            </a:avLst>
          </a:prstGeom>
          <a:solidFill>
            <a:schemeClr val="bg1"/>
          </a:solidFill>
          <a:ln>
            <a:solidFill>
              <a:schemeClr val="bg1">
                <a:lumMod val="95000"/>
              </a:schemeClr>
            </a:solidFill>
          </a:ln>
          <a:effectLst>
            <a:outerShdw blurRad="143052" sx="102000" sy="102000" algn="ctr" rotWithShape="0">
              <a:prstClr val="black">
                <a:alpha val="10065"/>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17" name="TextBox 16">
            <a:extLst>
              <a:ext uri="{FF2B5EF4-FFF2-40B4-BE49-F238E27FC236}">
                <a16:creationId xmlns:a16="http://schemas.microsoft.com/office/drawing/2014/main" id="{A2057954-2F33-D6D4-FF99-9F8D46B7F2EE}"/>
              </a:ext>
            </a:extLst>
          </p:cNvPr>
          <p:cNvSpPr txBox="1"/>
          <p:nvPr/>
        </p:nvSpPr>
        <p:spPr>
          <a:xfrm>
            <a:off x="4166348" y="2971471"/>
            <a:ext cx="3789993" cy="543867"/>
          </a:xfrm>
          <a:prstGeom prst="rect">
            <a:avLst/>
          </a:prstGeom>
          <a:noFill/>
        </p:spPr>
        <p:txBody>
          <a:bodyPr wrap="square" rtlCol="0" anchor="b">
            <a:spAutoFit/>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Variazione</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della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massa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grassa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e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della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massa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magra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dal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basale</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 12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mesi</a:t>
            </a:r>
            <a:endPar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endParaRPr>
          </a:p>
        </p:txBody>
      </p:sp>
      <p:grpSp>
        <p:nvGrpSpPr>
          <p:cNvPr id="1645" name="Group 1644">
            <a:extLst>
              <a:ext uri="{FF2B5EF4-FFF2-40B4-BE49-F238E27FC236}">
                <a16:creationId xmlns:a16="http://schemas.microsoft.com/office/drawing/2014/main" id="{502C55D3-5CA5-9522-6CF4-0560DCAAD5DB}"/>
              </a:ext>
            </a:extLst>
          </p:cNvPr>
          <p:cNvGrpSpPr/>
          <p:nvPr/>
        </p:nvGrpSpPr>
        <p:grpSpPr>
          <a:xfrm>
            <a:off x="8501379" y="2963638"/>
            <a:ext cx="2535676" cy="2927990"/>
            <a:chOff x="6509300" y="2244678"/>
            <a:chExt cx="1901757" cy="2195993"/>
          </a:xfrm>
        </p:grpSpPr>
        <p:sp>
          <p:nvSpPr>
            <p:cNvPr id="856" name="Rectangle: Rounded Corners 855">
              <a:extLst>
                <a:ext uri="{FF2B5EF4-FFF2-40B4-BE49-F238E27FC236}">
                  <a16:creationId xmlns:a16="http://schemas.microsoft.com/office/drawing/2014/main" id="{0439F577-E653-C2EF-C337-5CAA0D8F84CD}"/>
                </a:ext>
              </a:extLst>
            </p:cNvPr>
            <p:cNvSpPr/>
            <p:nvPr/>
          </p:nvSpPr>
          <p:spPr>
            <a:xfrm>
              <a:off x="7021681" y="2570155"/>
              <a:ext cx="351228" cy="1223935"/>
            </a:xfrm>
            <a:prstGeom prst="roundRect">
              <a:avLst>
                <a:gd name="adj" fmla="val 50000"/>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57" name="Rectangle: Top Corners Rounded 856">
              <a:extLst>
                <a:ext uri="{FF2B5EF4-FFF2-40B4-BE49-F238E27FC236}">
                  <a16:creationId xmlns:a16="http://schemas.microsoft.com/office/drawing/2014/main" id="{D0070B85-BCFF-C5FE-9113-21717FF853E9}"/>
                </a:ext>
              </a:extLst>
            </p:cNvPr>
            <p:cNvSpPr/>
            <p:nvPr/>
          </p:nvSpPr>
          <p:spPr>
            <a:xfrm>
              <a:off x="7021681" y="3291410"/>
              <a:ext cx="351228" cy="538406"/>
            </a:xfrm>
            <a:prstGeom prst="round2SameRect">
              <a:avLst>
                <a:gd name="adj1" fmla="val 50000"/>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58" name="Rectangle: Rounded Corners 857">
              <a:extLst>
                <a:ext uri="{FF2B5EF4-FFF2-40B4-BE49-F238E27FC236}">
                  <a16:creationId xmlns:a16="http://schemas.microsoft.com/office/drawing/2014/main" id="{C2F1948A-A9A1-B126-1D14-089024874065}"/>
                </a:ext>
              </a:extLst>
            </p:cNvPr>
            <p:cNvSpPr/>
            <p:nvPr/>
          </p:nvSpPr>
          <p:spPr>
            <a:xfrm>
              <a:off x="7437075" y="2571005"/>
              <a:ext cx="351228" cy="1230358"/>
            </a:xfrm>
            <a:prstGeom prst="roundRect">
              <a:avLst>
                <a:gd name="adj" fmla="val 50000"/>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59" name="Rectangle: Top Corners Rounded 858">
              <a:extLst>
                <a:ext uri="{FF2B5EF4-FFF2-40B4-BE49-F238E27FC236}">
                  <a16:creationId xmlns:a16="http://schemas.microsoft.com/office/drawing/2014/main" id="{E4C150F9-BE3A-00B4-849C-1932DA0CE5A9}"/>
                </a:ext>
              </a:extLst>
            </p:cNvPr>
            <p:cNvSpPr/>
            <p:nvPr/>
          </p:nvSpPr>
          <p:spPr>
            <a:xfrm>
              <a:off x="7437075" y="3214754"/>
              <a:ext cx="351228" cy="611849"/>
            </a:xfrm>
            <a:prstGeom prst="round2SameRect">
              <a:avLst>
                <a:gd name="adj1" fmla="val 50000"/>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60" name="Rectangle: Rounded Corners 859">
              <a:extLst>
                <a:ext uri="{FF2B5EF4-FFF2-40B4-BE49-F238E27FC236}">
                  <a16:creationId xmlns:a16="http://schemas.microsoft.com/office/drawing/2014/main" id="{BF81E67F-3DDF-BBB3-D103-BE152F0939B7}"/>
                </a:ext>
              </a:extLst>
            </p:cNvPr>
            <p:cNvSpPr/>
            <p:nvPr/>
          </p:nvSpPr>
          <p:spPr>
            <a:xfrm>
              <a:off x="7853379" y="2570155"/>
              <a:ext cx="351228" cy="1256448"/>
            </a:xfrm>
            <a:prstGeom prst="roundRect">
              <a:avLst>
                <a:gd name="adj" fmla="val 50000"/>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61" name="Rectangle: Top Corners Rounded 860">
              <a:extLst>
                <a:ext uri="{FF2B5EF4-FFF2-40B4-BE49-F238E27FC236}">
                  <a16:creationId xmlns:a16="http://schemas.microsoft.com/office/drawing/2014/main" id="{CD8F290C-216D-70D7-F628-9577123C297A}"/>
                </a:ext>
              </a:extLst>
            </p:cNvPr>
            <p:cNvSpPr/>
            <p:nvPr/>
          </p:nvSpPr>
          <p:spPr>
            <a:xfrm>
              <a:off x="7853379" y="3174641"/>
              <a:ext cx="351228" cy="655819"/>
            </a:xfrm>
            <a:prstGeom prst="round2SameRect">
              <a:avLst>
                <a:gd name="adj1" fmla="val 50000"/>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74" name="Oval 873">
              <a:extLst>
                <a:ext uri="{FF2B5EF4-FFF2-40B4-BE49-F238E27FC236}">
                  <a16:creationId xmlns:a16="http://schemas.microsoft.com/office/drawing/2014/main" id="{C2C6AFF5-84BC-7BE5-DAE2-2D0532D07E8D}"/>
                </a:ext>
              </a:extLst>
            </p:cNvPr>
            <p:cNvSpPr/>
            <p:nvPr/>
          </p:nvSpPr>
          <p:spPr>
            <a:xfrm>
              <a:off x="6965264" y="3247017"/>
              <a:ext cx="464062" cy="464062"/>
            </a:xfrm>
            <a:prstGeom prst="ellipse">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76" name="Oval 875">
              <a:extLst>
                <a:ext uri="{FF2B5EF4-FFF2-40B4-BE49-F238E27FC236}">
                  <a16:creationId xmlns:a16="http://schemas.microsoft.com/office/drawing/2014/main" id="{3CD3047A-BDF9-C7D3-91AB-4B8203EAF030}"/>
                </a:ext>
              </a:extLst>
            </p:cNvPr>
            <p:cNvSpPr/>
            <p:nvPr/>
          </p:nvSpPr>
          <p:spPr>
            <a:xfrm>
              <a:off x="7380658" y="3171564"/>
              <a:ext cx="464062" cy="464062"/>
            </a:xfrm>
            <a:prstGeom prst="ellipse">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878" name="Oval 877">
              <a:extLst>
                <a:ext uri="{FF2B5EF4-FFF2-40B4-BE49-F238E27FC236}">
                  <a16:creationId xmlns:a16="http://schemas.microsoft.com/office/drawing/2014/main" id="{13D81B1E-8795-A4D7-8FCC-338883C66857}"/>
                </a:ext>
              </a:extLst>
            </p:cNvPr>
            <p:cNvSpPr/>
            <p:nvPr/>
          </p:nvSpPr>
          <p:spPr>
            <a:xfrm>
              <a:off x="7788588" y="3130637"/>
              <a:ext cx="464062" cy="464062"/>
            </a:xfrm>
            <a:prstGeom prst="ellipse">
              <a:avLst/>
            </a:prstGeom>
            <a:solidFill>
              <a:schemeClr val="accent4">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cxnSp>
          <p:nvCxnSpPr>
            <p:cNvPr id="1317" name="Straight Connector 1316">
              <a:extLst>
                <a:ext uri="{FF2B5EF4-FFF2-40B4-BE49-F238E27FC236}">
                  <a16:creationId xmlns:a16="http://schemas.microsoft.com/office/drawing/2014/main" id="{64C1D6A2-966D-4712-C881-B88798434806}"/>
                </a:ext>
              </a:extLst>
            </p:cNvPr>
            <p:cNvCxnSpPr>
              <a:cxnSpLocks/>
            </p:cNvCxnSpPr>
            <p:nvPr/>
          </p:nvCxnSpPr>
          <p:spPr>
            <a:xfrm flipH="1">
              <a:off x="6880952" y="3828663"/>
              <a:ext cx="1502358"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91" name="Group 890">
              <a:extLst>
                <a:ext uri="{FF2B5EF4-FFF2-40B4-BE49-F238E27FC236}">
                  <a16:creationId xmlns:a16="http://schemas.microsoft.com/office/drawing/2014/main" id="{6F533A22-A4C2-C7A8-72B8-0A62A6F416D7}"/>
                </a:ext>
              </a:extLst>
            </p:cNvPr>
            <p:cNvGrpSpPr/>
            <p:nvPr/>
          </p:nvGrpSpPr>
          <p:grpSpPr>
            <a:xfrm rot="10800000">
              <a:off x="7061840" y="2244678"/>
              <a:ext cx="1131220" cy="323974"/>
              <a:chOff x="2989742" y="4224285"/>
              <a:chExt cx="1131220" cy="323974"/>
            </a:xfrm>
          </p:grpSpPr>
          <p:sp>
            <p:nvSpPr>
              <p:cNvPr id="1282" name="Left Bracket 1281">
                <a:extLst>
                  <a:ext uri="{FF2B5EF4-FFF2-40B4-BE49-F238E27FC236}">
                    <a16:creationId xmlns:a16="http://schemas.microsoft.com/office/drawing/2014/main" id="{ACDECBD5-CD19-DAFB-17EE-69C072D9EBB1}"/>
                  </a:ext>
                </a:extLst>
              </p:cNvPr>
              <p:cNvSpPr/>
              <p:nvPr/>
            </p:nvSpPr>
            <p:spPr>
              <a:xfrm rot="16200000">
                <a:off x="3534665" y="3888091"/>
                <a:ext cx="41374" cy="1131219"/>
              </a:xfrm>
              <a:prstGeom prst="leftBracket">
                <a:avLst>
                  <a:gd name="adj" fmla="val 0"/>
                </a:avLst>
              </a:prstGeom>
              <a:ln w="12700">
                <a:solidFill>
                  <a:srgbClr val="0019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83" name="Left Bracket 1282">
                <a:extLst>
                  <a:ext uri="{FF2B5EF4-FFF2-40B4-BE49-F238E27FC236}">
                    <a16:creationId xmlns:a16="http://schemas.microsoft.com/office/drawing/2014/main" id="{1F407806-8C8A-0D3C-4DDA-A89846C965F5}"/>
                  </a:ext>
                </a:extLst>
              </p:cNvPr>
              <p:cNvSpPr/>
              <p:nvPr/>
            </p:nvSpPr>
            <p:spPr>
              <a:xfrm rot="16200000">
                <a:off x="3237604" y="4081125"/>
                <a:ext cx="46800" cy="542522"/>
              </a:xfrm>
              <a:prstGeom prst="leftBracket">
                <a:avLst>
                  <a:gd name="adj" fmla="val 0"/>
                </a:avLst>
              </a:prstGeom>
              <a:ln w="12700">
                <a:solidFill>
                  <a:srgbClr val="0019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84" name="Left Bracket 1283">
                <a:extLst>
                  <a:ext uri="{FF2B5EF4-FFF2-40B4-BE49-F238E27FC236}">
                    <a16:creationId xmlns:a16="http://schemas.microsoft.com/office/drawing/2014/main" id="{9C7545F8-7FEE-A15F-FC8E-8D95CC6D4075}"/>
                  </a:ext>
                </a:extLst>
              </p:cNvPr>
              <p:cNvSpPr/>
              <p:nvPr/>
            </p:nvSpPr>
            <p:spPr>
              <a:xfrm rot="16200000">
                <a:off x="3827562" y="4082386"/>
                <a:ext cx="46800" cy="540000"/>
              </a:xfrm>
              <a:prstGeom prst="leftBracket">
                <a:avLst>
                  <a:gd name="adj" fmla="val 0"/>
                </a:avLst>
              </a:prstGeom>
              <a:ln w="12700">
                <a:solidFill>
                  <a:srgbClr val="0019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285" name="TextBox 1284">
                <a:extLst>
                  <a:ext uri="{FF2B5EF4-FFF2-40B4-BE49-F238E27FC236}">
                    <a16:creationId xmlns:a16="http://schemas.microsoft.com/office/drawing/2014/main" id="{9BE14F93-AF18-64D6-5E3A-FCB5AADDB0D7}"/>
                  </a:ext>
                </a:extLst>
              </p:cNvPr>
              <p:cNvSpPr txBox="1"/>
              <p:nvPr/>
            </p:nvSpPr>
            <p:spPr>
              <a:xfrm flipV="1">
                <a:off x="3075256" y="4226377"/>
                <a:ext cx="371496" cy="150233"/>
              </a:xfrm>
              <a:prstGeom prst="rect">
                <a:avLst/>
              </a:prstGeom>
              <a:noFill/>
            </p:spPr>
            <p:txBody>
              <a:bodyPr wrap="none" lIns="0" tIns="0" rIns="0" bIns="0" rtlCol="0">
                <a:sp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latin typeface="Century Gothic" panose="020F0302020204030204"/>
                    <a:ea typeface="+mn-ea"/>
                    <a:cs typeface="+mn-cs"/>
                  </a:rPr>
                  <a:t>p=0.01</a:t>
                </a:r>
              </a:p>
            </p:txBody>
          </p:sp>
          <p:sp>
            <p:nvSpPr>
              <p:cNvPr id="1286" name="TextBox 1285">
                <a:extLst>
                  <a:ext uri="{FF2B5EF4-FFF2-40B4-BE49-F238E27FC236}">
                    <a16:creationId xmlns:a16="http://schemas.microsoft.com/office/drawing/2014/main" id="{4AA15A38-C1BA-F2BB-6038-B2CE1BE4FEFB}"/>
                  </a:ext>
                </a:extLst>
              </p:cNvPr>
              <p:cNvSpPr txBox="1"/>
              <p:nvPr/>
            </p:nvSpPr>
            <p:spPr>
              <a:xfrm flipV="1">
                <a:off x="3592833" y="4224285"/>
                <a:ext cx="498934" cy="154417"/>
              </a:xfrm>
              <a:prstGeom prst="rect">
                <a:avLst/>
              </a:prstGeom>
              <a:noFill/>
            </p:spPr>
            <p:txBody>
              <a:bodyPr wrap="none" lIns="0" tIns="0" rIns="0" bIns="0" rtlCol="0">
                <a:sp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latin typeface="Century Gothic" panose="020F0302020204030204"/>
                    <a:ea typeface="+mn-ea"/>
                    <a:cs typeface="+mn-cs"/>
                  </a:rPr>
                  <a:t>p=0.0001</a:t>
                </a:r>
              </a:p>
            </p:txBody>
          </p:sp>
          <p:sp>
            <p:nvSpPr>
              <p:cNvPr id="1287" name="TextBox 1286">
                <a:extLst>
                  <a:ext uri="{FF2B5EF4-FFF2-40B4-BE49-F238E27FC236}">
                    <a16:creationId xmlns:a16="http://schemas.microsoft.com/office/drawing/2014/main" id="{D23187A5-692E-2524-D65D-D5B545BC96AA}"/>
                  </a:ext>
                </a:extLst>
              </p:cNvPr>
              <p:cNvSpPr txBox="1"/>
              <p:nvPr/>
            </p:nvSpPr>
            <p:spPr>
              <a:xfrm flipV="1">
                <a:off x="3269534" y="4393841"/>
                <a:ext cx="571638" cy="154418"/>
              </a:xfrm>
              <a:prstGeom prst="rect">
                <a:avLst/>
              </a:prstGeom>
              <a:solidFill>
                <a:schemeClr val="accent3"/>
              </a:solidFill>
            </p:spPr>
            <p:txBody>
              <a:bodyPr wrap="none" lIns="48000" tIns="0" rIns="48000" bIns="0" rtlCol="0">
                <a:sp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1965"/>
                    </a:solidFill>
                    <a:effectLst/>
                    <a:uLnTx/>
                    <a:uFillTx/>
                    <a:latin typeface="Century Gothic" panose="020F0302020204030204"/>
                    <a:ea typeface="+mn-ea"/>
                    <a:cs typeface="+mn-cs"/>
                  </a:rPr>
                  <a:t>p=0.0001</a:t>
                </a:r>
              </a:p>
            </p:txBody>
          </p:sp>
        </p:grpSp>
        <p:sp>
          <p:nvSpPr>
            <p:cNvPr id="18" name="TextBox 17">
              <a:extLst>
                <a:ext uri="{FF2B5EF4-FFF2-40B4-BE49-F238E27FC236}">
                  <a16:creationId xmlns:a16="http://schemas.microsoft.com/office/drawing/2014/main" id="{0EBB6BA1-664F-BEB7-A3BF-9F3C70526C9D}"/>
                </a:ext>
              </a:extLst>
            </p:cNvPr>
            <p:cNvSpPr txBox="1"/>
            <p:nvPr/>
          </p:nvSpPr>
          <p:spPr>
            <a:xfrm>
              <a:off x="6915481" y="4102020"/>
              <a:ext cx="1495576" cy="338651"/>
            </a:xfrm>
            <a:prstGeom prst="rect">
              <a:avLst/>
            </a:prstGeom>
            <a:noFill/>
          </p:spPr>
          <p:txBody>
            <a:bodyPr wrap="square" lIns="0" tIns="0" rIns="0" bIns="0" rtlCol="0" anchor="ctr" anchorCtr="0">
              <a:spAutoFit/>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Proporzione</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di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massa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magra</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467" b="1"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nel</a:t>
              </a:r>
              <a:r>
                <a:rPr kumimoji="0" lang="en-GB" sz="1467" b="1"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tempo (%)</a:t>
              </a:r>
            </a:p>
          </p:txBody>
        </p:sp>
        <p:sp>
          <p:nvSpPr>
            <p:cNvPr id="19" name="TextBox 18">
              <a:extLst>
                <a:ext uri="{FF2B5EF4-FFF2-40B4-BE49-F238E27FC236}">
                  <a16:creationId xmlns:a16="http://schemas.microsoft.com/office/drawing/2014/main" id="{1A6D92D2-9AFE-1622-EF42-DF682AAB3146}"/>
                </a:ext>
              </a:extLst>
            </p:cNvPr>
            <p:cNvSpPr txBox="1"/>
            <p:nvPr/>
          </p:nvSpPr>
          <p:spPr>
            <a:xfrm>
              <a:off x="7450087" y="3944187"/>
              <a:ext cx="234440" cy="130757"/>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133" b="0"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Mesi</a:t>
              </a:r>
              <a:endParaRPr kumimoji="0" lang="en-GB" sz="1133"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endParaRPr>
            </a:p>
          </p:txBody>
        </p:sp>
        <p:sp>
          <p:nvSpPr>
            <p:cNvPr id="22" name="TextBox 21">
              <a:extLst>
                <a:ext uri="{FF2B5EF4-FFF2-40B4-BE49-F238E27FC236}">
                  <a16:creationId xmlns:a16="http://schemas.microsoft.com/office/drawing/2014/main" id="{A256FD63-8FC6-55DB-3482-08F9E79D41CF}"/>
                </a:ext>
              </a:extLst>
            </p:cNvPr>
            <p:cNvSpPr txBox="1"/>
            <p:nvPr/>
          </p:nvSpPr>
          <p:spPr>
            <a:xfrm>
              <a:off x="7187948" y="3853938"/>
              <a:ext cx="52899" cy="115416"/>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0</a:t>
              </a:r>
            </a:p>
          </p:txBody>
        </p:sp>
        <p:sp>
          <p:nvSpPr>
            <p:cNvPr id="23" name="TextBox 22">
              <a:extLst>
                <a:ext uri="{FF2B5EF4-FFF2-40B4-BE49-F238E27FC236}">
                  <a16:creationId xmlns:a16="http://schemas.microsoft.com/office/drawing/2014/main" id="{57BF8525-F0D4-5D04-C861-A9CAD703B4CD}"/>
                </a:ext>
              </a:extLst>
            </p:cNvPr>
            <p:cNvSpPr txBox="1"/>
            <p:nvPr/>
          </p:nvSpPr>
          <p:spPr>
            <a:xfrm>
              <a:off x="7614920" y="3853938"/>
              <a:ext cx="52899" cy="115416"/>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7</a:t>
              </a:r>
            </a:p>
          </p:txBody>
        </p:sp>
        <p:sp>
          <p:nvSpPr>
            <p:cNvPr id="24" name="TextBox 23">
              <a:extLst>
                <a:ext uri="{FF2B5EF4-FFF2-40B4-BE49-F238E27FC236}">
                  <a16:creationId xmlns:a16="http://schemas.microsoft.com/office/drawing/2014/main" id="{FBCF08D2-E2BE-9D2D-50CA-0E52A580BF6A}"/>
                </a:ext>
              </a:extLst>
            </p:cNvPr>
            <p:cNvSpPr txBox="1"/>
            <p:nvPr/>
          </p:nvSpPr>
          <p:spPr>
            <a:xfrm>
              <a:off x="7987568" y="3853938"/>
              <a:ext cx="105798" cy="115416"/>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12</a:t>
              </a:r>
            </a:p>
          </p:txBody>
        </p:sp>
        <p:grpSp>
          <p:nvGrpSpPr>
            <p:cNvPr id="582" name="Group 581">
              <a:extLst>
                <a:ext uri="{FF2B5EF4-FFF2-40B4-BE49-F238E27FC236}">
                  <a16:creationId xmlns:a16="http://schemas.microsoft.com/office/drawing/2014/main" id="{4088455F-E0F3-7373-DFA9-4B9D79325446}"/>
                </a:ext>
              </a:extLst>
            </p:cNvPr>
            <p:cNvGrpSpPr/>
            <p:nvPr/>
          </p:nvGrpSpPr>
          <p:grpSpPr>
            <a:xfrm>
              <a:off x="6509300" y="2516656"/>
              <a:ext cx="375693" cy="1365026"/>
              <a:chOff x="409918" y="2516656"/>
              <a:chExt cx="375693" cy="1365026"/>
            </a:xfrm>
          </p:grpSpPr>
          <p:sp>
            <p:nvSpPr>
              <p:cNvPr id="638" name="TextBox 637">
                <a:extLst>
                  <a:ext uri="{FF2B5EF4-FFF2-40B4-BE49-F238E27FC236}">
                    <a16:creationId xmlns:a16="http://schemas.microsoft.com/office/drawing/2014/main" id="{B7CF2D28-7931-95A0-8654-75EA453E022C}"/>
                  </a:ext>
                </a:extLst>
              </p:cNvPr>
              <p:cNvSpPr txBox="1"/>
              <p:nvPr/>
            </p:nvSpPr>
            <p:spPr>
              <a:xfrm>
                <a:off x="409918" y="2516656"/>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1965"/>
                    </a:solidFill>
                    <a:effectLst/>
                    <a:uLnTx/>
                    <a:uFillTx/>
                    <a:latin typeface="Century Gothic" panose="020F0302020204030204"/>
                    <a:ea typeface="+mn-ea"/>
                    <a:cs typeface="+mn-cs"/>
                  </a:rPr>
                  <a:t>100</a:t>
                </a:r>
              </a:p>
            </p:txBody>
          </p:sp>
          <p:sp>
            <p:nvSpPr>
              <p:cNvPr id="639" name="TextBox 638">
                <a:extLst>
                  <a:ext uri="{FF2B5EF4-FFF2-40B4-BE49-F238E27FC236}">
                    <a16:creationId xmlns:a16="http://schemas.microsoft.com/office/drawing/2014/main" id="{DCAF957F-7B61-A7A9-FB40-D91DF03DF81B}"/>
                  </a:ext>
                </a:extLst>
              </p:cNvPr>
              <p:cNvSpPr txBox="1"/>
              <p:nvPr/>
            </p:nvSpPr>
            <p:spPr>
              <a:xfrm>
                <a:off x="417065" y="2748803"/>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mn-ea"/>
                    <a:cs typeface="+mn-cs"/>
                  </a:rPr>
                  <a:t>60</a:t>
                </a:r>
              </a:p>
            </p:txBody>
          </p:sp>
          <p:sp>
            <p:nvSpPr>
              <p:cNvPr id="1596" name="TextBox 1595">
                <a:extLst>
                  <a:ext uri="{FF2B5EF4-FFF2-40B4-BE49-F238E27FC236}">
                    <a16:creationId xmlns:a16="http://schemas.microsoft.com/office/drawing/2014/main" id="{D79A473E-BE62-BA51-50BB-85BD80267042}"/>
                  </a:ext>
                </a:extLst>
              </p:cNvPr>
              <p:cNvSpPr txBox="1"/>
              <p:nvPr/>
            </p:nvSpPr>
            <p:spPr>
              <a:xfrm>
                <a:off x="417065" y="3074620"/>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mn-ea"/>
                    <a:cs typeface="+mn-cs"/>
                  </a:rPr>
                  <a:t>50</a:t>
                </a:r>
              </a:p>
            </p:txBody>
          </p:sp>
          <p:sp>
            <p:nvSpPr>
              <p:cNvPr id="1600" name="TextBox 1599">
                <a:extLst>
                  <a:ext uri="{FF2B5EF4-FFF2-40B4-BE49-F238E27FC236}">
                    <a16:creationId xmlns:a16="http://schemas.microsoft.com/office/drawing/2014/main" id="{374503F6-5FCC-BD74-46AE-D74CE336D6CD}"/>
                  </a:ext>
                </a:extLst>
              </p:cNvPr>
              <p:cNvSpPr txBox="1"/>
              <p:nvPr/>
            </p:nvSpPr>
            <p:spPr>
              <a:xfrm>
                <a:off x="417065" y="3398412"/>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mn-ea"/>
                    <a:cs typeface="+mn-cs"/>
                  </a:rPr>
                  <a:t>40</a:t>
                </a:r>
              </a:p>
            </p:txBody>
          </p:sp>
          <p:sp>
            <p:nvSpPr>
              <p:cNvPr id="1601" name="TextBox 1600">
                <a:extLst>
                  <a:ext uri="{FF2B5EF4-FFF2-40B4-BE49-F238E27FC236}">
                    <a16:creationId xmlns:a16="http://schemas.microsoft.com/office/drawing/2014/main" id="{1AD92B04-E14F-1A6A-BD2A-C92F677FC9E8}"/>
                  </a:ext>
                </a:extLst>
              </p:cNvPr>
              <p:cNvSpPr txBox="1"/>
              <p:nvPr/>
            </p:nvSpPr>
            <p:spPr>
              <a:xfrm>
                <a:off x="417065" y="3756503"/>
                <a:ext cx="297417" cy="125179"/>
              </a:xfrm>
              <a:prstGeom prst="rect">
                <a:avLst/>
              </a:prstGeom>
              <a:noFill/>
            </p:spPr>
            <p:txBody>
              <a:bodyPr wrap="square" lIns="0" tIns="0" rIns="0" bIns="0" rtlCol="0">
                <a:spAutoFit/>
              </a:bodyPr>
              <a:lstStyle/>
              <a:p>
                <a:pPr marL="0" marR="0" lvl="0" indent="0" algn="r" defTabSz="914377"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1965"/>
                    </a:solidFill>
                    <a:effectLst/>
                    <a:uLnTx/>
                    <a:uFillTx/>
                    <a:latin typeface="Century Gothic" panose="020F0302020204030204"/>
                    <a:ea typeface="+mn-ea"/>
                    <a:cs typeface="+mn-cs"/>
                  </a:rPr>
                  <a:t>0</a:t>
                </a:r>
              </a:p>
            </p:txBody>
          </p:sp>
          <p:grpSp>
            <p:nvGrpSpPr>
              <p:cNvPr id="1602" name="Group 1601">
                <a:extLst>
                  <a:ext uri="{FF2B5EF4-FFF2-40B4-BE49-F238E27FC236}">
                    <a16:creationId xmlns:a16="http://schemas.microsoft.com/office/drawing/2014/main" id="{88B6E228-CFDB-0149-2DA1-E1C308545023}"/>
                  </a:ext>
                </a:extLst>
              </p:cNvPr>
              <p:cNvGrpSpPr/>
              <p:nvPr/>
            </p:nvGrpSpPr>
            <p:grpSpPr>
              <a:xfrm flipH="1">
                <a:off x="729940" y="2583100"/>
                <a:ext cx="55671" cy="1257094"/>
                <a:chOff x="585849" y="2583895"/>
                <a:chExt cx="55671" cy="1257094"/>
              </a:xfrm>
            </p:grpSpPr>
            <p:cxnSp>
              <p:nvCxnSpPr>
                <p:cNvPr id="1603" name="Straight Connector 1602">
                  <a:extLst>
                    <a:ext uri="{FF2B5EF4-FFF2-40B4-BE49-F238E27FC236}">
                      <a16:creationId xmlns:a16="http://schemas.microsoft.com/office/drawing/2014/main" id="{DB1153FC-6A70-A882-E904-98EE640A62F5}"/>
                    </a:ext>
                  </a:extLst>
                </p:cNvPr>
                <p:cNvCxnSpPr>
                  <a:cxnSpLocks/>
                </p:cNvCxnSpPr>
                <p:nvPr/>
              </p:nvCxnSpPr>
              <p:spPr>
                <a:xfrm>
                  <a:off x="585849" y="2808115"/>
                  <a:ext cx="0" cy="6768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04" name="Straight Connector 1603">
                  <a:extLst>
                    <a:ext uri="{FF2B5EF4-FFF2-40B4-BE49-F238E27FC236}">
                      <a16:creationId xmlns:a16="http://schemas.microsoft.com/office/drawing/2014/main" id="{9B98CACA-979A-64B7-BA85-27231F5D92B9}"/>
                    </a:ext>
                  </a:extLst>
                </p:cNvPr>
                <p:cNvCxnSpPr>
                  <a:cxnSpLocks/>
                </p:cNvCxnSpPr>
                <p:nvPr/>
              </p:nvCxnSpPr>
              <p:spPr>
                <a:xfrm>
                  <a:off x="587355" y="3149735"/>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05" name="Straight Connector 1604">
                  <a:extLst>
                    <a:ext uri="{FF2B5EF4-FFF2-40B4-BE49-F238E27FC236}">
                      <a16:creationId xmlns:a16="http://schemas.microsoft.com/office/drawing/2014/main" id="{128F7483-4861-6C6E-E5D5-269832A34C91}"/>
                    </a:ext>
                  </a:extLst>
                </p:cNvPr>
                <p:cNvCxnSpPr>
                  <a:cxnSpLocks/>
                </p:cNvCxnSpPr>
                <p:nvPr/>
              </p:nvCxnSpPr>
              <p:spPr>
                <a:xfrm>
                  <a:off x="587355" y="2821559"/>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06" name="Straight Connector 1605">
                  <a:extLst>
                    <a:ext uri="{FF2B5EF4-FFF2-40B4-BE49-F238E27FC236}">
                      <a16:creationId xmlns:a16="http://schemas.microsoft.com/office/drawing/2014/main" id="{6871741F-A366-3D9E-79E3-139CD52CA624}"/>
                    </a:ext>
                  </a:extLst>
                </p:cNvPr>
                <p:cNvCxnSpPr>
                  <a:cxnSpLocks/>
                </p:cNvCxnSpPr>
                <p:nvPr/>
              </p:nvCxnSpPr>
              <p:spPr>
                <a:xfrm>
                  <a:off x="587355" y="3469889"/>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07" name="Straight Connector 1606">
                  <a:extLst>
                    <a:ext uri="{FF2B5EF4-FFF2-40B4-BE49-F238E27FC236}">
                      <a16:creationId xmlns:a16="http://schemas.microsoft.com/office/drawing/2014/main" id="{D2E16A37-95BE-C877-CB2F-60C1E8E07354}"/>
                    </a:ext>
                  </a:extLst>
                </p:cNvPr>
                <p:cNvCxnSpPr>
                  <a:cxnSpLocks/>
                </p:cNvCxnSpPr>
                <p:nvPr/>
              </p:nvCxnSpPr>
              <p:spPr>
                <a:xfrm>
                  <a:off x="587355" y="2599307"/>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08" name="Straight Connector 1607">
                  <a:extLst>
                    <a:ext uri="{FF2B5EF4-FFF2-40B4-BE49-F238E27FC236}">
                      <a16:creationId xmlns:a16="http://schemas.microsoft.com/office/drawing/2014/main" id="{C4CF233F-CC7F-0C9E-DE80-BED2032E9449}"/>
                    </a:ext>
                  </a:extLst>
                </p:cNvPr>
                <p:cNvCxnSpPr>
                  <a:cxnSpLocks/>
                </p:cNvCxnSpPr>
                <p:nvPr/>
              </p:nvCxnSpPr>
              <p:spPr>
                <a:xfrm>
                  <a:off x="585849" y="3606989"/>
                  <a:ext cx="0" cy="2340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09" name="Straight Connector 1608">
                  <a:extLst>
                    <a:ext uri="{FF2B5EF4-FFF2-40B4-BE49-F238E27FC236}">
                      <a16:creationId xmlns:a16="http://schemas.microsoft.com/office/drawing/2014/main" id="{A8A4AA7C-CEBF-D4D7-0695-10979279828C}"/>
                    </a:ext>
                  </a:extLst>
                </p:cNvPr>
                <p:cNvCxnSpPr>
                  <a:cxnSpLocks/>
                </p:cNvCxnSpPr>
                <p:nvPr/>
              </p:nvCxnSpPr>
              <p:spPr>
                <a:xfrm>
                  <a:off x="585849" y="2583895"/>
                  <a:ext cx="0" cy="11520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10" name="Straight Connector 1609">
                  <a:extLst>
                    <a:ext uri="{FF2B5EF4-FFF2-40B4-BE49-F238E27FC236}">
                      <a16:creationId xmlns:a16="http://schemas.microsoft.com/office/drawing/2014/main" id="{31488AB3-6D61-49A7-7601-91A277F9D317}"/>
                    </a:ext>
                  </a:extLst>
                </p:cNvPr>
                <p:cNvCxnSpPr>
                  <a:cxnSpLocks/>
                </p:cNvCxnSpPr>
                <p:nvPr/>
              </p:nvCxnSpPr>
              <p:spPr>
                <a:xfrm>
                  <a:off x="587355" y="2982290"/>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11" name="Straight Connector 1610">
                  <a:extLst>
                    <a:ext uri="{FF2B5EF4-FFF2-40B4-BE49-F238E27FC236}">
                      <a16:creationId xmlns:a16="http://schemas.microsoft.com/office/drawing/2014/main" id="{A9BD0BC2-E7E5-555C-84CE-A0D695BE8D51}"/>
                    </a:ext>
                  </a:extLst>
                </p:cNvPr>
                <p:cNvCxnSpPr>
                  <a:cxnSpLocks/>
                </p:cNvCxnSpPr>
                <p:nvPr/>
              </p:nvCxnSpPr>
              <p:spPr>
                <a:xfrm>
                  <a:off x="587355" y="3315828"/>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12" name="Straight Connector 1611">
                  <a:extLst>
                    <a:ext uri="{FF2B5EF4-FFF2-40B4-BE49-F238E27FC236}">
                      <a16:creationId xmlns:a16="http://schemas.microsoft.com/office/drawing/2014/main" id="{BCEA1009-C988-D40B-1DD9-0EFC321F2EED}"/>
                    </a:ext>
                  </a:extLst>
                </p:cNvPr>
                <p:cNvCxnSpPr>
                  <a:cxnSpLocks/>
                </p:cNvCxnSpPr>
                <p:nvPr/>
              </p:nvCxnSpPr>
              <p:spPr>
                <a:xfrm>
                  <a:off x="587355" y="3828442"/>
                  <a:ext cx="54165"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4" name="TextBox 3">
            <a:extLst>
              <a:ext uri="{FF2B5EF4-FFF2-40B4-BE49-F238E27FC236}">
                <a16:creationId xmlns:a16="http://schemas.microsoft.com/office/drawing/2014/main" id="{0DCDE105-5005-2761-C56C-8B5164EBE739}"/>
              </a:ext>
            </a:extLst>
          </p:cNvPr>
          <p:cNvSpPr txBox="1"/>
          <p:nvPr/>
        </p:nvSpPr>
        <p:spPr>
          <a:xfrm rot="16200000">
            <a:off x="541626" y="4155003"/>
            <a:ext cx="1194238" cy="174343"/>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133"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Massa </a:t>
            </a:r>
            <a:r>
              <a:rPr kumimoji="0" lang="en-GB" sz="1133" b="0"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grassa</a:t>
            </a:r>
            <a:r>
              <a:rPr kumimoji="0" lang="en-GB" sz="1133"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p>
        </p:txBody>
      </p:sp>
      <p:sp>
        <p:nvSpPr>
          <p:cNvPr id="5" name="TextBox 4">
            <a:extLst>
              <a:ext uri="{FF2B5EF4-FFF2-40B4-BE49-F238E27FC236}">
                <a16:creationId xmlns:a16="http://schemas.microsoft.com/office/drawing/2014/main" id="{B7ACA031-35A5-277D-62CC-B750EFACBDDF}"/>
              </a:ext>
            </a:extLst>
          </p:cNvPr>
          <p:cNvSpPr txBox="1"/>
          <p:nvPr/>
        </p:nvSpPr>
        <p:spPr>
          <a:xfrm rot="16200000">
            <a:off x="7954230" y="4135839"/>
            <a:ext cx="1218282" cy="174343"/>
          </a:xfrm>
          <a:prstGeom prst="rect">
            <a:avLst/>
          </a:prstGeom>
          <a:noFill/>
        </p:spPr>
        <p:txBody>
          <a:bodyPr wrap="none" lIns="0" tIns="0" rIns="0" bIns="0" rtlCol="0" anchor="ctr" anchorCtr="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133"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Massa </a:t>
            </a:r>
            <a:r>
              <a:rPr kumimoji="0" lang="en-GB" sz="1133" b="0" i="0" u="none" strike="noStrike" kern="1200" cap="none" spc="0" normalizeH="0" baseline="0" noProof="0" dirty="0" err="1">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magra</a:t>
            </a:r>
            <a:r>
              <a:rPr kumimoji="0" lang="en-GB" sz="1133" b="0" i="0" u="none" strike="noStrike" kern="1200" cap="none" spc="0" normalizeH="0" baseline="0" noProof="0" dirty="0">
                <a:ln>
                  <a:noFill/>
                </a:ln>
                <a:solidFill>
                  <a:srgbClr val="001965"/>
                </a:solidFill>
                <a:effectLst/>
                <a:uLnTx/>
                <a:uFillTx/>
                <a:latin typeface="Century Gothic" panose="020F0302020204030204"/>
                <a:ea typeface="Apis For Office" panose="020B0504010101010104" pitchFamily="34" charset="0"/>
                <a:cs typeface="Arial" panose="020B0604020202020204" pitchFamily="34" charset="0"/>
              </a:rPr>
              <a:t> (%)</a:t>
            </a:r>
          </a:p>
        </p:txBody>
      </p:sp>
      <p:cxnSp>
        <p:nvCxnSpPr>
          <p:cNvPr id="9" name="Straight Arrow Connector 8">
            <a:extLst>
              <a:ext uri="{FF2B5EF4-FFF2-40B4-BE49-F238E27FC236}">
                <a16:creationId xmlns:a16="http://schemas.microsoft.com/office/drawing/2014/main" id="{085C60D6-D8E9-DD31-F4F2-9BEE8BD75BA2}"/>
              </a:ext>
            </a:extLst>
          </p:cNvPr>
          <p:cNvCxnSpPr>
            <a:cxnSpLocks/>
            <a:stCxn id="870" idx="0"/>
            <a:endCxn id="870" idx="4"/>
          </p:cNvCxnSpPr>
          <p:nvPr/>
        </p:nvCxnSpPr>
        <p:spPr>
          <a:xfrm>
            <a:off x="2557784" y="4181249"/>
            <a:ext cx="0" cy="618749"/>
          </a:xfrm>
          <a:prstGeom prst="straightConnector1">
            <a:avLst/>
          </a:prstGeom>
          <a:ln w="28575">
            <a:solidFill>
              <a:srgbClr val="FFF0D1"/>
            </a:solidFill>
            <a:tailEnd type="triangle"/>
          </a:ln>
          <a:effectLst>
            <a:glow rad="63500">
              <a:srgbClr val="FFF0D1">
                <a:alpha val="40000"/>
              </a:srgbClr>
            </a:glo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A893B66-289A-9867-4D3B-5A22A123D2BC}"/>
              </a:ext>
            </a:extLst>
          </p:cNvPr>
          <p:cNvCxnSpPr>
            <a:cxnSpLocks/>
            <a:stCxn id="872" idx="0"/>
          </p:cNvCxnSpPr>
          <p:nvPr/>
        </p:nvCxnSpPr>
        <p:spPr>
          <a:xfrm>
            <a:off x="3106666" y="4241201"/>
            <a:ext cx="0" cy="720000"/>
          </a:xfrm>
          <a:prstGeom prst="straightConnector1">
            <a:avLst/>
          </a:prstGeom>
          <a:ln w="28575">
            <a:solidFill>
              <a:srgbClr val="FFF0D1"/>
            </a:solidFill>
            <a:tailEnd type="triangle"/>
          </a:ln>
          <a:effectLst>
            <a:glow rad="63500">
              <a:srgbClr val="FFF0D1">
                <a:alpha val="40000"/>
              </a:srgbClr>
            </a:glow>
          </a:effectLst>
        </p:spPr>
        <p:style>
          <a:lnRef idx="1">
            <a:schemeClr val="accent1"/>
          </a:lnRef>
          <a:fillRef idx="0">
            <a:schemeClr val="accent1"/>
          </a:fillRef>
          <a:effectRef idx="0">
            <a:schemeClr val="accent1"/>
          </a:effectRef>
          <a:fontRef idx="minor">
            <a:schemeClr val="tx1"/>
          </a:fontRef>
        </p:style>
      </p:cxnSp>
      <p:cxnSp>
        <p:nvCxnSpPr>
          <p:cNvPr id="636" name="Straight Arrow Connector 635">
            <a:extLst>
              <a:ext uri="{FF2B5EF4-FFF2-40B4-BE49-F238E27FC236}">
                <a16:creationId xmlns:a16="http://schemas.microsoft.com/office/drawing/2014/main" id="{66469D38-CAF3-1BDE-D739-BDA538F7367E}"/>
              </a:ext>
            </a:extLst>
          </p:cNvPr>
          <p:cNvCxnSpPr>
            <a:cxnSpLocks/>
            <a:stCxn id="859" idx="1"/>
          </p:cNvCxnSpPr>
          <p:nvPr/>
        </p:nvCxnSpPr>
        <p:spPr>
          <a:xfrm flipV="1">
            <a:off x="9972564" y="4508861"/>
            <a:ext cx="0" cy="564011"/>
          </a:xfrm>
          <a:prstGeom prst="straightConnector1">
            <a:avLst/>
          </a:prstGeom>
          <a:ln w="28575">
            <a:solidFill>
              <a:schemeClr val="accent4">
                <a:lumMod val="20000"/>
                <a:lumOff val="80000"/>
              </a:schemeClr>
            </a:solidFill>
            <a:tailEnd type="triangle"/>
          </a:ln>
          <a:effectLst>
            <a:glow rad="63500">
              <a:schemeClr val="accent4">
                <a:lumMod val="20000"/>
                <a:lumOff val="80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553" name="Straight Arrow Connector 1552">
            <a:extLst>
              <a:ext uri="{FF2B5EF4-FFF2-40B4-BE49-F238E27FC236}">
                <a16:creationId xmlns:a16="http://schemas.microsoft.com/office/drawing/2014/main" id="{90691F5B-1E58-C2AE-13AD-4D81AAA59B84}"/>
              </a:ext>
            </a:extLst>
          </p:cNvPr>
          <p:cNvCxnSpPr>
            <a:cxnSpLocks/>
            <a:stCxn id="861" idx="1"/>
          </p:cNvCxnSpPr>
          <p:nvPr/>
        </p:nvCxnSpPr>
        <p:spPr>
          <a:xfrm flipH="1" flipV="1">
            <a:off x="10516092" y="4300091"/>
            <a:ext cx="11545" cy="777924"/>
          </a:xfrm>
          <a:prstGeom prst="straightConnector1">
            <a:avLst/>
          </a:prstGeom>
          <a:ln w="28575">
            <a:solidFill>
              <a:schemeClr val="accent4">
                <a:lumMod val="20000"/>
                <a:lumOff val="80000"/>
              </a:schemeClr>
            </a:solidFill>
            <a:tailEnd type="triangle"/>
          </a:ln>
          <a:effectLst>
            <a:glow rad="63500">
              <a:schemeClr val="accent4">
                <a:lumMod val="20000"/>
                <a:lumOff val="80000"/>
                <a:alpha val="40000"/>
              </a:schemeClr>
            </a:glow>
          </a:effectLst>
        </p:spPr>
        <p:style>
          <a:lnRef idx="1">
            <a:schemeClr val="accent1"/>
          </a:lnRef>
          <a:fillRef idx="0">
            <a:schemeClr val="accent1"/>
          </a:fillRef>
          <a:effectRef idx="0">
            <a:schemeClr val="accent1"/>
          </a:effectRef>
          <a:fontRef idx="minor">
            <a:schemeClr val="tx1"/>
          </a:fontRef>
        </p:style>
      </p:cxnSp>
      <p:sp>
        <p:nvSpPr>
          <p:cNvPr id="3" name="TextBox 10">
            <a:extLst>
              <a:ext uri="{FF2B5EF4-FFF2-40B4-BE49-F238E27FC236}">
                <a16:creationId xmlns:a16="http://schemas.microsoft.com/office/drawing/2014/main" id="{370D8CBA-00B9-DB28-4581-2935CFA9EE01}"/>
              </a:ext>
            </a:extLst>
          </p:cNvPr>
          <p:cNvSpPr txBox="1">
            <a:spLocks noChangeAspect="1"/>
          </p:cNvSpPr>
          <p:nvPr/>
        </p:nvSpPr>
        <p:spPr>
          <a:xfrm rot="10800000">
            <a:off x="-24" y="-5"/>
            <a:ext cx="9132299" cy="995678"/>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2" name="Segnaposto testo 17">
            <a:extLst>
              <a:ext uri="{FF2B5EF4-FFF2-40B4-BE49-F238E27FC236}">
                <a16:creationId xmlns:a16="http://schemas.microsoft.com/office/drawing/2014/main" id="{A2E1CE56-CBDD-37CE-89B5-08227DA082F7}"/>
              </a:ext>
            </a:extLst>
          </p:cNvPr>
          <p:cNvSpPr txBox="1">
            <a:spLocks/>
          </p:cNvSpPr>
          <p:nvPr/>
        </p:nvSpPr>
        <p:spPr>
          <a:xfrm>
            <a:off x="505460" y="400350"/>
            <a:ext cx="8990232" cy="915637"/>
          </a:xfrm>
          <a:prstGeom prst="rect">
            <a:avLst/>
          </a:prstGeom>
        </p:spPr>
        <p:txBody>
          <a:bodyPr wrap="square"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marL="0" marR="0" lvl="0" indent="0" algn="l" defTabSz="914400" rtl="0" eaLnBrk="1" fontAlgn="auto" latinLnBrk="0" hangingPunct="1">
              <a:lnSpc>
                <a:spcPct val="80000"/>
              </a:lnSpc>
              <a:spcBef>
                <a:spcPts val="0"/>
              </a:spcBef>
              <a:spcAft>
                <a:spcPts val="600"/>
              </a:spcAft>
              <a:buClr>
                <a:srgbClr val="009EE1"/>
              </a:buClr>
              <a:buSzTx/>
              <a:buFont typeface="Arial" panose="020B0604020202020204" pitchFamily="34" charset="0"/>
              <a:buNone/>
              <a:tabLst>
                <a:tab pos="255822" algn="l"/>
              </a:tabLst>
              <a:defRPr/>
            </a:pPr>
            <a:r>
              <a:rPr kumimoji="0" lang="en-GB"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rPr>
              <a:t>Perdita di peso </a:t>
            </a:r>
            <a:r>
              <a:rPr kumimoji="0" lang="en-GB" sz="3200" b="1" i="0" u="none" strike="noStrike" kern="1200" cap="none" spc="0" normalizeH="0" baseline="0" noProof="0" dirty="0">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di </a:t>
            </a:r>
            <a:r>
              <a:rPr kumimoji="0" lang="en-GB" sz="3200" b="1" i="0" u="none" strike="noStrike" kern="1200" cap="none" spc="0" normalizeH="0" baseline="0" noProof="0" dirty="0" err="1">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qualità</a:t>
            </a:r>
            <a:r>
              <a:rPr kumimoji="0" lang="en-GB" sz="3200" b="1" i="0" u="none" strike="noStrike" kern="1200" cap="none" spc="0" normalizeH="0" baseline="0" noProof="0" dirty="0">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 </a:t>
            </a:r>
            <a:r>
              <a:rPr kumimoji="0" lang="en-GB"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rPr>
              <a:t>con semaglutide</a:t>
            </a:r>
            <a:endParaRPr kumimoji="0" lang="it-IT"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endParaRPr>
          </a:p>
        </p:txBody>
      </p:sp>
      <p:grpSp>
        <p:nvGrpSpPr>
          <p:cNvPr id="21" name="Group 1650">
            <a:extLst>
              <a:ext uri="{FF2B5EF4-FFF2-40B4-BE49-F238E27FC236}">
                <a16:creationId xmlns:a16="http://schemas.microsoft.com/office/drawing/2014/main" id="{42E472EE-EDFC-A35D-64E3-EB1213D916DA}"/>
              </a:ext>
            </a:extLst>
          </p:cNvPr>
          <p:cNvGrpSpPr/>
          <p:nvPr/>
        </p:nvGrpSpPr>
        <p:grpSpPr>
          <a:xfrm>
            <a:off x="513079" y="2272815"/>
            <a:ext cx="10896303" cy="523737"/>
            <a:chOff x="575704" y="1509758"/>
            <a:chExt cx="8172227" cy="392803"/>
          </a:xfrm>
        </p:grpSpPr>
        <p:sp>
          <p:nvSpPr>
            <p:cNvPr id="26" name="Rectangle: Rounded Corners 1645">
              <a:extLst>
                <a:ext uri="{FF2B5EF4-FFF2-40B4-BE49-F238E27FC236}">
                  <a16:creationId xmlns:a16="http://schemas.microsoft.com/office/drawing/2014/main" id="{CB22B33B-806E-C030-2BEC-3BD2A35905F7}"/>
                </a:ext>
              </a:extLst>
            </p:cNvPr>
            <p:cNvSpPr/>
            <p:nvPr/>
          </p:nvSpPr>
          <p:spPr>
            <a:xfrm>
              <a:off x="575704" y="1509758"/>
              <a:ext cx="8172227" cy="383137"/>
            </a:xfrm>
            <a:prstGeom prst="roundRect">
              <a:avLst>
                <a:gd name="adj" fmla="val 50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Apis For Office"/>
                <a:ea typeface="+mn-ea"/>
                <a:cs typeface="+mn-cs"/>
              </a:endParaRPr>
            </a:p>
          </p:txBody>
        </p:sp>
        <p:grpSp>
          <p:nvGrpSpPr>
            <p:cNvPr id="27" name="Group 1646">
              <a:extLst>
                <a:ext uri="{FF2B5EF4-FFF2-40B4-BE49-F238E27FC236}">
                  <a16:creationId xmlns:a16="http://schemas.microsoft.com/office/drawing/2014/main" id="{DDC8595B-35A7-A000-1FA9-223FA201816D}"/>
                </a:ext>
              </a:extLst>
            </p:cNvPr>
            <p:cNvGrpSpPr/>
            <p:nvPr/>
          </p:nvGrpSpPr>
          <p:grpSpPr>
            <a:xfrm>
              <a:off x="903114" y="1519424"/>
              <a:ext cx="1674927" cy="383137"/>
              <a:chOff x="458973" y="1519424"/>
              <a:chExt cx="1674927" cy="383137"/>
            </a:xfrm>
          </p:grpSpPr>
          <p:sp>
            <p:nvSpPr>
              <p:cNvPr id="1544" name="Text Box 46">
                <a:extLst>
                  <a:ext uri="{FF2B5EF4-FFF2-40B4-BE49-F238E27FC236}">
                    <a16:creationId xmlns:a16="http://schemas.microsoft.com/office/drawing/2014/main" id="{213FDE59-8449-B817-CF06-18750C49F465}"/>
                  </a:ext>
                </a:extLst>
              </p:cNvPr>
              <p:cNvSpPr txBox="1">
                <a:spLocks noChangeArrowheads="1"/>
              </p:cNvSpPr>
              <p:nvPr/>
            </p:nvSpPr>
            <p:spPr bwMode="auto">
              <a:xfrm>
                <a:off x="990587" y="1534264"/>
                <a:ext cx="1143313" cy="334127"/>
              </a:xfrm>
              <a:prstGeom prst="rect">
                <a:avLst/>
              </a:prstGeom>
              <a:noFill/>
              <a:ln w="38100" algn="ctr">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58133" rIns="0" bIns="58133" anchor="ctr"/>
              <a:lstStyle/>
              <a:p>
                <a:pPr marL="0" marR="0" lvl="0" indent="0" algn="l" defTabSz="685766"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Studio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prospettico</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longitudinale</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(n=115)</a:t>
                </a:r>
              </a:p>
            </p:txBody>
          </p:sp>
          <p:pic>
            <p:nvPicPr>
              <p:cNvPr id="1546" name="Graphic 1626">
                <a:extLst>
                  <a:ext uri="{FF2B5EF4-FFF2-40B4-BE49-F238E27FC236}">
                    <a16:creationId xmlns:a16="http://schemas.microsoft.com/office/drawing/2014/main" id="{015FF2C2-77DD-610F-1532-AD4848657C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8973" y="1519424"/>
                <a:ext cx="383137" cy="383137"/>
              </a:xfrm>
              <a:prstGeom prst="rect">
                <a:avLst/>
              </a:prstGeom>
            </p:spPr>
          </p:pic>
        </p:grpSp>
        <p:grpSp>
          <p:nvGrpSpPr>
            <p:cNvPr id="31" name="Group 1647">
              <a:extLst>
                <a:ext uri="{FF2B5EF4-FFF2-40B4-BE49-F238E27FC236}">
                  <a16:creationId xmlns:a16="http://schemas.microsoft.com/office/drawing/2014/main" id="{2CD54A9F-69CA-6726-8BEF-A6C848779FD6}"/>
                </a:ext>
              </a:extLst>
            </p:cNvPr>
            <p:cNvGrpSpPr/>
            <p:nvPr/>
          </p:nvGrpSpPr>
          <p:grpSpPr>
            <a:xfrm>
              <a:off x="3588589" y="1530851"/>
              <a:ext cx="2155941" cy="343289"/>
              <a:chOff x="2306181" y="1530851"/>
              <a:chExt cx="2155941" cy="343289"/>
            </a:xfrm>
          </p:grpSpPr>
          <p:sp>
            <p:nvSpPr>
              <p:cNvPr id="57" name="Rectangle 1628">
                <a:extLst>
                  <a:ext uri="{FF2B5EF4-FFF2-40B4-BE49-F238E27FC236}">
                    <a16:creationId xmlns:a16="http://schemas.microsoft.com/office/drawing/2014/main" id="{D8066888-BB3A-B62C-B06B-5124B995165E}"/>
                  </a:ext>
                </a:extLst>
              </p:cNvPr>
              <p:cNvSpPr/>
              <p:nvPr/>
            </p:nvSpPr>
            <p:spPr>
              <a:xfrm>
                <a:off x="2765061" y="1551286"/>
                <a:ext cx="1697061" cy="300083"/>
              </a:xfrm>
              <a:prstGeom prst="rect">
                <a:avLst/>
              </a:prstGeom>
            </p:spPr>
            <p:txBody>
              <a:bodyPr wrap="square" lIns="0" rIns="0" anchor="ctr">
                <a:spAutoFit/>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Trattamento</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semaglutide</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2,4 mg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s.c.</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una</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volta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alla</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settimana</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per 12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mesi</a:t>
                </a:r>
                <a:endPar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endParaRPr>
              </a:p>
            </p:txBody>
          </p:sp>
          <p:pic>
            <p:nvPicPr>
              <p:cNvPr id="624" name="Graphic 1629">
                <a:extLst>
                  <a:ext uri="{FF2B5EF4-FFF2-40B4-BE49-F238E27FC236}">
                    <a16:creationId xmlns:a16="http://schemas.microsoft.com/office/drawing/2014/main" id="{113ED8AA-BF15-A2AE-55AE-6A51121722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306181" y="1530851"/>
                <a:ext cx="343288" cy="343289"/>
              </a:xfrm>
              <a:prstGeom prst="rect">
                <a:avLst/>
              </a:prstGeom>
            </p:spPr>
          </p:pic>
        </p:grpSp>
        <p:grpSp>
          <p:nvGrpSpPr>
            <p:cNvPr id="32" name="Group 1649">
              <a:extLst>
                <a:ext uri="{FF2B5EF4-FFF2-40B4-BE49-F238E27FC236}">
                  <a16:creationId xmlns:a16="http://schemas.microsoft.com/office/drawing/2014/main" id="{6BB939AE-09D5-80EA-889D-B36822EA6A1D}"/>
                </a:ext>
              </a:extLst>
            </p:cNvPr>
            <p:cNvGrpSpPr/>
            <p:nvPr/>
          </p:nvGrpSpPr>
          <p:grpSpPr>
            <a:xfrm>
              <a:off x="6141513" y="1535767"/>
              <a:ext cx="2534123" cy="315601"/>
              <a:chOff x="5810585" y="1535767"/>
              <a:chExt cx="2534123" cy="315601"/>
            </a:xfrm>
          </p:grpSpPr>
          <p:pic>
            <p:nvPicPr>
              <p:cNvPr id="38" name="Graphic 1632">
                <a:extLst>
                  <a:ext uri="{FF2B5EF4-FFF2-40B4-BE49-F238E27FC236}">
                    <a16:creationId xmlns:a16="http://schemas.microsoft.com/office/drawing/2014/main" id="{12816C14-7E16-33CB-8468-AF135C4404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10585" y="1535767"/>
                <a:ext cx="314297" cy="314296"/>
              </a:xfrm>
              <a:prstGeom prst="rect">
                <a:avLst/>
              </a:prstGeom>
            </p:spPr>
          </p:pic>
          <p:sp>
            <p:nvSpPr>
              <p:cNvPr id="49" name="Rectangle 1633">
                <a:extLst>
                  <a:ext uri="{FF2B5EF4-FFF2-40B4-BE49-F238E27FC236}">
                    <a16:creationId xmlns:a16="http://schemas.microsoft.com/office/drawing/2014/main" id="{2DBA1ABF-010A-5FC1-F86B-3E7F4D91B308}"/>
                  </a:ext>
                </a:extLst>
              </p:cNvPr>
              <p:cNvSpPr/>
              <p:nvPr/>
            </p:nvSpPr>
            <p:spPr>
              <a:xfrm>
                <a:off x="6333789" y="1551285"/>
                <a:ext cx="2010919" cy="300083"/>
              </a:xfrm>
              <a:prstGeom prst="rect">
                <a:avLst/>
              </a:prstGeom>
            </p:spPr>
            <p:txBody>
              <a:bodyPr wrap="square" lIns="0" rIns="0" anchor="ctr">
                <a:spAutoFit/>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Composizione</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corporea</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valutata</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mediante</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DXA in tutti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i</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partecipanti</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 7 e 12 </a:t>
                </a:r>
                <a:r>
                  <a:rPr kumimoji="0" lang="en-GB" sz="1000" b="0" i="0" u="none" strike="noStrike" kern="0" cap="none" spc="0" normalizeH="0" baseline="0" noProof="0" dirty="0" err="1">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mesi</a:t>
                </a:r>
                <a:r>
                  <a:rPr kumimoji="0" lang="en-GB" sz="1000" b="0" i="0" u="none" strike="noStrike" kern="0" cap="none" spc="0" normalizeH="0" baseline="0" noProof="0" dirty="0">
                    <a:ln>
                      <a:noFill/>
                    </a:ln>
                    <a:solidFill>
                      <a:srgbClr val="001965"/>
                    </a:solidFill>
                    <a:effectLst/>
                    <a:uLnTx/>
                    <a:uFillTx/>
                    <a:latin typeface="Apis For Office"/>
                    <a:ea typeface="Apis For Office Light" panose="020B0404010101010104" pitchFamily="34" charset="0"/>
                    <a:cs typeface="Apis For Office Light" panose="020B0404010101010104" pitchFamily="34" charset="0"/>
                  </a:rPr>
                  <a:t> </a:t>
                </a:r>
              </a:p>
            </p:txBody>
          </p:sp>
        </p:grpSp>
      </p:grpSp>
      <p:grpSp>
        <p:nvGrpSpPr>
          <p:cNvPr id="1547" name="Gruppo 1546">
            <a:extLst>
              <a:ext uri="{FF2B5EF4-FFF2-40B4-BE49-F238E27FC236}">
                <a16:creationId xmlns:a16="http://schemas.microsoft.com/office/drawing/2014/main" id="{4EF819ED-2481-34EE-DFA7-D645F025044E}"/>
              </a:ext>
            </a:extLst>
          </p:cNvPr>
          <p:cNvGrpSpPr/>
          <p:nvPr/>
        </p:nvGrpSpPr>
        <p:grpSpPr>
          <a:xfrm>
            <a:off x="4522453" y="3439514"/>
            <a:ext cx="3312920" cy="2363903"/>
            <a:chOff x="4496931" y="3439514"/>
            <a:chExt cx="3312920" cy="2363903"/>
          </a:xfrm>
        </p:grpSpPr>
        <p:sp>
          <p:nvSpPr>
            <p:cNvPr id="10" name="TextBox 9">
              <a:extLst>
                <a:ext uri="{FF2B5EF4-FFF2-40B4-BE49-F238E27FC236}">
                  <a16:creationId xmlns:a16="http://schemas.microsoft.com/office/drawing/2014/main" id="{799EC5A5-219C-C26C-33D3-3F406F2BF754}"/>
                </a:ext>
              </a:extLst>
            </p:cNvPr>
            <p:cNvSpPr txBox="1"/>
            <p:nvPr/>
          </p:nvSpPr>
          <p:spPr>
            <a:xfrm>
              <a:off x="4496931" y="3589163"/>
              <a:ext cx="1288441" cy="469104"/>
            </a:xfrm>
            <a:prstGeom prst="roundRect">
              <a:avLst>
                <a:gd name="adj" fmla="val 50000"/>
              </a:avLst>
            </a:prstGeom>
            <a:noFill/>
          </p:spPr>
          <p:txBody>
            <a:bodyPr wrap="none" lIns="96000" tIns="0" rIns="96000" bIns="0" rtlCol="0" anchor="ctr">
              <a:no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867" b="1" i="0" u="none" strike="noStrike" kern="1200" cap="none" spc="0" normalizeH="0" baseline="0" noProof="0">
                  <a:ln>
                    <a:noFill/>
                  </a:ln>
                  <a:solidFill>
                    <a:srgbClr val="E29700"/>
                  </a:solidFill>
                  <a:effectLst/>
                  <a:uLnTx/>
                  <a:uFillTx/>
                  <a:latin typeface="Century Gothic" panose="020F0302020204030204"/>
                  <a:ea typeface="+mn-ea"/>
                  <a:cs typeface="+mn-cs"/>
                </a:rPr>
                <a:t> –12.1 kg</a:t>
              </a:r>
            </a:p>
          </p:txBody>
        </p:sp>
        <p:sp>
          <p:nvSpPr>
            <p:cNvPr id="11" name="TextBox 10">
              <a:extLst>
                <a:ext uri="{FF2B5EF4-FFF2-40B4-BE49-F238E27FC236}">
                  <a16:creationId xmlns:a16="http://schemas.microsoft.com/office/drawing/2014/main" id="{4615BD28-6C43-7F4A-5B87-D908094DB093}"/>
                </a:ext>
              </a:extLst>
            </p:cNvPr>
            <p:cNvSpPr txBox="1"/>
            <p:nvPr/>
          </p:nvSpPr>
          <p:spPr>
            <a:xfrm>
              <a:off x="6469755" y="3439514"/>
              <a:ext cx="1288441" cy="469104"/>
            </a:xfrm>
            <a:prstGeom prst="roundRect">
              <a:avLst>
                <a:gd name="adj" fmla="val 50000"/>
              </a:avLst>
            </a:prstGeom>
            <a:noFill/>
          </p:spPr>
          <p:txBody>
            <a:bodyPr wrap="none" lIns="96000" tIns="0" rIns="96000" bIns="0" rtlCol="0" anchor="ctr">
              <a:no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1867" b="1" i="0" u="none" strike="noStrike" kern="1200" cap="none" spc="0" normalizeH="0" baseline="0" noProof="0" dirty="0">
                  <a:ln>
                    <a:noFill/>
                  </a:ln>
                  <a:solidFill>
                    <a:srgbClr val="18459C"/>
                  </a:solidFill>
                  <a:effectLst/>
                  <a:uLnTx/>
                  <a:uFillTx/>
                  <a:latin typeface="Century Gothic" panose="020F0302020204030204"/>
                  <a:ea typeface="+mn-ea"/>
                  <a:cs typeface="+mn-cs"/>
                </a:rPr>
                <a:t> –3.3 kg</a:t>
              </a:r>
            </a:p>
          </p:txBody>
        </p:sp>
        <p:sp>
          <p:nvSpPr>
            <p:cNvPr id="25" name="TextBox 24">
              <a:extLst>
                <a:ext uri="{FF2B5EF4-FFF2-40B4-BE49-F238E27FC236}">
                  <a16:creationId xmlns:a16="http://schemas.microsoft.com/office/drawing/2014/main" id="{92A358EE-2E94-35CF-E7E7-CFC2DEB8E97C}"/>
                </a:ext>
              </a:extLst>
            </p:cNvPr>
            <p:cNvSpPr txBox="1"/>
            <p:nvPr/>
          </p:nvSpPr>
          <p:spPr>
            <a:xfrm>
              <a:off x="4540603" y="5490600"/>
              <a:ext cx="1288442" cy="312817"/>
            </a:xfrm>
            <a:prstGeom prst="rect">
              <a:avLst/>
            </a:prstGeom>
            <a:noFill/>
          </p:spPr>
          <p:txBody>
            <a:bodyPr wrap="square" lIns="0" tIns="0" rIns="0" bIns="0" rtlCol="0" anchor="ctr" anchorCtr="0">
              <a:spAutoFit/>
            </a:bodyPr>
            <a:lstStyle/>
            <a:p>
              <a:pPr marL="0" marR="0" lvl="0" indent="0" algn="ctr" defTabSz="914354" rtl="0" eaLnBrk="1" fontAlgn="auto" latinLnBrk="0" hangingPunct="1">
                <a:lnSpc>
                  <a:spcPts val="1200"/>
                </a:lnSpc>
                <a:spcBef>
                  <a:spcPts val="0"/>
                </a:spcBef>
                <a:spcAft>
                  <a:spcPts val="0"/>
                </a:spcAft>
                <a:buClrTx/>
                <a:buSzTx/>
                <a:buFontTx/>
                <a:buNone/>
                <a:tabLst/>
                <a:defRPr/>
              </a:pPr>
              <a:r>
                <a:rPr kumimoji="0" lang="en-GB" sz="1333" b="1" i="0" u="none" strike="noStrike" kern="1200" cap="none" spc="0" normalizeH="0" baseline="0" noProof="0" dirty="0">
                  <a:ln>
                    <a:noFill/>
                  </a:ln>
                  <a:solidFill>
                    <a:srgbClr val="EAAB00"/>
                  </a:solidFill>
                  <a:effectLst/>
                  <a:uLnTx/>
                  <a:uFillTx/>
                  <a:latin typeface="Century Gothic" panose="020F0302020204030204"/>
                  <a:ea typeface="Apis For Office" panose="020B0504010101010104" pitchFamily="34" charset="0"/>
                  <a:cs typeface="Arial" panose="020B0604020202020204" pitchFamily="34" charset="0"/>
                </a:rPr>
                <a:t>Perdita di </a:t>
              </a:r>
              <a:r>
                <a:rPr kumimoji="0" lang="en-GB" sz="1333" b="1" i="0" u="none" strike="noStrike" kern="1200" cap="none" spc="0" normalizeH="0" baseline="0" noProof="0" dirty="0" err="1">
                  <a:ln>
                    <a:noFill/>
                  </a:ln>
                  <a:solidFill>
                    <a:srgbClr val="EAAB00"/>
                  </a:solidFill>
                  <a:effectLst/>
                  <a:uLnTx/>
                  <a:uFillTx/>
                  <a:latin typeface="Century Gothic" panose="020F0302020204030204"/>
                  <a:ea typeface="Apis For Office" panose="020B0504010101010104" pitchFamily="34" charset="0"/>
                  <a:cs typeface="Arial" panose="020B0604020202020204" pitchFamily="34" charset="0"/>
                </a:rPr>
                <a:t>massa</a:t>
              </a:r>
              <a:r>
                <a:rPr kumimoji="0" lang="en-GB" sz="1333" b="1" i="0" u="none" strike="noStrike" kern="1200" cap="none" spc="0" normalizeH="0" baseline="0" noProof="0" dirty="0">
                  <a:ln>
                    <a:noFill/>
                  </a:ln>
                  <a:solidFill>
                    <a:srgbClr val="EAAB00"/>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333" b="1" i="0" u="none" strike="noStrike" kern="1200" cap="none" spc="0" normalizeH="0" baseline="0" noProof="0" dirty="0" err="1">
                  <a:ln>
                    <a:noFill/>
                  </a:ln>
                  <a:solidFill>
                    <a:srgbClr val="EAAB00"/>
                  </a:solidFill>
                  <a:effectLst/>
                  <a:uLnTx/>
                  <a:uFillTx/>
                  <a:latin typeface="Century Gothic" panose="020F0302020204030204"/>
                  <a:ea typeface="Apis For Office" panose="020B0504010101010104" pitchFamily="34" charset="0"/>
                  <a:cs typeface="Arial" panose="020B0604020202020204" pitchFamily="34" charset="0"/>
                </a:rPr>
                <a:t>grassa</a:t>
              </a:r>
              <a:endParaRPr kumimoji="0" lang="en-GB" sz="1333" b="1" i="0" u="none" strike="noStrike" kern="1200" cap="none" spc="0" normalizeH="0" baseline="0" noProof="0" dirty="0">
                <a:ln>
                  <a:noFill/>
                </a:ln>
                <a:solidFill>
                  <a:srgbClr val="EAAB00"/>
                </a:solidFill>
                <a:effectLst/>
                <a:uLnTx/>
                <a:uFillTx/>
                <a:latin typeface="Century Gothic" panose="020F0302020204030204"/>
                <a:ea typeface="Apis For Office" panose="020B0504010101010104" pitchFamily="34" charset="0"/>
                <a:cs typeface="Arial" panose="020B0604020202020204" pitchFamily="34" charset="0"/>
              </a:endParaRPr>
            </a:p>
          </p:txBody>
        </p:sp>
        <p:grpSp>
          <p:nvGrpSpPr>
            <p:cNvPr id="637" name="Group 636">
              <a:extLst>
                <a:ext uri="{FF2B5EF4-FFF2-40B4-BE49-F238E27FC236}">
                  <a16:creationId xmlns:a16="http://schemas.microsoft.com/office/drawing/2014/main" id="{DF8283FF-BF65-C5C1-E984-7BC4AE34173A}"/>
                </a:ext>
              </a:extLst>
            </p:cNvPr>
            <p:cNvGrpSpPr/>
            <p:nvPr/>
          </p:nvGrpSpPr>
          <p:grpSpPr>
            <a:xfrm>
              <a:off x="4611180" y="3983821"/>
              <a:ext cx="1081645" cy="1081645"/>
              <a:chOff x="1067539" y="6093006"/>
              <a:chExt cx="940892" cy="940892"/>
            </a:xfrm>
          </p:grpSpPr>
          <p:sp>
            <p:nvSpPr>
              <p:cNvPr id="584" name="Oval 583">
                <a:extLst>
                  <a:ext uri="{FF2B5EF4-FFF2-40B4-BE49-F238E27FC236}">
                    <a16:creationId xmlns:a16="http://schemas.microsoft.com/office/drawing/2014/main" id="{583607D9-B9B6-8670-3F1A-2FDE7EB1C998}"/>
                  </a:ext>
                </a:extLst>
              </p:cNvPr>
              <p:cNvSpPr/>
              <p:nvPr/>
            </p:nvSpPr>
            <p:spPr>
              <a:xfrm>
                <a:off x="1067539" y="6093006"/>
                <a:ext cx="940892" cy="940892"/>
              </a:xfrm>
              <a:prstGeom prst="ellipse">
                <a:avLst/>
              </a:prstGeom>
              <a:solidFill>
                <a:srgbClr val="F9F9F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585" name="Group 584">
                <a:extLst>
                  <a:ext uri="{FF2B5EF4-FFF2-40B4-BE49-F238E27FC236}">
                    <a16:creationId xmlns:a16="http://schemas.microsoft.com/office/drawing/2014/main" id="{98DBE8EA-D862-B5D4-88EC-20E722C1FFC4}"/>
                  </a:ext>
                </a:extLst>
              </p:cNvPr>
              <p:cNvGrpSpPr/>
              <p:nvPr/>
            </p:nvGrpSpPr>
            <p:grpSpPr>
              <a:xfrm>
                <a:off x="1151665" y="6199696"/>
                <a:ext cx="755386" cy="744766"/>
                <a:chOff x="1382019" y="2686169"/>
                <a:chExt cx="627757" cy="618931"/>
              </a:xfrm>
              <a:solidFill>
                <a:srgbClr val="FFE2A7"/>
              </a:solidFill>
            </p:grpSpPr>
            <p:grpSp>
              <p:nvGrpSpPr>
                <p:cNvPr id="586" name="Group 585">
                  <a:extLst>
                    <a:ext uri="{FF2B5EF4-FFF2-40B4-BE49-F238E27FC236}">
                      <a16:creationId xmlns:a16="http://schemas.microsoft.com/office/drawing/2014/main" id="{8DB5DB32-95C9-E4F8-0F6D-F127CA24C0EB}"/>
                    </a:ext>
                  </a:extLst>
                </p:cNvPr>
                <p:cNvGrpSpPr/>
                <p:nvPr/>
              </p:nvGrpSpPr>
              <p:grpSpPr>
                <a:xfrm>
                  <a:off x="1382019" y="2686169"/>
                  <a:ext cx="627757" cy="618931"/>
                  <a:chOff x="1382019" y="2686169"/>
                  <a:chExt cx="627757" cy="618931"/>
                </a:xfrm>
                <a:grpFill/>
              </p:grpSpPr>
              <p:grpSp>
                <p:nvGrpSpPr>
                  <p:cNvPr id="605" name="Group 604">
                    <a:extLst>
                      <a:ext uri="{FF2B5EF4-FFF2-40B4-BE49-F238E27FC236}">
                        <a16:creationId xmlns:a16="http://schemas.microsoft.com/office/drawing/2014/main" id="{D608792C-F769-7AC0-0A0C-10647D8BDC18}"/>
                      </a:ext>
                    </a:extLst>
                  </p:cNvPr>
                  <p:cNvGrpSpPr/>
                  <p:nvPr/>
                </p:nvGrpSpPr>
                <p:grpSpPr>
                  <a:xfrm>
                    <a:off x="1422066" y="2969832"/>
                    <a:ext cx="180569" cy="178417"/>
                    <a:chOff x="1545300" y="3013216"/>
                    <a:chExt cx="180569" cy="178417"/>
                  </a:xfrm>
                  <a:grpFill/>
                </p:grpSpPr>
                <p:sp>
                  <p:nvSpPr>
                    <p:cNvPr id="634" name="Freeform 36">
                      <a:extLst>
                        <a:ext uri="{FF2B5EF4-FFF2-40B4-BE49-F238E27FC236}">
                          <a16:creationId xmlns:a16="http://schemas.microsoft.com/office/drawing/2014/main" id="{2483950A-D66A-5B9B-1E7B-FB601003B7E4}"/>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35" name="Freeform 37">
                      <a:extLst>
                        <a:ext uri="{FF2B5EF4-FFF2-40B4-BE49-F238E27FC236}">
                          <a16:creationId xmlns:a16="http://schemas.microsoft.com/office/drawing/2014/main" id="{85FB7A28-214F-CD6A-AF95-63AB17FF6E90}"/>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06" name="Group 605">
                    <a:extLst>
                      <a:ext uri="{FF2B5EF4-FFF2-40B4-BE49-F238E27FC236}">
                        <a16:creationId xmlns:a16="http://schemas.microsoft.com/office/drawing/2014/main" id="{48172894-2846-1549-3FDA-B91344C48C87}"/>
                      </a:ext>
                    </a:extLst>
                  </p:cNvPr>
                  <p:cNvGrpSpPr/>
                  <p:nvPr/>
                </p:nvGrpSpPr>
                <p:grpSpPr>
                  <a:xfrm>
                    <a:off x="1475461" y="2766262"/>
                    <a:ext cx="180569" cy="178417"/>
                    <a:chOff x="1545300" y="3013216"/>
                    <a:chExt cx="180569" cy="178417"/>
                  </a:xfrm>
                  <a:grpFill/>
                </p:grpSpPr>
                <p:sp>
                  <p:nvSpPr>
                    <p:cNvPr id="632" name="Freeform 36">
                      <a:extLst>
                        <a:ext uri="{FF2B5EF4-FFF2-40B4-BE49-F238E27FC236}">
                          <a16:creationId xmlns:a16="http://schemas.microsoft.com/office/drawing/2014/main" id="{F858424B-FAFA-6177-D982-0FFC2BBE64E5}"/>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33" name="Freeform 37">
                      <a:extLst>
                        <a:ext uri="{FF2B5EF4-FFF2-40B4-BE49-F238E27FC236}">
                          <a16:creationId xmlns:a16="http://schemas.microsoft.com/office/drawing/2014/main" id="{85AC28E5-2B4A-FE4F-A1E7-0681809FF7C1}"/>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07" name="Group 606">
                    <a:extLst>
                      <a:ext uri="{FF2B5EF4-FFF2-40B4-BE49-F238E27FC236}">
                        <a16:creationId xmlns:a16="http://schemas.microsoft.com/office/drawing/2014/main" id="{0173D465-D222-4E52-54CE-50A972303D14}"/>
                      </a:ext>
                    </a:extLst>
                  </p:cNvPr>
                  <p:cNvGrpSpPr/>
                  <p:nvPr/>
                </p:nvGrpSpPr>
                <p:grpSpPr>
                  <a:xfrm>
                    <a:off x="1592021" y="2686169"/>
                    <a:ext cx="180569" cy="178417"/>
                    <a:chOff x="1545300" y="3013216"/>
                    <a:chExt cx="180569" cy="178417"/>
                  </a:xfrm>
                  <a:grpFill/>
                </p:grpSpPr>
                <p:sp>
                  <p:nvSpPr>
                    <p:cNvPr id="630" name="Freeform 36">
                      <a:extLst>
                        <a:ext uri="{FF2B5EF4-FFF2-40B4-BE49-F238E27FC236}">
                          <a16:creationId xmlns:a16="http://schemas.microsoft.com/office/drawing/2014/main" id="{B337478A-8BED-0722-D293-9EFFA48D8498}"/>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31" name="Freeform 37">
                      <a:extLst>
                        <a:ext uri="{FF2B5EF4-FFF2-40B4-BE49-F238E27FC236}">
                          <a16:creationId xmlns:a16="http://schemas.microsoft.com/office/drawing/2014/main" id="{E123CC17-A617-94A1-D26A-34E54D6ACBB5}"/>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08" name="Group 607">
                    <a:extLst>
                      <a:ext uri="{FF2B5EF4-FFF2-40B4-BE49-F238E27FC236}">
                        <a16:creationId xmlns:a16="http://schemas.microsoft.com/office/drawing/2014/main" id="{1F543301-F459-5001-9097-2903EBFC1D3D}"/>
                      </a:ext>
                    </a:extLst>
                  </p:cNvPr>
                  <p:cNvGrpSpPr/>
                  <p:nvPr/>
                </p:nvGrpSpPr>
                <p:grpSpPr>
                  <a:xfrm>
                    <a:off x="1382019" y="2853030"/>
                    <a:ext cx="180569" cy="178417"/>
                    <a:chOff x="1545300" y="3013216"/>
                    <a:chExt cx="180569" cy="178417"/>
                  </a:xfrm>
                  <a:grpFill/>
                </p:grpSpPr>
                <p:sp>
                  <p:nvSpPr>
                    <p:cNvPr id="628" name="Freeform 36">
                      <a:extLst>
                        <a:ext uri="{FF2B5EF4-FFF2-40B4-BE49-F238E27FC236}">
                          <a16:creationId xmlns:a16="http://schemas.microsoft.com/office/drawing/2014/main" id="{5B05EB0B-D777-ECAD-3A9C-73031899FF07}"/>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29" name="Freeform 37">
                      <a:extLst>
                        <a:ext uri="{FF2B5EF4-FFF2-40B4-BE49-F238E27FC236}">
                          <a16:creationId xmlns:a16="http://schemas.microsoft.com/office/drawing/2014/main" id="{5073E571-BFB1-1211-D1A3-A02BA9DBB696}"/>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09" name="Group 608">
                    <a:extLst>
                      <a:ext uri="{FF2B5EF4-FFF2-40B4-BE49-F238E27FC236}">
                        <a16:creationId xmlns:a16="http://schemas.microsoft.com/office/drawing/2014/main" id="{ACF5253B-7B71-9CF8-85F7-4BD3C26023EC}"/>
                      </a:ext>
                    </a:extLst>
                  </p:cNvPr>
                  <p:cNvGrpSpPr/>
                  <p:nvPr/>
                </p:nvGrpSpPr>
                <p:grpSpPr>
                  <a:xfrm>
                    <a:off x="1485473" y="3103322"/>
                    <a:ext cx="180569" cy="178417"/>
                    <a:chOff x="1545300" y="3013216"/>
                    <a:chExt cx="180569" cy="178417"/>
                  </a:xfrm>
                  <a:grpFill/>
                </p:grpSpPr>
                <p:sp>
                  <p:nvSpPr>
                    <p:cNvPr id="626" name="Freeform 36">
                      <a:extLst>
                        <a:ext uri="{FF2B5EF4-FFF2-40B4-BE49-F238E27FC236}">
                          <a16:creationId xmlns:a16="http://schemas.microsoft.com/office/drawing/2014/main" id="{5AAA45D5-23C5-C42E-F2E2-3B3768B8C978}"/>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27" name="Freeform 37">
                      <a:extLst>
                        <a:ext uri="{FF2B5EF4-FFF2-40B4-BE49-F238E27FC236}">
                          <a16:creationId xmlns:a16="http://schemas.microsoft.com/office/drawing/2014/main" id="{4385277B-93ED-D734-6F42-861B9CE76137}"/>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10" name="Group 609">
                    <a:extLst>
                      <a:ext uri="{FF2B5EF4-FFF2-40B4-BE49-F238E27FC236}">
                        <a16:creationId xmlns:a16="http://schemas.microsoft.com/office/drawing/2014/main" id="{24261E64-A162-DCA3-EC5B-2F31FF9B1458}"/>
                      </a:ext>
                    </a:extLst>
                  </p:cNvPr>
                  <p:cNvGrpSpPr/>
                  <p:nvPr/>
                </p:nvGrpSpPr>
                <p:grpSpPr>
                  <a:xfrm>
                    <a:off x="1628974" y="3126683"/>
                    <a:ext cx="180569" cy="178417"/>
                    <a:chOff x="1545300" y="3013216"/>
                    <a:chExt cx="180569" cy="178417"/>
                  </a:xfrm>
                  <a:grpFill/>
                </p:grpSpPr>
                <p:sp>
                  <p:nvSpPr>
                    <p:cNvPr id="623" name="Freeform 36">
                      <a:extLst>
                        <a:ext uri="{FF2B5EF4-FFF2-40B4-BE49-F238E27FC236}">
                          <a16:creationId xmlns:a16="http://schemas.microsoft.com/office/drawing/2014/main" id="{CEF15453-929A-A9AD-FB05-399CCCE3A95E}"/>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25" name="Freeform 37">
                      <a:extLst>
                        <a:ext uri="{FF2B5EF4-FFF2-40B4-BE49-F238E27FC236}">
                          <a16:creationId xmlns:a16="http://schemas.microsoft.com/office/drawing/2014/main" id="{55EE11FA-4C1E-9AF2-A41C-768E0ECDCC63}"/>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11" name="Group 610">
                    <a:extLst>
                      <a:ext uri="{FF2B5EF4-FFF2-40B4-BE49-F238E27FC236}">
                        <a16:creationId xmlns:a16="http://schemas.microsoft.com/office/drawing/2014/main" id="{7A82D9B2-E3A8-4A86-8262-44A4DF7AB44B}"/>
                      </a:ext>
                    </a:extLst>
                  </p:cNvPr>
                  <p:cNvGrpSpPr/>
                  <p:nvPr/>
                </p:nvGrpSpPr>
                <p:grpSpPr>
                  <a:xfrm>
                    <a:off x="1772475" y="3109997"/>
                    <a:ext cx="180569" cy="178417"/>
                    <a:chOff x="1545300" y="3013216"/>
                    <a:chExt cx="180569" cy="178417"/>
                  </a:xfrm>
                  <a:grpFill/>
                </p:grpSpPr>
                <p:sp>
                  <p:nvSpPr>
                    <p:cNvPr id="621" name="Freeform 36">
                      <a:extLst>
                        <a:ext uri="{FF2B5EF4-FFF2-40B4-BE49-F238E27FC236}">
                          <a16:creationId xmlns:a16="http://schemas.microsoft.com/office/drawing/2014/main" id="{0320F29E-D5AF-8405-A9A8-B56779F22BE9}"/>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22" name="Freeform 37">
                      <a:extLst>
                        <a:ext uri="{FF2B5EF4-FFF2-40B4-BE49-F238E27FC236}">
                          <a16:creationId xmlns:a16="http://schemas.microsoft.com/office/drawing/2014/main" id="{CEED79F6-0C9F-2695-8511-F02E8077BA97}"/>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12" name="Group 611">
                    <a:extLst>
                      <a:ext uri="{FF2B5EF4-FFF2-40B4-BE49-F238E27FC236}">
                        <a16:creationId xmlns:a16="http://schemas.microsoft.com/office/drawing/2014/main" id="{89BCF14C-5FB8-BB18-B195-6CF5370138A8}"/>
                      </a:ext>
                    </a:extLst>
                  </p:cNvPr>
                  <p:cNvGrpSpPr/>
                  <p:nvPr/>
                </p:nvGrpSpPr>
                <p:grpSpPr>
                  <a:xfrm>
                    <a:off x="1829207" y="2989857"/>
                    <a:ext cx="180569" cy="178417"/>
                    <a:chOff x="1545300" y="3013216"/>
                    <a:chExt cx="180569" cy="178417"/>
                  </a:xfrm>
                  <a:grpFill/>
                </p:grpSpPr>
                <p:sp>
                  <p:nvSpPr>
                    <p:cNvPr id="619" name="Freeform 36">
                      <a:extLst>
                        <a:ext uri="{FF2B5EF4-FFF2-40B4-BE49-F238E27FC236}">
                          <a16:creationId xmlns:a16="http://schemas.microsoft.com/office/drawing/2014/main" id="{235714DD-B83F-95F4-25A6-9A9BFCF51FA2}"/>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20" name="Freeform 37">
                      <a:extLst>
                        <a:ext uri="{FF2B5EF4-FFF2-40B4-BE49-F238E27FC236}">
                          <a16:creationId xmlns:a16="http://schemas.microsoft.com/office/drawing/2014/main" id="{BD06DBFD-C500-ABB0-4729-D19959C55CC0}"/>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13" name="Group 612">
                    <a:extLst>
                      <a:ext uri="{FF2B5EF4-FFF2-40B4-BE49-F238E27FC236}">
                        <a16:creationId xmlns:a16="http://schemas.microsoft.com/office/drawing/2014/main" id="{5308A45A-EBFB-4B3B-81CF-F21FEBB378EF}"/>
                      </a:ext>
                    </a:extLst>
                  </p:cNvPr>
                  <p:cNvGrpSpPr/>
                  <p:nvPr/>
                </p:nvGrpSpPr>
                <p:grpSpPr>
                  <a:xfrm>
                    <a:off x="1829207" y="2849693"/>
                    <a:ext cx="180569" cy="178417"/>
                    <a:chOff x="1545300" y="3013216"/>
                    <a:chExt cx="180569" cy="178417"/>
                  </a:xfrm>
                  <a:grpFill/>
                </p:grpSpPr>
                <p:sp>
                  <p:nvSpPr>
                    <p:cNvPr id="617" name="Freeform 36">
                      <a:extLst>
                        <a:ext uri="{FF2B5EF4-FFF2-40B4-BE49-F238E27FC236}">
                          <a16:creationId xmlns:a16="http://schemas.microsoft.com/office/drawing/2014/main" id="{271D3F78-7348-B37E-4A6B-76F2260E3912}"/>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18" name="Freeform 37">
                      <a:extLst>
                        <a:ext uri="{FF2B5EF4-FFF2-40B4-BE49-F238E27FC236}">
                          <a16:creationId xmlns:a16="http://schemas.microsoft.com/office/drawing/2014/main" id="{C0124BE4-D974-84CC-D455-7A9CB6F82BFE}"/>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614" name="Group 613">
                    <a:extLst>
                      <a:ext uri="{FF2B5EF4-FFF2-40B4-BE49-F238E27FC236}">
                        <a16:creationId xmlns:a16="http://schemas.microsoft.com/office/drawing/2014/main" id="{F32AFD1B-4754-1002-5EA9-11440FB752DF}"/>
                      </a:ext>
                    </a:extLst>
                  </p:cNvPr>
                  <p:cNvGrpSpPr/>
                  <p:nvPr/>
                </p:nvGrpSpPr>
                <p:grpSpPr>
                  <a:xfrm>
                    <a:off x="1742439" y="2736228"/>
                    <a:ext cx="180569" cy="178417"/>
                    <a:chOff x="1545300" y="3013216"/>
                    <a:chExt cx="180569" cy="178417"/>
                  </a:xfrm>
                  <a:grpFill/>
                </p:grpSpPr>
                <p:sp>
                  <p:nvSpPr>
                    <p:cNvPr id="615" name="Freeform 36">
                      <a:extLst>
                        <a:ext uri="{FF2B5EF4-FFF2-40B4-BE49-F238E27FC236}">
                          <a16:creationId xmlns:a16="http://schemas.microsoft.com/office/drawing/2014/main" id="{F6EA7343-5EF2-2FAC-D4BB-35D8C64CF3C6}"/>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16" name="Freeform 37">
                      <a:extLst>
                        <a:ext uri="{FF2B5EF4-FFF2-40B4-BE49-F238E27FC236}">
                          <a16:creationId xmlns:a16="http://schemas.microsoft.com/office/drawing/2014/main" id="{FEBC4C0B-6596-1583-E1A9-ECD75E68ED65}"/>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grpSp>
              <p:nvGrpSpPr>
                <p:cNvPr id="587" name="Group 586">
                  <a:extLst>
                    <a:ext uri="{FF2B5EF4-FFF2-40B4-BE49-F238E27FC236}">
                      <a16:creationId xmlns:a16="http://schemas.microsoft.com/office/drawing/2014/main" id="{8A61E253-D39C-9607-E067-BC20141688D5}"/>
                    </a:ext>
                  </a:extLst>
                </p:cNvPr>
                <p:cNvGrpSpPr/>
                <p:nvPr/>
              </p:nvGrpSpPr>
              <p:grpSpPr>
                <a:xfrm>
                  <a:off x="1609307" y="2819730"/>
                  <a:ext cx="170448" cy="168388"/>
                  <a:chOff x="1609307" y="2819730"/>
                  <a:chExt cx="170448" cy="168388"/>
                </a:xfrm>
                <a:grpFill/>
              </p:grpSpPr>
              <p:sp>
                <p:nvSpPr>
                  <p:cNvPr id="603" name="Freeform 30">
                    <a:extLst>
                      <a:ext uri="{FF2B5EF4-FFF2-40B4-BE49-F238E27FC236}">
                        <a16:creationId xmlns:a16="http://schemas.microsoft.com/office/drawing/2014/main" id="{934F10A4-E6D6-63D4-BA9D-BC22F0B674CC}"/>
                      </a:ext>
                    </a:extLst>
                  </p:cNvPr>
                  <p:cNvSpPr>
                    <a:spLocks/>
                  </p:cNvSpPr>
                  <p:nvPr/>
                </p:nvSpPr>
                <p:spPr bwMode="auto">
                  <a:xfrm rot="16384644">
                    <a:off x="1610337" y="2818700"/>
                    <a:ext cx="168388" cy="170448"/>
                  </a:xfrm>
                  <a:custGeom>
                    <a:avLst/>
                    <a:gdLst>
                      <a:gd name="T0" fmla="*/ 76 w 134"/>
                      <a:gd name="T1" fmla="*/ 5 h 134"/>
                      <a:gd name="T2" fmla="*/ 129 w 134"/>
                      <a:gd name="T3" fmla="*/ 76 h 134"/>
                      <a:gd name="T4" fmla="*/ 58 w 134"/>
                      <a:gd name="T5" fmla="*/ 129 h 134"/>
                      <a:gd name="T6" fmla="*/ 5 w 134"/>
                      <a:gd name="T7" fmla="*/ 58 h 134"/>
                      <a:gd name="T8" fmla="*/ 76 w 134"/>
                      <a:gd name="T9" fmla="*/ 5 h 134"/>
                    </a:gdLst>
                    <a:ahLst/>
                    <a:cxnLst>
                      <a:cxn ang="0">
                        <a:pos x="T0" y="T1"/>
                      </a:cxn>
                      <a:cxn ang="0">
                        <a:pos x="T2" y="T3"/>
                      </a:cxn>
                      <a:cxn ang="0">
                        <a:pos x="T4" y="T5"/>
                      </a:cxn>
                      <a:cxn ang="0">
                        <a:pos x="T6" y="T7"/>
                      </a:cxn>
                      <a:cxn ang="0">
                        <a:pos x="T8" y="T9"/>
                      </a:cxn>
                    </a:cxnLst>
                    <a:rect l="0" t="0" r="r" b="b"/>
                    <a:pathLst>
                      <a:path w="134" h="134">
                        <a:moveTo>
                          <a:pt x="76" y="5"/>
                        </a:moveTo>
                        <a:cubicBezTo>
                          <a:pt x="110" y="10"/>
                          <a:pt x="134" y="41"/>
                          <a:pt x="129" y="76"/>
                        </a:cubicBezTo>
                        <a:cubicBezTo>
                          <a:pt x="124" y="110"/>
                          <a:pt x="92" y="134"/>
                          <a:pt x="58" y="129"/>
                        </a:cubicBezTo>
                        <a:cubicBezTo>
                          <a:pt x="24" y="124"/>
                          <a:pt x="0" y="92"/>
                          <a:pt x="5" y="58"/>
                        </a:cubicBezTo>
                        <a:cubicBezTo>
                          <a:pt x="10" y="24"/>
                          <a:pt x="41" y="0"/>
                          <a:pt x="76" y="5"/>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04" name="Freeform 31">
                    <a:extLst>
                      <a:ext uri="{FF2B5EF4-FFF2-40B4-BE49-F238E27FC236}">
                        <a16:creationId xmlns:a16="http://schemas.microsoft.com/office/drawing/2014/main" id="{AAEF2A58-DA8A-A48D-7D06-DA91C432F3CB}"/>
                      </a:ext>
                    </a:extLst>
                  </p:cNvPr>
                  <p:cNvSpPr>
                    <a:spLocks/>
                  </p:cNvSpPr>
                  <p:nvPr/>
                </p:nvSpPr>
                <p:spPr bwMode="auto">
                  <a:xfrm rot="16384644">
                    <a:off x="1698157" y="2831652"/>
                    <a:ext cx="12668" cy="31959"/>
                  </a:xfrm>
                  <a:custGeom>
                    <a:avLst/>
                    <a:gdLst>
                      <a:gd name="T0" fmla="*/ 7 w 10"/>
                      <a:gd name="T1" fmla="*/ 1 h 25"/>
                      <a:gd name="T2" fmla="*/ 9 w 10"/>
                      <a:gd name="T3" fmla="*/ 13 h 25"/>
                      <a:gd name="T4" fmla="*/ 4 w 10"/>
                      <a:gd name="T5" fmla="*/ 24 h 25"/>
                      <a:gd name="T6" fmla="*/ 1 w 10"/>
                      <a:gd name="T7" fmla="*/ 12 h 25"/>
                      <a:gd name="T8" fmla="*/ 7 w 10"/>
                      <a:gd name="T9" fmla="*/ 1 h 25"/>
                    </a:gdLst>
                    <a:ahLst/>
                    <a:cxnLst>
                      <a:cxn ang="0">
                        <a:pos x="T0" y="T1"/>
                      </a:cxn>
                      <a:cxn ang="0">
                        <a:pos x="T2" y="T3"/>
                      </a:cxn>
                      <a:cxn ang="0">
                        <a:pos x="T4" y="T5"/>
                      </a:cxn>
                      <a:cxn ang="0">
                        <a:pos x="T6" y="T7"/>
                      </a:cxn>
                      <a:cxn ang="0">
                        <a:pos x="T8" y="T9"/>
                      </a:cxn>
                    </a:cxnLst>
                    <a:rect l="0" t="0" r="r" b="b"/>
                    <a:pathLst>
                      <a:path w="10" h="25">
                        <a:moveTo>
                          <a:pt x="7" y="1"/>
                        </a:moveTo>
                        <a:cubicBezTo>
                          <a:pt x="9" y="1"/>
                          <a:pt x="10" y="7"/>
                          <a:pt x="9" y="13"/>
                        </a:cubicBezTo>
                        <a:cubicBezTo>
                          <a:pt x="9" y="20"/>
                          <a:pt x="6" y="25"/>
                          <a:pt x="4" y="24"/>
                        </a:cubicBezTo>
                        <a:cubicBezTo>
                          <a:pt x="1" y="24"/>
                          <a:pt x="0" y="18"/>
                          <a:pt x="1" y="12"/>
                        </a:cubicBezTo>
                        <a:cubicBezTo>
                          <a:pt x="2" y="5"/>
                          <a:pt x="5" y="0"/>
                          <a:pt x="7"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588" name="Group 587">
                  <a:extLst>
                    <a:ext uri="{FF2B5EF4-FFF2-40B4-BE49-F238E27FC236}">
                      <a16:creationId xmlns:a16="http://schemas.microsoft.com/office/drawing/2014/main" id="{0FED1EF7-FA73-96D2-7D14-84212238194F}"/>
                    </a:ext>
                  </a:extLst>
                </p:cNvPr>
                <p:cNvGrpSpPr/>
                <p:nvPr/>
              </p:nvGrpSpPr>
              <p:grpSpPr>
                <a:xfrm>
                  <a:off x="1703187" y="2895261"/>
                  <a:ext cx="176840" cy="176306"/>
                  <a:chOff x="1703187" y="2895261"/>
                  <a:chExt cx="176840" cy="176306"/>
                </a:xfrm>
                <a:grpFill/>
              </p:grpSpPr>
              <p:sp>
                <p:nvSpPr>
                  <p:cNvPr id="601" name="Freeform 32">
                    <a:extLst>
                      <a:ext uri="{FF2B5EF4-FFF2-40B4-BE49-F238E27FC236}">
                        <a16:creationId xmlns:a16="http://schemas.microsoft.com/office/drawing/2014/main" id="{27E6AD7A-98B0-E075-5A08-4CE4F44396CE}"/>
                      </a:ext>
                    </a:extLst>
                  </p:cNvPr>
                  <p:cNvSpPr>
                    <a:spLocks/>
                  </p:cNvSpPr>
                  <p:nvPr/>
                </p:nvSpPr>
                <p:spPr bwMode="auto">
                  <a:xfrm rot="16384644">
                    <a:off x="1703454" y="2894994"/>
                    <a:ext cx="176306" cy="176840"/>
                  </a:xfrm>
                  <a:custGeom>
                    <a:avLst/>
                    <a:gdLst>
                      <a:gd name="T0" fmla="*/ 117 w 140"/>
                      <a:gd name="T1" fmla="*/ 28 h 139"/>
                      <a:gd name="T2" fmla="*/ 112 w 140"/>
                      <a:gd name="T3" fmla="*/ 116 h 139"/>
                      <a:gd name="T4" fmla="*/ 23 w 140"/>
                      <a:gd name="T5" fmla="*/ 111 h 139"/>
                      <a:gd name="T6" fmla="*/ 28 w 140"/>
                      <a:gd name="T7" fmla="*/ 23 h 139"/>
                      <a:gd name="T8" fmla="*/ 117 w 140"/>
                      <a:gd name="T9" fmla="*/ 28 h 139"/>
                    </a:gdLst>
                    <a:ahLst/>
                    <a:cxnLst>
                      <a:cxn ang="0">
                        <a:pos x="T0" y="T1"/>
                      </a:cxn>
                      <a:cxn ang="0">
                        <a:pos x="T2" y="T3"/>
                      </a:cxn>
                      <a:cxn ang="0">
                        <a:pos x="T4" y="T5"/>
                      </a:cxn>
                      <a:cxn ang="0">
                        <a:pos x="T6" y="T7"/>
                      </a:cxn>
                      <a:cxn ang="0">
                        <a:pos x="T8" y="T9"/>
                      </a:cxn>
                    </a:cxnLst>
                    <a:rect l="0" t="0" r="r" b="b"/>
                    <a:pathLst>
                      <a:path w="140" h="139">
                        <a:moveTo>
                          <a:pt x="117" y="28"/>
                        </a:moveTo>
                        <a:cubicBezTo>
                          <a:pt x="140" y="54"/>
                          <a:pt x="138" y="93"/>
                          <a:pt x="112" y="116"/>
                        </a:cubicBezTo>
                        <a:cubicBezTo>
                          <a:pt x="86" y="139"/>
                          <a:pt x="46" y="137"/>
                          <a:pt x="23" y="111"/>
                        </a:cubicBezTo>
                        <a:cubicBezTo>
                          <a:pt x="0" y="85"/>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02" name="Freeform 33">
                    <a:extLst>
                      <a:ext uri="{FF2B5EF4-FFF2-40B4-BE49-F238E27FC236}">
                        <a16:creationId xmlns:a16="http://schemas.microsoft.com/office/drawing/2014/main" id="{1B4CEC44-A2A4-D858-0F3B-25B092CF9EF8}"/>
                      </a:ext>
                    </a:extLst>
                  </p:cNvPr>
                  <p:cNvSpPr>
                    <a:spLocks/>
                  </p:cNvSpPr>
                  <p:nvPr/>
                </p:nvSpPr>
                <p:spPr bwMode="auto">
                  <a:xfrm rot="16384644">
                    <a:off x="1823619" y="2933947"/>
                    <a:ext cx="26393" cy="24502"/>
                  </a:xfrm>
                  <a:custGeom>
                    <a:avLst/>
                    <a:gdLst>
                      <a:gd name="T0" fmla="*/ 19 w 21"/>
                      <a:gd name="T1" fmla="*/ 1 h 19"/>
                      <a:gd name="T2" fmla="*/ 13 w 21"/>
                      <a:gd name="T3" fmla="*/ 12 h 19"/>
                      <a:gd name="T4" fmla="*/ 1 w 21"/>
                      <a:gd name="T5" fmla="*/ 17 h 19"/>
                      <a:gd name="T6" fmla="*/ 8 w 21"/>
                      <a:gd name="T7" fmla="*/ 6 h 19"/>
                      <a:gd name="T8" fmla="*/ 19 w 21"/>
                      <a:gd name="T9" fmla="*/ 1 h 19"/>
                    </a:gdLst>
                    <a:ahLst/>
                    <a:cxnLst>
                      <a:cxn ang="0">
                        <a:pos x="T0" y="T1"/>
                      </a:cxn>
                      <a:cxn ang="0">
                        <a:pos x="T2" y="T3"/>
                      </a:cxn>
                      <a:cxn ang="0">
                        <a:pos x="T4" y="T5"/>
                      </a:cxn>
                      <a:cxn ang="0">
                        <a:pos x="T6" y="T7"/>
                      </a:cxn>
                      <a:cxn ang="0">
                        <a:pos x="T8" y="T9"/>
                      </a:cxn>
                    </a:cxnLst>
                    <a:rect l="0" t="0" r="r" b="b"/>
                    <a:pathLst>
                      <a:path w="21" h="19">
                        <a:moveTo>
                          <a:pt x="19" y="1"/>
                        </a:moveTo>
                        <a:cubicBezTo>
                          <a:pt x="21" y="3"/>
                          <a:pt x="18" y="8"/>
                          <a:pt x="13" y="12"/>
                        </a:cubicBezTo>
                        <a:cubicBezTo>
                          <a:pt x="8" y="17"/>
                          <a:pt x="3" y="19"/>
                          <a:pt x="1" y="17"/>
                        </a:cubicBezTo>
                        <a:cubicBezTo>
                          <a:pt x="0" y="15"/>
                          <a:pt x="3" y="10"/>
                          <a:pt x="8" y="6"/>
                        </a:cubicBezTo>
                        <a:cubicBezTo>
                          <a:pt x="12" y="2"/>
                          <a:pt x="18" y="0"/>
                          <a:pt x="19"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589" name="Group 588">
                  <a:extLst>
                    <a:ext uri="{FF2B5EF4-FFF2-40B4-BE49-F238E27FC236}">
                      <a16:creationId xmlns:a16="http://schemas.microsoft.com/office/drawing/2014/main" id="{2870D035-0DD6-07F5-BCE9-6BD3203685FD}"/>
                    </a:ext>
                  </a:extLst>
                </p:cNvPr>
                <p:cNvGrpSpPr/>
                <p:nvPr/>
              </p:nvGrpSpPr>
              <p:grpSpPr>
                <a:xfrm>
                  <a:off x="1510494" y="2896676"/>
                  <a:ext cx="182167" cy="178417"/>
                  <a:chOff x="1510494" y="2896676"/>
                  <a:chExt cx="182167" cy="178417"/>
                </a:xfrm>
                <a:grpFill/>
              </p:grpSpPr>
              <p:sp>
                <p:nvSpPr>
                  <p:cNvPr id="599" name="Freeform 34">
                    <a:extLst>
                      <a:ext uri="{FF2B5EF4-FFF2-40B4-BE49-F238E27FC236}">
                        <a16:creationId xmlns:a16="http://schemas.microsoft.com/office/drawing/2014/main" id="{D26254BC-9311-86A1-DFFC-83D1376BDB4F}"/>
                      </a:ext>
                    </a:extLst>
                  </p:cNvPr>
                  <p:cNvSpPr>
                    <a:spLocks/>
                  </p:cNvSpPr>
                  <p:nvPr/>
                </p:nvSpPr>
                <p:spPr bwMode="auto">
                  <a:xfrm rot="16384644">
                    <a:off x="1512369" y="2894801"/>
                    <a:ext cx="178417" cy="182167"/>
                  </a:xfrm>
                  <a:custGeom>
                    <a:avLst/>
                    <a:gdLst>
                      <a:gd name="T0" fmla="*/ 46 w 142"/>
                      <a:gd name="T1" fmla="*/ 14 h 143"/>
                      <a:gd name="T2" fmla="*/ 128 w 142"/>
                      <a:gd name="T3" fmla="*/ 46 h 143"/>
                      <a:gd name="T4" fmla="*/ 96 w 142"/>
                      <a:gd name="T5" fmla="*/ 129 h 143"/>
                      <a:gd name="T6" fmla="*/ 14 w 142"/>
                      <a:gd name="T7" fmla="*/ 96 h 143"/>
                      <a:gd name="T8" fmla="*/ 46 w 142"/>
                      <a:gd name="T9" fmla="*/ 14 h 143"/>
                    </a:gdLst>
                    <a:ahLst/>
                    <a:cxnLst>
                      <a:cxn ang="0">
                        <a:pos x="T0" y="T1"/>
                      </a:cxn>
                      <a:cxn ang="0">
                        <a:pos x="T2" y="T3"/>
                      </a:cxn>
                      <a:cxn ang="0">
                        <a:pos x="T4" y="T5"/>
                      </a:cxn>
                      <a:cxn ang="0">
                        <a:pos x="T6" y="T7"/>
                      </a:cxn>
                      <a:cxn ang="0">
                        <a:pos x="T8" y="T9"/>
                      </a:cxn>
                    </a:cxnLst>
                    <a:rect l="0" t="0" r="r" b="b"/>
                    <a:pathLst>
                      <a:path w="142" h="143">
                        <a:moveTo>
                          <a:pt x="46" y="14"/>
                        </a:moveTo>
                        <a:cubicBezTo>
                          <a:pt x="77" y="0"/>
                          <a:pt x="115" y="14"/>
                          <a:pt x="128" y="46"/>
                        </a:cubicBezTo>
                        <a:cubicBezTo>
                          <a:pt x="142" y="78"/>
                          <a:pt x="128" y="115"/>
                          <a:pt x="96" y="129"/>
                        </a:cubicBezTo>
                        <a:cubicBezTo>
                          <a:pt x="65" y="143"/>
                          <a:pt x="28" y="128"/>
                          <a:pt x="14" y="96"/>
                        </a:cubicBezTo>
                        <a:cubicBezTo>
                          <a:pt x="0" y="65"/>
                          <a:pt x="14" y="28"/>
                          <a:pt x="46" y="14"/>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600" name="Freeform 35">
                    <a:extLst>
                      <a:ext uri="{FF2B5EF4-FFF2-40B4-BE49-F238E27FC236}">
                        <a16:creationId xmlns:a16="http://schemas.microsoft.com/office/drawing/2014/main" id="{FDA92721-199F-A025-80C7-484E32E0A606}"/>
                      </a:ext>
                    </a:extLst>
                  </p:cNvPr>
                  <p:cNvSpPr>
                    <a:spLocks/>
                  </p:cNvSpPr>
                  <p:nvPr/>
                </p:nvSpPr>
                <p:spPr bwMode="auto">
                  <a:xfrm rot="16384644">
                    <a:off x="1570983" y="2916400"/>
                    <a:ext cx="17420" cy="30361"/>
                  </a:xfrm>
                  <a:custGeom>
                    <a:avLst/>
                    <a:gdLst>
                      <a:gd name="T0" fmla="*/ 2 w 14"/>
                      <a:gd name="T1" fmla="*/ 1 h 24"/>
                      <a:gd name="T2" fmla="*/ 10 w 14"/>
                      <a:gd name="T3" fmla="*/ 10 h 24"/>
                      <a:gd name="T4" fmla="*/ 11 w 14"/>
                      <a:gd name="T5" fmla="*/ 23 h 24"/>
                      <a:gd name="T6" fmla="*/ 3 w 14"/>
                      <a:gd name="T7" fmla="*/ 14 h 24"/>
                      <a:gd name="T8" fmla="*/ 2 w 14"/>
                      <a:gd name="T9" fmla="*/ 1 h 24"/>
                    </a:gdLst>
                    <a:ahLst/>
                    <a:cxnLst>
                      <a:cxn ang="0">
                        <a:pos x="T0" y="T1"/>
                      </a:cxn>
                      <a:cxn ang="0">
                        <a:pos x="T2" y="T3"/>
                      </a:cxn>
                      <a:cxn ang="0">
                        <a:pos x="T4" y="T5"/>
                      </a:cxn>
                      <a:cxn ang="0">
                        <a:pos x="T6" y="T7"/>
                      </a:cxn>
                      <a:cxn ang="0">
                        <a:pos x="T8" y="T9"/>
                      </a:cxn>
                    </a:cxnLst>
                    <a:rect l="0" t="0" r="r" b="b"/>
                    <a:pathLst>
                      <a:path w="14" h="24">
                        <a:moveTo>
                          <a:pt x="2" y="1"/>
                        </a:moveTo>
                        <a:cubicBezTo>
                          <a:pt x="4" y="0"/>
                          <a:pt x="8" y="4"/>
                          <a:pt x="10" y="10"/>
                        </a:cubicBezTo>
                        <a:cubicBezTo>
                          <a:pt x="13" y="16"/>
                          <a:pt x="14" y="22"/>
                          <a:pt x="11" y="23"/>
                        </a:cubicBezTo>
                        <a:cubicBezTo>
                          <a:pt x="9" y="24"/>
                          <a:pt x="6" y="20"/>
                          <a:pt x="3" y="14"/>
                        </a:cubicBezTo>
                        <a:cubicBezTo>
                          <a:pt x="0" y="8"/>
                          <a:pt x="0" y="2"/>
                          <a:pt x="2" y="1"/>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590" name="Group 589">
                  <a:extLst>
                    <a:ext uri="{FF2B5EF4-FFF2-40B4-BE49-F238E27FC236}">
                      <a16:creationId xmlns:a16="http://schemas.microsoft.com/office/drawing/2014/main" id="{BCD18BE6-1C7D-A9F1-0584-55981B9D5406}"/>
                    </a:ext>
                  </a:extLst>
                </p:cNvPr>
                <p:cNvGrpSpPr/>
                <p:nvPr/>
              </p:nvGrpSpPr>
              <p:grpSpPr>
                <a:xfrm>
                  <a:off x="1545300" y="3013216"/>
                  <a:ext cx="180569" cy="178417"/>
                  <a:chOff x="1545300" y="3013216"/>
                  <a:chExt cx="180569" cy="178417"/>
                </a:xfrm>
                <a:grpFill/>
              </p:grpSpPr>
              <p:sp>
                <p:nvSpPr>
                  <p:cNvPr id="597" name="Freeform 36">
                    <a:extLst>
                      <a:ext uri="{FF2B5EF4-FFF2-40B4-BE49-F238E27FC236}">
                        <a16:creationId xmlns:a16="http://schemas.microsoft.com/office/drawing/2014/main" id="{88BE168C-AFB6-D860-8AB7-1AA82AFAF7CF}"/>
                      </a:ext>
                    </a:extLst>
                  </p:cNvPr>
                  <p:cNvSpPr>
                    <a:spLocks/>
                  </p:cNvSpPr>
                  <p:nvPr/>
                </p:nvSpPr>
                <p:spPr bwMode="auto">
                  <a:xfrm rot="16384644">
                    <a:off x="1546376" y="3012140"/>
                    <a:ext cx="178417" cy="180569"/>
                  </a:xfrm>
                  <a:custGeom>
                    <a:avLst/>
                    <a:gdLst>
                      <a:gd name="T0" fmla="*/ 122 w 142"/>
                      <a:gd name="T1" fmla="*/ 108 h 142"/>
                      <a:gd name="T2" fmla="*/ 34 w 142"/>
                      <a:gd name="T3" fmla="*/ 122 h 142"/>
                      <a:gd name="T4" fmla="*/ 20 w 142"/>
                      <a:gd name="T5" fmla="*/ 34 h 142"/>
                      <a:gd name="T6" fmla="*/ 108 w 142"/>
                      <a:gd name="T7" fmla="*/ 20 h 142"/>
                      <a:gd name="T8" fmla="*/ 122 w 142"/>
                      <a:gd name="T9" fmla="*/ 108 h 142"/>
                    </a:gdLst>
                    <a:ahLst/>
                    <a:cxnLst>
                      <a:cxn ang="0">
                        <a:pos x="T0" y="T1"/>
                      </a:cxn>
                      <a:cxn ang="0">
                        <a:pos x="T2" y="T3"/>
                      </a:cxn>
                      <a:cxn ang="0">
                        <a:pos x="T4" y="T5"/>
                      </a:cxn>
                      <a:cxn ang="0">
                        <a:pos x="T6" y="T7"/>
                      </a:cxn>
                      <a:cxn ang="0">
                        <a:pos x="T8" y="T9"/>
                      </a:cxn>
                    </a:cxnLst>
                    <a:rect l="0" t="0" r="r" b="b"/>
                    <a:pathLst>
                      <a:path w="142" h="142">
                        <a:moveTo>
                          <a:pt x="122" y="108"/>
                        </a:moveTo>
                        <a:cubicBezTo>
                          <a:pt x="101" y="136"/>
                          <a:pt x="62" y="142"/>
                          <a:pt x="34" y="122"/>
                        </a:cubicBezTo>
                        <a:cubicBezTo>
                          <a:pt x="6" y="102"/>
                          <a:pt x="0" y="62"/>
                          <a:pt x="20" y="34"/>
                        </a:cubicBezTo>
                        <a:cubicBezTo>
                          <a:pt x="40" y="6"/>
                          <a:pt x="80" y="0"/>
                          <a:pt x="108" y="20"/>
                        </a:cubicBezTo>
                        <a:cubicBezTo>
                          <a:pt x="136" y="41"/>
                          <a:pt x="142" y="80"/>
                          <a:pt x="122" y="10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598" name="Freeform 37">
                    <a:extLst>
                      <a:ext uri="{FF2B5EF4-FFF2-40B4-BE49-F238E27FC236}">
                        <a16:creationId xmlns:a16="http://schemas.microsoft.com/office/drawing/2014/main" id="{F7AC6C1C-242C-8B12-BA81-505D3537B52F}"/>
                      </a:ext>
                    </a:extLst>
                  </p:cNvPr>
                  <p:cNvSpPr>
                    <a:spLocks/>
                  </p:cNvSpPr>
                  <p:nvPr/>
                </p:nvSpPr>
                <p:spPr bwMode="auto">
                  <a:xfrm rot="16384644">
                    <a:off x="1667973" y="3126226"/>
                    <a:ext cx="27449" cy="22904"/>
                  </a:xfrm>
                  <a:custGeom>
                    <a:avLst/>
                    <a:gdLst>
                      <a:gd name="T0" fmla="*/ 20 w 22"/>
                      <a:gd name="T1" fmla="*/ 16 h 18"/>
                      <a:gd name="T2" fmla="*/ 8 w 22"/>
                      <a:gd name="T3" fmla="*/ 12 h 18"/>
                      <a:gd name="T4" fmla="*/ 1 w 22"/>
                      <a:gd name="T5" fmla="*/ 2 h 18"/>
                      <a:gd name="T6" fmla="*/ 13 w 22"/>
                      <a:gd name="T7" fmla="*/ 5 h 18"/>
                      <a:gd name="T8" fmla="*/ 20 w 22"/>
                      <a:gd name="T9" fmla="*/ 16 h 18"/>
                    </a:gdLst>
                    <a:ahLst/>
                    <a:cxnLst>
                      <a:cxn ang="0">
                        <a:pos x="T0" y="T1"/>
                      </a:cxn>
                      <a:cxn ang="0">
                        <a:pos x="T2" y="T3"/>
                      </a:cxn>
                      <a:cxn ang="0">
                        <a:pos x="T4" y="T5"/>
                      </a:cxn>
                      <a:cxn ang="0">
                        <a:pos x="T6" y="T7"/>
                      </a:cxn>
                      <a:cxn ang="0">
                        <a:pos x="T8" y="T9"/>
                      </a:cxn>
                    </a:cxnLst>
                    <a:rect l="0" t="0" r="r" b="b"/>
                    <a:pathLst>
                      <a:path w="22" h="18">
                        <a:moveTo>
                          <a:pt x="20" y="16"/>
                        </a:moveTo>
                        <a:cubicBezTo>
                          <a:pt x="19" y="18"/>
                          <a:pt x="14" y="16"/>
                          <a:pt x="8" y="12"/>
                        </a:cubicBezTo>
                        <a:cubicBezTo>
                          <a:pt x="3" y="8"/>
                          <a:pt x="0" y="4"/>
                          <a:pt x="1" y="2"/>
                        </a:cubicBezTo>
                        <a:cubicBezTo>
                          <a:pt x="2" y="0"/>
                          <a:pt x="8" y="2"/>
                          <a:pt x="13" y="5"/>
                        </a:cubicBezTo>
                        <a:cubicBezTo>
                          <a:pt x="18" y="9"/>
                          <a:pt x="22" y="14"/>
                          <a:pt x="20" y="16"/>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591" name="Group 590">
                  <a:extLst>
                    <a:ext uri="{FF2B5EF4-FFF2-40B4-BE49-F238E27FC236}">
                      <a16:creationId xmlns:a16="http://schemas.microsoft.com/office/drawing/2014/main" id="{C23423BE-567F-2742-FF91-1BD9633DE3DE}"/>
                    </a:ext>
                  </a:extLst>
                </p:cNvPr>
                <p:cNvGrpSpPr/>
                <p:nvPr/>
              </p:nvGrpSpPr>
              <p:grpSpPr>
                <a:xfrm>
                  <a:off x="1592555" y="2889342"/>
                  <a:ext cx="177905" cy="176306"/>
                  <a:chOff x="1592555" y="2889342"/>
                  <a:chExt cx="177905" cy="176306"/>
                </a:xfrm>
                <a:grpFill/>
              </p:grpSpPr>
              <p:sp>
                <p:nvSpPr>
                  <p:cNvPr id="595" name="Freeform 38">
                    <a:extLst>
                      <a:ext uri="{FF2B5EF4-FFF2-40B4-BE49-F238E27FC236}">
                        <a16:creationId xmlns:a16="http://schemas.microsoft.com/office/drawing/2014/main" id="{AF94B20E-665B-0D24-C326-FFBC33F8A198}"/>
                      </a:ext>
                    </a:extLst>
                  </p:cNvPr>
                  <p:cNvSpPr>
                    <a:spLocks/>
                  </p:cNvSpPr>
                  <p:nvPr/>
                </p:nvSpPr>
                <p:spPr bwMode="auto">
                  <a:xfrm rot="16384644">
                    <a:off x="1593355" y="2888542"/>
                    <a:ext cx="176306" cy="177905"/>
                  </a:xfrm>
                  <a:custGeom>
                    <a:avLst/>
                    <a:gdLst>
                      <a:gd name="T0" fmla="*/ 117 w 140"/>
                      <a:gd name="T1" fmla="*/ 28 h 140"/>
                      <a:gd name="T2" fmla="*/ 112 w 140"/>
                      <a:gd name="T3" fmla="*/ 117 h 140"/>
                      <a:gd name="T4" fmla="*/ 23 w 140"/>
                      <a:gd name="T5" fmla="*/ 112 h 140"/>
                      <a:gd name="T6" fmla="*/ 28 w 140"/>
                      <a:gd name="T7" fmla="*/ 23 h 140"/>
                      <a:gd name="T8" fmla="*/ 117 w 140"/>
                      <a:gd name="T9" fmla="*/ 28 h 140"/>
                    </a:gdLst>
                    <a:ahLst/>
                    <a:cxnLst>
                      <a:cxn ang="0">
                        <a:pos x="T0" y="T1"/>
                      </a:cxn>
                      <a:cxn ang="0">
                        <a:pos x="T2" y="T3"/>
                      </a:cxn>
                      <a:cxn ang="0">
                        <a:pos x="T4" y="T5"/>
                      </a:cxn>
                      <a:cxn ang="0">
                        <a:pos x="T6" y="T7"/>
                      </a:cxn>
                      <a:cxn ang="0">
                        <a:pos x="T8" y="T9"/>
                      </a:cxn>
                    </a:cxnLst>
                    <a:rect l="0" t="0" r="r" b="b"/>
                    <a:pathLst>
                      <a:path w="140" h="140">
                        <a:moveTo>
                          <a:pt x="117" y="28"/>
                        </a:moveTo>
                        <a:cubicBezTo>
                          <a:pt x="140" y="54"/>
                          <a:pt x="138" y="94"/>
                          <a:pt x="112" y="117"/>
                        </a:cubicBezTo>
                        <a:cubicBezTo>
                          <a:pt x="86" y="140"/>
                          <a:pt x="46" y="138"/>
                          <a:pt x="23" y="112"/>
                        </a:cubicBezTo>
                        <a:cubicBezTo>
                          <a:pt x="0" y="86"/>
                          <a:pt x="2" y="46"/>
                          <a:pt x="28" y="23"/>
                        </a:cubicBezTo>
                        <a:cubicBezTo>
                          <a:pt x="54" y="0"/>
                          <a:pt x="94" y="2"/>
                          <a:pt x="117" y="28"/>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596" name="Freeform 39">
                    <a:extLst>
                      <a:ext uri="{FF2B5EF4-FFF2-40B4-BE49-F238E27FC236}">
                        <a16:creationId xmlns:a16="http://schemas.microsoft.com/office/drawing/2014/main" id="{31381DFA-46A5-8026-1986-22F599B968A0}"/>
                      </a:ext>
                    </a:extLst>
                  </p:cNvPr>
                  <p:cNvSpPr>
                    <a:spLocks/>
                  </p:cNvSpPr>
                  <p:nvPr/>
                </p:nvSpPr>
                <p:spPr bwMode="auto">
                  <a:xfrm rot="16384644">
                    <a:off x="1712987" y="2927999"/>
                    <a:ext cx="26393" cy="24502"/>
                  </a:xfrm>
                  <a:custGeom>
                    <a:avLst/>
                    <a:gdLst>
                      <a:gd name="T0" fmla="*/ 19 w 21"/>
                      <a:gd name="T1" fmla="*/ 2 h 19"/>
                      <a:gd name="T2" fmla="*/ 13 w 21"/>
                      <a:gd name="T3" fmla="*/ 13 h 19"/>
                      <a:gd name="T4" fmla="*/ 1 w 21"/>
                      <a:gd name="T5" fmla="*/ 17 h 19"/>
                      <a:gd name="T6" fmla="*/ 8 w 21"/>
                      <a:gd name="T7" fmla="*/ 6 h 19"/>
                      <a:gd name="T8" fmla="*/ 19 w 21"/>
                      <a:gd name="T9" fmla="*/ 2 h 19"/>
                    </a:gdLst>
                    <a:ahLst/>
                    <a:cxnLst>
                      <a:cxn ang="0">
                        <a:pos x="T0" y="T1"/>
                      </a:cxn>
                      <a:cxn ang="0">
                        <a:pos x="T2" y="T3"/>
                      </a:cxn>
                      <a:cxn ang="0">
                        <a:pos x="T4" y="T5"/>
                      </a:cxn>
                      <a:cxn ang="0">
                        <a:pos x="T6" y="T7"/>
                      </a:cxn>
                      <a:cxn ang="0">
                        <a:pos x="T8" y="T9"/>
                      </a:cxn>
                    </a:cxnLst>
                    <a:rect l="0" t="0" r="r" b="b"/>
                    <a:pathLst>
                      <a:path w="21" h="19">
                        <a:moveTo>
                          <a:pt x="19" y="2"/>
                        </a:moveTo>
                        <a:cubicBezTo>
                          <a:pt x="21" y="3"/>
                          <a:pt x="18" y="8"/>
                          <a:pt x="13" y="13"/>
                        </a:cubicBezTo>
                        <a:cubicBezTo>
                          <a:pt x="8" y="17"/>
                          <a:pt x="3" y="19"/>
                          <a:pt x="1" y="17"/>
                        </a:cubicBezTo>
                        <a:cubicBezTo>
                          <a:pt x="0" y="16"/>
                          <a:pt x="3" y="11"/>
                          <a:pt x="8" y="6"/>
                        </a:cubicBezTo>
                        <a:cubicBezTo>
                          <a:pt x="12" y="2"/>
                          <a:pt x="18" y="0"/>
                          <a:pt x="19" y="2"/>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nvGrpSpPr>
                <p:cNvPr id="592" name="Group 591">
                  <a:extLst>
                    <a:ext uri="{FF2B5EF4-FFF2-40B4-BE49-F238E27FC236}">
                      <a16:creationId xmlns:a16="http://schemas.microsoft.com/office/drawing/2014/main" id="{2BB4ECA0-A2F6-7EE2-6B55-83F90E313819}"/>
                    </a:ext>
                  </a:extLst>
                </p:cNvPr>
                <p:cNvGrpSpPr/>
                <p:nvPr/>
              </p:nvGrpSpPr>
              <p:grpSpPr>
                <a:xfrm>
                  <a:off x="1688877" y="2995356"/>
                  <a:ext cx="173111" cy="171026"/>
                  <a:chOff x="1688877" y="2995356"/>
                  <a:chExt cx="173111" cy="171026"/>
                </a:xfrm>
                <a:grpFill/>
              </p:grpSpPr>
              <p:sp>
                <p:nvSpPr>
                  <p:cNvPr id="593" name="Freeform 40">
                    <a:extLst>
                      <a:ext uri="{FF2B5EF4-FFF2-40B4-BE49-F238E27FC236}">
                        <a16:creationId xmlns:a16="http://schemas.microsoft.com/office/drawing/2014/main" id="{91DCC7DE-E6F7-31B3-FF45-255F93EFBD31}"/>
                      </a:ext>
                    </a:extLst>
                  </p:cNvPr>
                  <p:cNvSpPr>
                    <a:spLocks/>
                  </p:cNvSpPr>
                  <p:nvPr/>
                </p:nvSpPr>
                <p:spPr bwMode="auto">
                  <a:xfrm rot="16384644">
                    <a:off x="1689920" y="2994313"/>
                    <a:ext cx="171026" cy="173111"/>
                  </a:xfrm>
                  <a:custGeom>
                    <a:avLst/>
                    <a:gdLst>
                      <a:gd name="T0" fmla="*/ 80 w 136"/>
                      <a:gd name="T1" fmla="*/ 130 h 136"/>
                      <a:gd name="T2" fmla="*/ 6 w 136"/>
                      <a:gd name="T3" fmla="*/ 80 h 136"/>
                      <a:gd name="T4" fmla="*/ 56 w 136"/>
                      <a:gd name="T5" fmla="*/ 6 h 136"/>
                      <a:gd name="T6" fmla="*/ 130 w 136"/>
                      <a:gd name="T7" fmla="*/ 56 h 136"/>
                      <a:gd name="T8" fmla="*/ 80 w 136"/>
                      <a:gd name="T9" fmla="*/ 130 h 136"/>
                    </a:gdLst>
                    <a:ahLst/>
                    <a:cxnLst>
                      <a:cxn ang="0">
                        <a:pos x="T0" y="T1"/>
                      </a:cxn>
                      <a:cxn ang="0">
                        <a:pos x="T2" y="T3"/>
                      </a:cxn>
                      <a:cxn ang="0">
                        <a:pos x="T4" y="T5"/>
                      </a:cxn>
                      <a:cxn ang="0">
                        <a:pos x="T6" y="T7"/>
                      </a:cxn>
                      <a:cxn ang="0">
                        <a:pos x="T8" y="T9"/>
                      </a:cxn>
                    </a:cxnLst>
                    <a:rect l="0" t="0" r="r" b="b"/>
                    <a:pathLst>
                      <a:path w="136" h="136">
                        <a:moveTo>
                          <a:pt x="80" y="130"/>
                        </a:moveTo>
                        <a:cubicBezTo>
                          <a:pt x="46" y="136"/>
                          <a:pt x="13" y="114"/>
                          <a:pt x="6" y="80"/>
                        </a:cubicBezTo>
                        <a:cubicBezTo>
                          <a:pt x="0" y="46"/>
                          <a:pt x="22" y="13"/>
                          <a:pt x="56" y="6"/>
                        </a:cubicBezTo>
                        <a:cubicBezTo>
                          <a:pt x="90" y="0"/>
                          <a:pt x="123" y="22"/>
                          <a:pt x="130" y="56"/>
                        </a:cubicBezTo>
                        <a:cubicBezTo>
                          <a:pt x="136" y="90"/>
                          <a:pt x="114" y="123"/>
                          <a:pt x="80" y="130"/>
                        </a:cubicBezTo>
                        <a:close/>
                      </a:path>
                    </a:pathLst>
                  </a:custGeom>
                  <a:grpFill/>
                  <a:ln w="19050" cap="flat">
                    <a:solidFill>
                      <a:schemeClr val="bg1"/>
                    </a:solidFill>
                    <a:prstDash val="solid"/>
                    <a:miter lim="800000"/>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sp>
                <p:nvSpPr>
                  <p:cNvPr id="594" name="Freeform 41">
                    <a:extLst>
                      <a:ext uri="{FF2B5EF4-FFF2-40B4-BE49-F238E27FC236}">
                        <a16:creationId xmlns:a16="http://schemas.microsoft.com/office/drawing/2014/main" id="{B013523C-A3C0-06E8-D368-D9865A149E34}"/>
                      </a:ext>
                    </a:extLst>
                  </p:cNvPr>
                  <p:cNvSpPr>
                    <a:spLocks/>
                  </p:cNvSpPr>
                  <p:nvPr/>
                </p:nvSpPr>
                <p:spPr bwMode="auto">
                  <a:xfrm rot="16384644">
                    <a:off x="1777534" y="3121405"/>
                    <a:ext cx="13724" cy="31959"/>
                  </a:xfrm>
                  <a:custGeom>
                    <a:avLst/>
                    <a:gdLst>
                      <a:gd name="T0" fmla="*/ 7 w 11"/>
                      <a:gd name="T1" fmla="*/ 24 h 25"/>
                      <a:gd name="T2" fmla="*/ 1 w 11"/>
                      <a:gd name="T3" fmla="*/ 13 h 25"/>
                      <a:gd name="T4" fmla="*/ 3 w 11"/>
                      <a:gd name="T5" fmla="*/ 1 h 25"/>
                      <a:gd name="T6" fmla="*/ 9 w 11"/>
                      <a:gd name="T7" fmla="*/ 12 h 25"/>
                      <a:gd name="T8" fmla="*/ 7 w 11"/>
                      <a:gd name="T9" fmla="*/ 24 h 25"/>
                    </a:gdLst>
                    <a:ahLst/>
                    <a:cxnLst>
                      <a:cxn ang="0">
                        <a:pos x="T0" y="T1"/>
                      </a:cxn>
                      <a:cxn ang="0">
                        <a:pos x="T2" y="T3"/>
                      </a:cxn>
                      <a:cxn ang="0">
                        <a:pos x="T4" y="T5"/>
                      </a:cxn>
                      <a:cxn ang="0">
                        <a:pos x="T6" y="T7"/>
                      </a:cxn>
                      <a:cxn ang="0">
                        <a:pos x="T8" y="T9"/>
                      </a:cxn>
                    </a:cxnLst>
                    <a:rect l="0" t="0" r="r" b="b"/>
                    <a:pathLst>
                      <a:path w="11" h="25">
                        <a:moveTo>
                          <a:pt x="7" y="24"/>
                        </a:moveTo>
                        <a:cubicBezTo>
                          <a:pt x="5" y="25"/>
                          <a:pt x="2" y="20"/>
                          <a:pt x="1" y="13"/>
                        </a:cubicBezTo>
                        <a:cubicBezTo>
                          <a:pt x="0" y="7"/>
                          <a:pt x="1" y="1"/>
                          <a:pt x="3" y="1"/>
                        </a:cubicBezTo>
                        <a:cubicBezTo>
                          <a:pt x="5" y="0"/>
                          <a:pt x="8" y="5"/>
                          <a:pt x="9" y="12"/>
                        </a:cubicBezTo>
                        <a:cubicBezTo>
                          <a:pt x="11" y="18"/>
                          <a:pt x="10" y="24"/>
                          <a:pt x="7" y="24"/>
                        </a:cubicBezTo>
                        <a:close/>
                      </a:path>
                    </a:pathLst>
                  </a:custGeom>
                  <a:grpFill/>
                  <a:ln w="19050">
                    <a:solidFill>
                      <a:schemeClr val="bg1"/>
                    </a:solidFill>
                    <a:round/>
                    <a:headEnd/>
                    <a:tailEnd/>
                  </a:ln>
                </p:spPr>
                <p:txBody>
                  <a:bodyPr vert="horz" wrap="square" lIns="51435" tIns="25719" rIns="51435" bIns="25719" numCol="1" anchor="t" anchorCtr="0" compatLnSpc="1">
                    <a:prstTxWarp prst="textNoShape">
                      <a:avLst/>
                    </a:prstTxWarp>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051" b="0" i="0" u="none" strike="noStrike" kern="0" cap="none" spc="0" normalizeH="0" baseline="0" noProof="0">
                      <a:ln>
                        <a:noFill/>
                      </a:ln>
                      <a:solidFill>
                        <a:srgbClr val="001965"/>
                      </a:solidFill>
                      <a:effectLst/>
                      <a:uLnTx/>
                      <a:uFillTx/>
                      <a:latin typeface="Century Gothic" panose="020F0302020204030204"/>
                      <a:ea typeface="+mn-ea"/>
                      <a:cs typeface="+mn-cs"/>
                    </a:endParaRPr>
                  </a:p>
                </p:txBody>
              </p:sp>
            </p:grpSp>
          </p:grpSp>
        </p:grpSp>
        <p:grpSp>
          <p:nvGrpSpPr>
            <p:cNvPr id="1597" name="Group 1596">
              <a:extLst>
                <a:ext uri="{FF2B5EF4-FFF2-40B4-BE49-F238E27FC236}">
                  <a16:creationId xmlns:a16="http://schemas.microsoft.com/office/drawing/2014/main" id="{D2C6D9D9-0E3F-C200-DB84-AD55097008AC}"/>
                </a:ext>
              </a:extLst>
            </p:cNvPr>
            <p:cNvGrpSpPr/>
            <p:nvPr/>
          </p:nvGrpSpPr>
          <p:grpSpPr>
            <a:xfrm>
              <a:off x="6755088" y="3848487"/>
              <a:ext cx="699917" cy="699917"/>
              <a:chOff x="10511053" y="3876607"/>
              <a:chExt cx="940892" cy="940892"/>
            </a:xfrm>
          </p:grpSpPr>
          <p:sp>
            <p:nvSpPr>
              <p:cNvPr id="1536" name="Oval 1535">
                <a:extLst>
                  <a:ext uri="{FF2B5EF4-FFF2-40B4-BE49-F238E27FC236}">
                    <a16:creationId xmlns:a16="http://schemas.microsoft.com/office/drawing/2014/main" id="{4B8B6CC4-1F29-2FE0-BB35-E894B9217E18}"/>
                  </a:ext>
                </a:extLst>
              </p:cNvPr>
              <p:cNvSpPr/>
              <p:nvPr/>
            </p:nvSpPr>
            <p:spPr>
              <a:xfrm>
                <a:off x="10511053" y="3876607"/>
                <a:ext cx="940892" cy="940892"/>
              </a:xfrm>
              <a:prstGeom prst="ellipse">
                <a:avLst/>
              </a:prstGeom>
              <a:solidFill>
                <a:srgbClr val="F9F9F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nvGrpSpPr>
              <p:cNvPr id="1537" name="Group 1536">
                <a:extLst>
                  <a:ext uri="{FF2B5EF4-FFF2-40B4-BE49-F238E27FC236}">
                    <a16:creationId xmlns:a16="http://schemas.microsoft.com/office/drawing/2014/main" id="{93A95EE0-58B5-7425-E0A0-617401C959A5}"/>
                  </a:ext>
                </a:extLst>
              </p:cNvPr>
              <p:cNvGrpSpPr/>
              <p:nvPr/>
            </p:nvGrpSpPr>
            <p:grpSpPr>
              <a:xfrm>
                <a:off x="10560977" y="3971129"/>
                <a:ext cx="767629" cy="677298"/>
                <a:chOff x="1371533" y="3712704"/>
                <a:chExt cx="806547" cy="711636"/>
              </a:xfrm>
              <a:solidFill>
                <a:schemeClr val="accent4">
                  <a:lumMod val="75000"/>
                </a:schemeClr>
              </a:solidFill>
            </p:grpSpPr>
            <p:sp>
              <p:nvSpPr>
                <p:cNvPr id="1538" name="Freeform: Shape 1537">
                  <a:extLst>
                    <a:ext uri="{FF2B5EF4-FFF2-40B4-BE49-F238E27FC236}">
                      <a16:creationId xmlns:a16="http://schemas.microsoft.com/office/drawing/2014/main" id="{75187DC5-9CA0-0BC6-56B1-1AAF4958D183}"/>
                    </a:ext>
                  </a:extLst>
                </p:cNvPr>
                <p:cNvSpPr/>
                <p:nvPr/>
              </p:nvSpPr>
              <p:spPr>
                <a:xfrm rot="15937467">
                  <a:off x="1777228" y="3978363"/>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39" name="Freeform: Shape 1538">
                  <a:extLst>
                    <a:ext uri="{FF2B5EF4-FFF2-40B4-BE49-F238E27FC236}">
                      <a16:creationId xmlns:a16="http://schemas.microsoft.com/office/drawing/2014/main" id="{C0A61D65-C1A9-50AA-A5AC-7A87D655220E}"/>
                    </a:ext>
                  </a:extLst>
                </p:cNvPr>
                <p:cNvSpPr/>
                <p:nvPr/>
              </p:nvSpPr>
              <p:spPr>
                <a:xfrm rot="2842972">
                  <a:off x="1694628" y="4123021"/>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40" name="Freeform: Shape 1539">
                  <a:extLst>
                    <a:ext uri="{FF2B5EF4-FFF2-40B4-BE49-F238E27FC236}">
                      <a16:creationId xmlns:a16="http://schemas.microsoft.com/office/drawing/2014/main" id="{2D60DC10-71E1-1D65-6752-4FEEAA67316B}"/>
                    </a:ext>
                  </a:extLst>
                </p:cNvPr>
                <p:cNvSpPr/>
                <p:nvPr/>
              </p:nvSpPr>
              <p:spPr>
                <a:xfrm rot="5125840" flipV="1">
                  <a:off x="1866572" y="4163302"/>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41" name="Freeform: Shape 1540">
                  <a:extLst>
                    <a:ext uri="{FF2B5EF4-FFF2-40B4-BE49-F238E27FC236}">
                      <a16:creationId xmlns:a16="http://schemas.microsoft.com/office/drawing/2014/main" id="{9037A4CB-7E20-C853-B8C7-25A818E85383}"/>
                    </a:ext>
                  </a:extLst>
                </p:cNvPr>
                <p:cNvSpPr/>
                <p:nvPr/>
              </p:nvSpPr>
              <p:spPr>
                <a:xfrm rot="20969476">
                  <a:off x="1541730" y="3816576"/>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42" name="Freeform: Shape 1541">
                  <a:extLst>
                    <a:ext uri="{FF2B5EF4-FFF2-40B4-BE49-F238E27FC236}">
                      <a16:creationId xmlns:a16="http://schemas.microsoft.com/office/drawing/2014/main" id="{B4D2D270-31E5-CCED-EE8B-0C55078E713D}"/>
                    </a:ext>
                  </a:extLst>
                </p:cNvPr>
                <p:cNvSpPr/>
                <p:nvPr/>
              </p:nvSpPr>
              <p:spPr>
                <a:xfrm rot="2703114">
                  <a:off x="1467110" y="3961089"/>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43" name="Freeform: Shape 1542">
                  <a:extLst>
                    <a:ext uri="{FF2B5EF4-FFF2-40B4-BE49-F238E27FC236}">
                      <a16:creationId xmlns:a16="http://schemas.microsoft.com/office/drawing/2014/main" id="{8849B88E-6CD9-091F-5E76-9943650F66EB}"/>
                    </a:ext>
                  </a:extLst>
                </p:cNvPr>
                <p:cNvSpPr/>
                <p:nvPr/>
              </p:nvSpPr>
              <p:spPr>
                <a:xfrm rot="15937467">
                  <a:off x="1864510" y="3854145"/>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45" name="Freeform: Shape 1544">
                  <a:extLst>
                    <a:ext uri="{FF2B5EF4-FFF2-40B4-BE49-F238E27FC236}">
                      <a16:creationId xmlns:a16="http://schemas.microsoft.com/office/drawing/2014/main" id="{F2A9B742-01FD-9BCA-3824-550D7EEA3BB1}"/>
                    </a:ext>
                  </a:extLst>
                </p:cNvPr>
                <p:cNvSpPr/>
                <p:nvPr/>
              </p:nvSpPr>
              <p:spPr>
                <a:xfrm rot="20673388">
                  <a:off x="1744259" y="3712704"/>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48" name="Freeform: Shape 1547">
                  <a:extLst>
                    <a:ext uri="{FF2B5EF4-FFF2-40B4-BE49-F238E27FC236}">
                      <a16:creationId xmlns:a16="http://schemas.microsoft.com/office/drawing/2014/main" id="{84DE29C2-14B5-6B6B-06D8-17FB4392ACF5}"/>
                    </a:ext>
                  </a:extLst>
                </p:cNvPr>
                <p:cNvSpPr/>
                <p:nvPr/>
              </p:nvSpPr>
              <p:spPr>
                <a:xfrm rot="18495256">
                  <a:off x="1653003" y="3908954"/>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49" name="Freeform: Shape 1548">
                  <a:extLst>
                    <a:ext uri="{FF2B5EF4-FFF2-40B4-BE49-F238E27FC236}">
                      <a16:creationId xmlns:a16="http://schemas.microsoft.com/office/drawing/2014/main" id="{64AB66D3-9D99-9EB6-CCF3-7ACC5EB59C1E}"/>
                    </a:ext>
                  </a:extLst>
                </p:cNvPr>
                <p:cNvSpPr/>
                <p:nvPr/>
              </p:nvSpPr>
              <p:spPr>
                <a:xfrm rot="18495256">
                  <a:off x="1509502" y="4182606"/>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51" name="Freeform: Shape 1550">
                  <a:extLst>
                    <a:ext uri="{FF2B5EF4-FFF2-40B4-BE49-F238E27FC236}">
                      <a16:creationId xmlns:a16="http://schemas.microsoft.com/office/drawing/2014/main" id="{7CD7C900-E112-BB24-97F7-DD2EB29F52AD}"/>
                    </a:ext>
                  </a:extLst>
                </p:cNvPr>
                <p:cNvSpPr/>
                <p:nvPr/>
              </p:nvSpPr>
              <p:spPr>
                <a:xfrm rot="20673388">
                  <a:off x="1700875" y="4300056"/>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52" name="Freeform: Shape 1551">
                  <a:extLst>
                    <a:ext uri="{FF2B5EF4-FFF2-40B4-BE49-F238E27FC236}">
                      <a16:creationId xmlns:a16="http://schemas.microsoft.com/office/drawing/2014/main" id="{BDB4815E-7CE6-FC37-6814-8A447A4AE2F9}"/>
                    </a:ext>
                  </a:extLst>
                </p:cNvPr>
                <p:cNvSpPr/>
                <p:nvPr/>
              </p:nvSpPr>
              <p:spPr>
                <a:xfrm rot="20969476">
                  <a:off x="1371533" y="4096902"/>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sp>
              <p:nvSpPr>
                <p:cNvPr id="1587" name="Freeform: Shape 1586">
                  <a:extLst>
                    <a:ext uri="{FF2B5EF4-FFF2-40B4-BE49-F238E27FC236}">
                      <a16:creationId xmlns:a16="http://schemas.microsoft.com/office/drawing/2014/main" id="{29175005-B801-DC73-FB2B-56B06F77094D}"/>
                    </a:ext>
                  </a:extLst>
                </p:cNvPr>
                <p:cNvSpPr/>
                <p:nvPr/>
              </p:nvSpPr>
              <p:spPr>
                <a:xfrm rot="3626080">
                  <a:off x="1985583" y="4076879"/>
                  <a:ext cx="260710" cy="124284"/>
                </a:xfrm>
                <a:custGeom>
                  <a:avLst/>
                  <a:gdLst>
                    <a:gd name="connsiteX0" fmla="*/ 463772 w 471392"/>
                    <a:gd name="connsiteY0" fmla="*/ 68059 h 185234"/>
                    <a:gd name="connsiteX1" fmla="*/ 372428 w 471392"/>
                    <a:gd name="connsiteY1" fmla="*/ 40722 h 185234"/>
                    <a:gd name="connsiteX2" fmla="*/ 240316 w 471392"/>
                    <a:gd name="connsiteY2" fmla="*/ 50 h 185234"/>
                    <a:gd name="connsiteX3" fmla="*/ 230600 w 471392"/>
                    <a:gd name="connsiteY3" fmla="*/ 50 h 185234"/>
                    <a:gd name="connsiteX4" fmla="*/ 226886 w 471392"/>
                    <a:gd name="connsiteY4" fmla="*/ 50 h 185234"/>
                    <a:gd name="connsiteX5" fmla="*/ 99060 w 471392"/>
                    <a:gd name="connsiteY5" fmla="*/ 40722 h 185234"/>
                    <a:gd name="connsiteX6" fmla="*/ 7715 w 471392"/>
                    <a:gd name="connsiteY6" fmla="*/ 68059 h 185234"/>
                    <a:gd name="connsiteX7" fmla="*/ 0 w 471392"/>
                    <a:gd name="connsiteY7" fmla="*/ 77393 h 185234"/>
                    <a:gd name="connsiteX8" fmla="*/ 0 w 471392"/>
                    <a:gd name="connsiteY8" fmla="*/ 107873 h 185234"/>
                    <a:gd name="connsiteX9" fmla="*/ 7715 w 471392"/>
                    <a:gd name="connsiteY9" fmla="*/ 117208 h 185234"/>
                    <a:gd name="connsiteX10" fmla="*/ 99060 w 471392"/>
                    <a:gd name="connsiteY10" fmla="*/ 144545 h 185234"/>
                    <a:gd name="connsiteX11" fmla="*/ 226600 w 471392"/>
                    <a:gd name="connsiteY11" fmla="*/ 185216 h 185234"/>
                    <a:gd name="connsiteX12" fmla="*/ 231172 w 471392"/>
                    <a:gd name="connsiteY12" fmla="*/ 185216 h 185234"/>
                    <a:gd name="connsiteX13" fmla="*/ 240887 w 471392"/>
                    <a:gd name="connsiteY13" fmla="*/ 185216 h 185234"/>
                    <a:gd name="connsiteX14" fmla="*/ 372332 w 471392"/>
                    <a:gd name="connsiteY14" fmla="*/ 144545 h 185234"/>
                    <a:gd name="connsiteX15" fmla="*/ 463677 w 471392"/>
                    <a:gd name="connsiteY15" fmla="*/ 117208 h 185234"/>
                    <a:gd name="connsiteX16" fmla="*/ 471392 w 471392"/>
                    <a:gd name="connsiteY16" fmla="*/ 107873 h 185234"/>
                    <a:gd name="connsiteX17" fmla="*/ 471392 w 471392"/>
                    <a:gd name="connsiteY17" fmla="*/ 77393 h 185234"/>
                    <a:gd name="connsiteX18" fmla="*/ 463677 w 471392"/>
                    <a:gd name="connsiteY18" fmla="*/ 68059 h 185234"/>
                    <a:gd name="connsiteX19" fmla="*/ 76200 w 471392"/>
                    <a:gd name="connsiteY19" fmla="*/ 93110 h 185234"/>
                    <a:gd name="connsiteX20" fmla="*/ 395288 w 471392"/>
                    <a:gd name="connsiteY20" fmla="*/ 93110 h 185234"/>
                    <a:gd name="connsiteX21" fmla="*/ 395288 w 471392"/>
                    <a:gd name="connsiteY21" fmla="*/ 97777 h 185234"/>
                    <a:gd name="connsiteX22" fmla="*/ 361950 w 471392"/>
                    <a:gd name="connsiteY22" fmla="*/ 102158 h 185234"/>
                    <a:gd name="connsiteX23" fmla="*/ 151162 w 471392"/>
                    <a:gd name="connsiteY23" fmla="*/ 111207 h 185234"/>
                    <a:gd name="connsiteX24" fmla="*/ 109538 w 471392"/>
                    <a:gd name="connsiteY24" fmla="*/ 102158 h 185234"/>
                    <a:gd name="connsiteX25" fmla="*/ 76200 w 471392"/>
                    <a:gd name="connsiteY25" fmla="*/ 97777 h 185234"/>
                    <a:gd name="connsiteX26" fmla="*/ 76200 w 471392"/>
                    <a:gd name="connsiteY26" fmla="*/ 93110 h 185234"/>
                    <a:gd name="connsiteX27" fmla="*/ 76200 w 471392"/>
                    <a:gd name="connsiteY27" fmla="*/ 87490 h 185234"/>
                    <a:gd name="connsiteX28" fmla="*/ 109538 w 471392"/>
                    <a:gd name="connsiteY28" fmla="*/ 83108 h 185234"/>
                    <a:gd name="connsiteX29" fmla="*/ 320326 w 471392"/>
                    <a:gd name="connsiteY29" fmla="*/ 74060 h 185234"/>
                    <a:gd name="connsiteX30" fmla="*/ 361950 w 471392"/>
                    <a:gd name="connsiteY30" fmla="*/ 83108 h 185234"/>
                    <a:gd name="connsiteX31" fmla="*/ 395288 w 471392"/>
                    <a:gd name="connsiteY31" fmla="*/ 87490 h 185234"/>
                    <a:gd name="connsiteX32" fmla="*/ 395288 w 471392"/>
                    <a:gd name="connsiteY32" fmla="*/ 92157 h 185234"/>
                    <a:gd name="connsiteX33" fmla="*/ 76200 w 471392"/>
                    <a:gd name="connsiteY33" fmla="*/ 92157 h 185234"/>
                    <a:gd name="connsiteX34" fmla="*/ 76200 w 471392"/>
                    <a:gd name="connsiteY34" fmla="*/ 87490 h 185234"/>
                    <a:gd name="connsiteX35" fmla="*/ 395288 w 471392"/>
                    <a:gd name="connsiteY35" fmla="*/ 86442 h 185234"/>
                    <a:gd name="connsiteX36" fmla="*/ 321659 w 471392"/>
                    <a:gd name="connsiteY36" fmla="*/ 66821 h 185234"/>
                    <a:gd name="connsiteX37" fmla="*/ 235744 w 471392"/>
                    <a:gd name="connsiteY37" fmla="*/ 57486 h 185234"/>
                    <a:gd name="connsiteX38" fmla="*/ 149828 w 471392"/>
                    <a:gd name="connsiteY38" fmla="*/ 66821 h 185234"/>
                    <a:gd name="connsiteX39" fmla="*/ 76200 w 471392"/>
                    <a:gd name="connsiteY39" fmla="*/ 86442 h 185234"/>
                    <a:gd name="connsiteX40" fmla="*/ 76200 w 471392"/>
                    <a:gd name="connsiteY40" fmla="*/ 77965 h 185234"/>
                    <a:gd name="connsiteX41" fmla="*/ 109823 w 471392"/>
                    <a:gd name="connsiteY41" fmla="*/ 69773 h 185234"/>
                    <a:gd name="connsiteX42" fmla="*/ 320993 w 471392"/>
                    <a:gd name="connsiteY42" fmla="*/ 54533 h 185234"/>
                    <a:gd name="connsiteX43" fmla="*/ 361760 w 471392"/>
                    <a:gd name="connsiteY43" fmla="*/ 69773 h 185234"/>
                    <a:gd name="connsiteX44" fmla="*/ 395383 w 471392"/>
                    <a:gd name="connsiteY44" fmla="*/ 77965 h 185234"/>
                    <a:gd name="connsiteX45" fmla="*/ 395383 w 471392"/>
                    <a:gd name="connsiteY45" fmla="*/ 86442 h 185234"/>
                    <a:gd name="connsiteX46" fmla="*/ 76200 w 471392"/>
                    <a:gd name="connsiteY46" fmla="*/ 98920 h 185234"/>
                    <a:gd name="connsiteX47" fmla="*/ 149828 w 471392"/>
                    <a:gd name="connsiteY47" fmla="*/ 118541 h 185234"/>
                    <a:gd name="connsiteX48" fmla="*/ 235744 w 471392"/>
                    <a:gd name="connsiteY48" fmla="*/ 127876 h 185234"/>
                    <a:gd name="connsiteX49" fmla="*/ 321659 w 471392"/>
                    <a:gd name="connsiteY49" fmla="*/ 118541 h 185234"/>
                    <a:gd name="connsiteX50" fmla="*/ 395288 w 471392"/>
                    <a:gd name="connsiteY50" fmla="*/ 98920 h 185234"/>
                    <a:gd name="connsiteX51" fmla="*/ 395288 w 471392"/>
                    <a:gd name="connsiteY51" fmla="*/ 107397 h 185234"/>
                    <a:gd name="connsiteX52" fmla="*/ 361664 w 471392"/>
                    <a:gd name="connsiteY52" fmla="*/ 115589 h 185234"/>
                    <a:gd name="connsiteX53" fmla="*/ 150495 w 471392"/>
                    <a:gd name="connsiteY53" fmla="*/ 130829 h 185234"/>
                    <a:gd name="connsiteX54" fmla="*/ 109728 w 471392"/>
                    <a:gd name="connsiteY54" fmla="*/ 115589 h 185234"/>
                    <a:gd name="connsiteX55" fmla="*/ 76105 w 471392"/>
                    <a:gd name="connsiteY55" fmla="*/ 107397 h 185234"/>
                    <a:gd name="connsiteX56" fmla="*/ 76105 w 471392"/>
                    <a:gd name="connsiteY56" fmla="*/ 98920 h 185234"/>
                    <a:gd name="connsiteX57" fmla="*/ 108585 w 471392"/>
                    <a:gd name="connsiteY57" fmla="*/ 57296 h 185234"/>
                    <a:gd name="connsiteX58" fmla="*/ 109538 w 471392"/>
                    <a:gd name="connsiteY58" fmla="*/ 56724 h 185234"/>
                    <a:gd name="connsiteX59" fmla="*/ 230410 w 471392"/>
                    <a:gd name="connsiteY59" fmla="*/ 19196 h 185234"/>
                    <a:gd name="connsiteX60" fmla="*/ 240506 w 471392"/>
                    <a:gd name="connsiteY60" fmla="*/ 19196 h 185234"/>
                    <a:gd name="connsiteX61" fmla="*/ 361950 w 471392"/>
                    <a:gd name="connsiteY61" fmla="*/ 56724 h 185234"/>
                    <a:gd name="connsiteX62" fmla="*/ 362903 w 471392"/>
                    <a:gd name="connsiteY62" fmla="*/ 57296 h 185234"/>
                    <a:gd name="connsiteX63" fmla="*/ 395288 w 471392"/>
                    <a:gd name="connsiteY63" fmla="*/ 70440 h 185234"/>
                    <a:gd name="connsiteX64" fmla="*/ 395288 w 471392"/>
                    <a:gd name="connsiteY64" fmla="*/ 76727 h 185234"/>
                    <a:gd name="connsiteX65" fmla="*/ 363569 w 471392"/>
                    <a:gd name="connsiteY65" fmla="*/ 65582 h 185234"/>
                    <a:gd name="connsiteX66" fmla="*/ 323183 w 471392"/>
                    <a:gd name="connsiteY66" fmla="*/ 47580 h 185234"/>
                    <a:gd name="connsiteX67" fmla="*/ 108014 w 471392"/>
                    <a:gd name="connsiteY67" fmla="*/ 65582 h 185234"/>
                    <a:gd name="connsiteX68" fmla="*/ 76295 w 471392"/>
                    <a:gd name="connsiteY68" fmla="*/ 76822 h 185234"/>
                    <a:gd name="connsiteX69" fmla="*/ 76295 w 471392"/>
                    <a:gd name="connsiteY69" fmla="*/ 70535 h 185234"/>
                    <a:gd name="connsiteX70" fmla="*/ 108680 w 471392"/>
                    <a:gd name="connsiteY70" fmla="*/ 57391 h 185234"/>
                    <a:gd name="connsiteX71" fmla="*/ 19050 w 471392"/>
                    <a:gd name="connsiteY71" fmla="*/ 85299 h 185234"/>
                    <a:gd name="connsiteX72" fmla="*/ 57150 w 471392"/>
                    <a:gd name="connsiteY72" fmla="*/ 76155 h 185234"/>
                    <a:gd name="connsiteX73" fmla="*/ 57150 w 471392"/>
                    <a:gd name="connsiteY73" fmla="*/ 109207 h 185234"/>
                    <a:gd name="connsiteX74" fmla="*/ 19050 w 471392"/>
                    <a:gd name="connsiteY74" fmla="*/ 100063 h 185234"/>
                    <a:gd name="connsiteX75" fmla="*/ 19050 w 471392"/>
                    <a:gd name="connsiteY75" fmla="*/ 85204 h 185234"/>
                    <a:gd name="connsiteX76" fmla="*/ 362903 w 471392"/>
                    <a:gd name="connsiteY76" fmla="*/ 128162 h 185234"/>
                    <a:gd name="connsiteX77" fmla="*/ 361950 w 471392"/>
                    <a:gd name="connsiteY77" fmla="*/ 128733 h 185234"/>
                    <a:gd name="connsiteX78" fmla="*/ 241078 w 471392"/>
                    <a:gd name="connsiteY78" fmla="*/ 166262 h 185234"/>
                    <a:gd name="connsiteX79" fmla="*/ 230981 w 471392"/>
                    <a:gd name="connsiteY79" fmla="*/ 166262 h 185234"/>
                    <a:gd name="connsiteX80" fmla="*/ 109538 w 471392"/>
                    <a:gd name="connsiteY80" fmla="*/ 128733 h 185234"/>
                    <a:gd name="connsiteX81" fmla="*/ 108585 w 471392"/>
                    <a:gd name="connsiteY81" fmla="*/ 128162 h 185234"/>
                    <a:gd name="connsiteX82" fmla="*/ 76200 w 471392"/>
                    <a:gd name="connsiteY82" fmla="*/ 115017 h 185234"/>
                    <a:gd name="connsiteX83" fmla="*/ 76200 w 471392"/>
                    <a:gd name="connsiteY83" fmla="*/ 108731 h 185234"/>
                    <a:gd name="connsiteX84" fmla="*/ 107918 w 471392"/>
                    <a:gd name="connsiteY84" fmla="*/ 119875 h 185234"/>
                    <a:gd name="connsiteX85" fmla="*/ 148304 w 471392"/>
                    <a:gd name="connsiteY85" fmla="*/ 137877 h 185234"/>
                    <a:gd name="connsiteX86" fmla="*/ 363474 w 471392"/>
                    <a:gd name="connsiteY86" fmla="*/ 119875 h 185234"/>
                    <a:gd name="connsiteX87" fmla="*/ 395192 w 471392"/>
                    <a:gd name="connsiteY87" fmla="*/ 108635 h 185234"/>
                    <a:gd name="connsiteX88" fmla="*/ 395192 w 471392"/>
                    <a:gd name="connsiteY88" fmla="*/ 114922 h 185234"/>
                    <a:gd name="connsiteX89" fmla="*/ 362807 w 471392"/>
                    <a:gd name="connsiteY89" fmla="*/ 128066 h 185234"/>
                    <a:gd name="connsiteX90" fmla="*/ 452438 w 471392"/>
                    <a:gd name="connsiteY90" fmla="*/ 100158 h 185234"/>
                    <a:gd name="connsiteX91" fmla="*/ 414338 w 471392"/>
                    <a:gd name="connsiteY91" fmla="*/ 109302 h 185234"/>
                    <a:gd name="connsiteX92" fmla="*/ 414338 w 471392"/>
                    <a:gd name="connsiteY92" fmla="*/ 76250 h 185234"/>
                    <a:gd name="connsiteX93" fmla="*/ 452438 w 471392"/>
                    <a:gd name="connsiteY93" fmla="*/ 85394 h 185234"/>
                    <a:gd name="connsiteX94" fmla="*/ 452438 w 471392"/>
                    <a:gd name="connsiteY94" fmla="*/ 100253 h 1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71392" h="185234">
                      <a:moveTo>
                        <a:pt x="463772" y="68059"/>
                      </a:moveTo>
                      <a:cubicBezTo>
                        <a:pt x="449199" y="65297"/>
                        <a:pt x="399764" y="55200"/>
                        <a:pt x="372428" y="40722"/>
                      </a:cubicBezTo>
                      <a:cubicBezTo>
                        <a:pt x="366046" y="36341"/>
                        <a:pt x="308515" y="-1569"/>
                        <a:pt x="240316" y="50"/>
                      </a:cubicBezTo>
                      <a:lnTo>
                        <a:pt x="230600" y="50"/>
                      </a:lnTo>
                      <a:cubicBezTo>
                        <a:pt x="229362" y="50"/>
                        <a:pt x="228124" y="50"/>
                        <a:pt x="226886" y="50"/>
                      </a:cubicBezTo>
                      <a:cubicBezTo>
                        <a:pt x="160496" y="50"/>
                        <a:pt x="105346" y="36436"/>
                        <a:pt x="99060" y="40722"/>
                      </a:cubicBezTo>
                      <a:cubicBezTo>
                        <a:pt x="71723" y="55200"/>
                        <a:pt x="22289" y="65297"/>
                        <a:pt x="7715" y="68059"/>
                      </a:cubicBezTo>
                      <a:cubicBezTo>
                        <a:pt x="3239" y="68916"/>
                        <a:pt x="0" y="72821"/>
                        <a:pt x="0" y="77393"/>
                      </a:cubicBezTo>
                      <a:lnTo>
                        <a:pt x="0" y="107873"/>
                      </a:lnTo>
                      <a:cubicBezTo>
                        <a:pt x="0" y="112445"/>
                        <a:pt x="3239" y="116351"/>
                        <a:pt x="7715" y="117208"/>
                      </a:cubicBezTo>
                      <a:cubicBezTo>
                        <a:pt x="22289" y="119970"/>
                        <a:pt x="71723" y="130067"/>
                        <a:pt x="99060" y="144545"/>
                      </a:cubicBezTo>
                      <a:cubicBezTo>
                        <a:pt x="105346" y="148831"/>
                        <a:pt x="160496" y="185216"/>
                        <a:pt x="226600" y="185216"/>
                      </a:cubicBezTo>
                      <a:cubicBezTo>
                        <a:pt x="228124" y="185216"/>
                        <a:pt x="229648" y="185216"/>
                        <a:pt x="231172" y="185216"/>
                      </a:cubicBezTo>
                      <a:lnTo>
                        <a:pt x="240887" y="185216"/>
                      </a:lnTo>
                      <a:cubicBezTo>
                        <a:pt x="308610" y="186169"/>
                        <a:pt x="365951" y="148926"/>
                        <a:pt x="372332" y="144545"/>
                      </a:cubicBezTo>
                      <a:cubicBezTo>
                        <a:pt x="399669" y="130067"/>
                        <a:pt x="449104" y="119970"/>
                        <a:pt x="463677" y="117208"/>
                      </a:cubicBezTo>
                      <a:cubicBezTo>
                        <a:pt x="468154" y="116351"/>
                        <a:pt x="471392" y="112445"/>
                        <a:pt x="471392" y="107873"/>
                      </a:cubicBezTo>
                      <a:lnTo>
                        <a:pt x="471392" y="77393"/>
                      </a:lnTo>
                      <a:cubicBezTo>
                        <a:pt x="471392" y="72821"/>
                        <a:pt x="468154" y="68916"/>
                        <a:pt x="463677" y="68059"/>
                      </a:cubicBezTo>
                      <a:close/>
                      <a:moveTo>
                        <a:pt x="76200" y="93110"/>
                      </a:moveTo>
                      <a:cubicBezTo>
                        <a:pt x="182499" y="98920"/>
                        <a:pt x="288989" y="98920"/>
                        <a:pt x="395288" y="93110"/>
                      </a:cubicBezTo>
                      <a:lnTo>
                        <a:pt x="395288" y="97777"/>
                      </a:lnTo>
                      <a:cubicBezTo>
                        <a:pt x="384143" y="98539"/>
                        <a:pt x="373094" y="99872"/>
                        <a:pt x="361950" y="102158"/>
                      </a:cubicBezTo>
                      <a:cubicBezTo>
                        <a:pt x="293370" y="120256"/>
                        <a:pt x="221075" y="123018"/>
                        <a:pt x="151162" y="111207"/>
                      </a:cubicBezTo>
                      <a:cubicBezTo>
                        <a:pt x="138684" y="109397"/>
                        <a:pt x="121920" y="105206"/>
                        <a:pt x="109538" y="102158"/>
                      </a:cubicBezTo>
                      <a:cubicBezTo>
                        <a:pt x="98489" y="99872"/>
                        <a:pt x="87344" y="98539"/>
                        <a:pt x="76200" y="97777"/>
                      </a:cubicBezTo>
                      <a:lnTo>
                        <a:pt x="76200" y="93110"/>
                      </a:lnTo>
                      <a:close/>
                      <a:moveTo>
                        <a:pt x="76200" y="87490"/>
                      </a:moveTo>
                      <a:cubicBezTo>
                        <a:pt x="87344" y="86728"/>
                        <a:pt x="98393" y="85394"/>
                        <a:pt x="109538" y="83108"/>
                      </a:cubicBezTo>
                      <a:cubicBezTo>
                        <a:pt x="178117" y="65011"/>
                        <a:pt x="250412" y="62249"/>
                        <a:pt x="320326" y="74060"/>
                      </a:cubicBezTo>
                      <a:cubicBezTo>
                        <a:pt x="332803" y="75869"/>
                        <a:pt x="349568" y="79965"/>
                        <a:pt x="361950" y="83108"/>
                      </a:cubicBezTo>
                      <a:cubicBezTo>
                        <a:pt x="372999" y="85394"/>
                        <a:pt x="384143" y="86728"/>
                        <a:pt x="395288" y="87490"/>
                      </a:cubicBezTo>
                      <a:lnTo>
                        <a:pt x="395288" y="92157"/>
                      </a:lnTo>
                      <a:cubicBezTo>
                        <a:pt x="288989" y="86347"/>
                        <a:pt x="182499" y="86347"/>
                        <a:pt x="76200" y="92157"/>
                      </a:cubicBezTo>
                      <a:lnTo>
                        <a:pt x="76200" y="87490"/>
                      </a:lnTo>
                      <a:close/>
                      <a:moveTo>
                        <a:pt x="395288" y="86442"/>
                      </a:moveTo>
                      <a:cubicBezTo>
                        <a:pt x="370237" y="81775"/>
                        <a:pt x="346710" y="72250"/>
                        <a:pt x="321659" y="66821"/>
                      </a:cubicBezTo>
                      <a:cubicBezTo>
                        <a:pt x="293465" y="60725"/>
                        <a:pt x="264605" y="57486"/>
                        <a:pt x="235744" y="57486"/>
                      </a:cubicBezTo>
                      <a:cubicBezTo>
                        <a:pt x="206788" y="57486"/>
                        <a:pt x="177927" y="60725"/>
                        <a:pt x="149828" y="66821"/>
                      </a:cubicBezTo>
                      <a:cubicBezTo>
                        <a:pt x="124873" y="72250"/>
                        <a:pt x="101346" y="81775"/>
                        <a:pt x="76200" y="86442"/>
                      </a:cubicBezTo>
                      <a:lnTo>
                        <a:pt x="76200" y="77965"/>
                      </a:lnTo>
                      <a:cubicBezTo>
                        <a:pt x="87535" y="76250"/>
                        <a:pt x="98774" y="73774"/>
                        <a:pt x="109823" y="69773"/>
                      </a:cubicBezTo>
                      <a:cubicBezTo>
                        <a:pt x="175736" y="39484"/>
                        <a:pt x="251460" y="33674"/>
                        <a:pt x="320993" y="54533"/>
                      </a:cubicBezTo>
                      <a:cubicBezTo>
                        <a:pt x="335280" y="58343"/>
                        <a:pt x="348044" y="63868"/>
                        <a:pt x="361760" y="69773"/>
                      </a:cubicBezTo>
                      <a:cubicBezTo>
                        <a:pt x="372713" y="73774"/>
                        <a:pt x="384048" y="76346"/>
                        <a:pt x="395383" y="77965"/>
                      </a:cubicBezTo>
                      <a:lnTo>
                        <a:pt x="395383" y="86442"/>
                      </a:lnTo>
                      <a:close/>
                      <a:moveTo>
                        <a:pt x="76200" y="98920"/>
                      </a:moveTo>
                      <a:cubicBezTo>
                        <a:pt x="101251" y="103587"/>
                        <a:pt x="124777" y="113112"/>
                        <a:pt x="149828" y="118541"/>
                      </a:cubicBezTo>
                      <a:cubicBezTo>
                        <a:pt x="178022" y="124637"/>
                        <a:pt x="206883" y="127876"/>
                        <a:pt x="235744" y="127876"/>
                      </a:cubicBezTo>
                      <a:cubicBezTo>
                        <a:pt x="264700" y="127876"/>
                        <a:pt x="293561" y="124637"/>
                        <a:pt x="321659" y="118541"/>
                      </a:cubicBezTo>
                      <a:cubicBezTo>
                        <a:pt x="346615" y="113112"/>
                        <a:pt x="370141" y="103587"/>
                        <a:pt x="395288" y="98920"/>
                      </a:cubicBezTo>
                      <a:lnTo>
                        <a:pt x="395288" y="107397"/>
                      </a:lnTo>
                      <a:cubicBezTo>
                        <a:pt x="383953" y="109112"/>
                        <a:pt x="372713" y="111588"/>
                        <a:pt x="361664" y="115589"/>
                      </a:cubicBezTo>
                      <a:cubicBezTo>
                        <a:pt x="295751" y="145878"/>
                        <a:pt x="220027" y="151688"/>
                        <a:pt x="150495" y="130829"/>
                      </a:cubicBezTo>
                      <a:cubicBezTo>
                        <a:pt x="136208" y="127019"/>
                        <a:pt x="123444" y="121494"/>
                        <a:pt x="109728" y="115589"/>
                      </a:cubicBezTo>
                      <a:cubicBezTo>
                        <a:pt x="98774" y="111588"/>
                        <a:pt x="87440" y="109016"/>
                        <a:pt x="76105" y="107397"/>
                      </a:cubicBezTo>
                      <a:lnTo>
                        <a:pt x="76105" y="98920"/>
                      </a:lnTo>
                      <a:close/>
                      <a:moveTo>
                        <a:pt x="108585" y="57296"/>
                      </a:moveTo>
                      <a:cubicBezTo>
                        <a:pt x="108585" y="57296"/>
                        <a:pt x="109252" y="56915"/>
                        <a:pt x="109538" y="56724"/>
                      </a:cubicBezTo>
                      <a:cubicBezTo>
                        <a:pt x="110109" y="56343"/>
                        <a:pt x="165830" y="17957"/>
                        <a:pt x="230410" y="19196"/>
                      </a:cubicBezTo>
                      <a:lnTo>
                        <a:pt x="240506" y="19196"/>
                      </a:lnTo>
                      <a:cubicBezTo>
                        <a:pt x="305086" y="17291"/>
                        <a:pt x="361378" y="56343"/>
                        <a:pt x="361950" y="56724"/>
                      </a:cubicBezTo>
                      <a:cubicBezTo>
                        <a:pt x="362236" y="56915"/>
                        <a:pt x="362617" y="57105"/>
                        <a:pt x="362903" y="57296"/>
                      </a:cubicBezTo>
                      <a:cubicBezTo>
                        <a:pt x="372142" y="62249"/>
                        <a:pt x="383477" y="66630"/>
                        <a:pt x="395288" y="70440"/>
                      </a:cubicBezTo>
                      <a:lnTo>
                        <a:pt x="395288" y="76727"/>
                      </a:lnTo>
                      <a:cubicBezTo>
                        <a:pt x="384334" y="73774"/>
                        <a:pt x="373475" y="70440"/>
                        <a:pt x="363569" y="65582"/>
                      </a:cubicBezTo>
                      <a:cubicBezTo>
                        <a:pt x="350901" y="58915"/>
                        <a:pt x="337090" y="51962"/>
                        <a:pt x="323183" y="47580"/>
                      </a:cubicBezTo>
                      <a:cubicBezTo>
                        <a:pt x="253270" y="22815"/>
                        <a:pt x="172784" y="29483"/>
                        <a:pt x="108014" y="65582"/>
                      </a:cubicBezTo>
                      <a:cubicBezTo>
                        <a:pt x="98012" y="70535"/>
                        <a:pt x="87154" y="73869"/>
                        <a:pt x="76295" y="76822"/>
                      </a:cubicBezTo>
                      <a:lnTo>
                        <a:pt x="76295" y="70535"/>
                      </a:lnTo>
                      <a:cubicBezTo>
                        <a:pt x="88106" y="66725"/>
                        <a:pt x="99536" y="62249"/>
                        <a:pt x="108680" y="57391"/>
                      </a:cubicBezTo>
                      <a:close/>
                      <a:moveTo>
                        <a:pt x="19050" y="85299"/>
                      </a:moveTo>
                      <a:cubicBezTo>
                        <a:pt x="28480" y="83394"/>
                        <a:pt x="42386" y="80251"/>
                        <a:pt x="57150" y="76155"/>
                      </a:cubicBezTo>
                      <a:lnTo>
                        <a:pt x="57150" y="109207"/>
                      </a:lnTo>
                      <a:cubicBezTo>
                        <a:pt x="42386" y="105111"/>
                        <a:pt x="28480" y="102063"/>
                        <a:pt x="19050" y="100063"/>
                      </a:cubicBezTo>
                      <a:lnTo>
                        <a:pt x="19050" y="85204"/>
                      </a:lnTo>
                      <a:close/>
                      <a:moveTo>
                        <a:pt x="362903" y="128162"/>
                      </a:moveTo>
                      <a:cubicBezTo>
                        <a:pt x="362903" y="128162"/>
                        <a:pt x="362236" y="128543"/>
                        <a:pt x="361950" y="128733"/>
                      </a:cubicBezTo>
                      <a:cubicBezTo>
                        <a:pt x="361378" y="129114"/>
                        <a:pt x="305562" y="167595"/>
                        <a:pt x="241078" y="166262"/>
                      </a:cubicBezTo>
                      <a:lnTo>
                        <a:pt x="230981" y="166262"/>
                      </a:lnTo>
                      <a:cubicBezTo>
                        <a:pt x="166306" y="168262"/>
                        <a:pt x="110109" y="129114"/>
                        <a:pt x="109538" y="128733"/>
                      </a:cubicBezTo>
                      <a:cubicBezTo>
                        <a:pt x="109252" y="128543"/>
                        <a:pt x="108871" y="128352"/>
                        <a:pt x="108585" y="128162"/>
                      </a:cubicBezTo>
                      <a:cubicBezTo>
                        <a:pt x="99346" y="123209"/>
                        <a:pt x="88011" y="118827"/>
                        <a:pt x="76200" y="115017"/>
                      </a:cubicBezTo>
                      <a:lnTo>
                        <a:pt x="76200" y="108731"/>
                      </a:lnTo>
                      <a:cubicBezTo>
                        <a:pt x="87154" y="111683"/>
                        <a:pt x="98012" y="115017"/>
                        <a:pt x="107918" y="119875"/>
                      </a:cubicBezTo>
                      <a:cubicBezTo>
                        <a:pt x="120587" y="126542"/>
                        <a:pt x="134398" y="133496"/>
                        <a:pt x="148304" y="137877"/>
                      </a:cubicBezTo>
                      <a:cubicBezTo>
                        <a:pt x="218218" y="162737"/>
                        <a:pt x="298704" y="155975"/>
                        <a:pt x="363474" y="119875"/>
                      </a:cubicBezTo>
                      <a:cubicBezTo>
                        <a:pt x="373475" y="114922"/>
                        <a:pt x="384334" y="111588"/>
                        <a:pt x="395192" y="108635"/>
                      </a:cubicBezTo>
                      <a:lnTo>
                        <a:pt x="395192" y="114922"/>
                      </a:lnTo>
                      <a:cubicBezTo>
                        <a:pt x="383381" y="118732"/>
                        <a:pt x="371951" y="123209"/>
                        <a:pt x="362807" y="128066"/>
                      </a:cubicBezTo>
                      <a:close/>
                      <a:moveTo>
                        <a:pt x="452438" y="100158"/>
                      </a:moveTo>
                      <a:cubicBezTo>
                        <a:pt x="443008" y="102063"/>
                        <a:pt x="429101" y="105206"/>
                        <a:pt x="414338" y="109302"/>
                      </a:cubicBezTo>
                      <a:lnTo>
                        <a:pt x="414338" y="76250"/>
                      </a:lnTo>
                      <a:cubicBezTo>
                        <a:pt x="429101" y="80346"/>
                        <a:pt x="443008" y="83394"/>
                        <a:pt x="452438" y="85394"/>
                      </a:cubicBezTo>
                      <a:lnTo>
                        <a:pt x="452438" y="100253"/>
                      </a:lnTo>
                      <a:close/>
                    </a:path>
                  </a:pathLst>
                </a:custGeom>
                <a:grp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F0302020204030204"/>
                    <a:ea typeface="+mn-ea"/>
                    <a:cs typeface="+mn-cs"/>
                  </a:endParaRPr>
                </a:p>
              </p:txBody>
            </p:sp>
          </p:grpSp>
        </p:grpSp>
        <p:grpSp>
          <p:nvGrpSpPr>
            <p:cNvPr id="583" name="Group 582">
              <a:extLst>
                <a:ext uri="{FF2B5EF4-FFF2-40B4-BE49-F238E27FC236}">
                  <a16:creationId xmlns:a16="http://schemas.microsoft.com/office/drawing/2014/main" id="{B5EC02E8-2722-708E-9EC9-87393479B5E7}"/>
                </a:ext>
              </a:extLst>
            </p:cNvPr>
            <p:cNvGrpSpPr/>
            <p:nvPr/>
          </p:nvGrpSpPr>
          <p:grpSpPr>
            <a:xfrm flipH="1">
              <a:off x="4718060" y="4433865"/>
              <a:ext cx="2839357" cy="1338201"/>
              <a:chOff x="3869083" y="7431976"/>
              <a:chExt cx="2129518" cy="1003651"/>
            </a:xfrm>
          </p:grpSpPr>
          <p:sp>
            <p:nvSpPr>
              <p:cNvPr id="34" name="Straight Connector 8">
                <a:extLst>
                  <a:ext uri="{FF2B5EF4-FFF2-40B4-BE49-F238E27FC236}">
                    <a16:creationId xmlns:a16="http://schemas.microsoft.com/office/drawing/2014/main" id="{5158AC4C-E473-52C4-5E9F-52815690A179}"/>
                  </a:ext>
                </a:extLst>
              </p:cNvPr>
              <p:cNvSpPr/>
              <p:nvPr/>
            </p:nvSpPr>
            <p:spPr>
              <a:xfrm rot="781127">
                <a:off x="4160550" y="7923332"/>
                <a:ext cx="1534870" cy="228064"/>
              </a:xfrm>
              <a:custGeom>
                <a:avLst/>
                <a:gdLst>
                  <a:gd name="connsiteX0" fmla="*/ 4131440 w 4201214"/>
                  <a:gd name="connsiteY0" fmla="*/ 165337 h 441265"/>
                  <a:gd name="connsiteX1" fmla="*/ 2102676 w 4201214"/>
                  <a:gd name="connsiteY1" fmla="*/ 438783 h 441265"/>
                  <a:gd name="connsiteX2" fmla="*/ 73912 w 4201214"/>
                  <a:gd name="connsiteY2" fmla="*/ 165337 h 441265"/>
                  <a:gd name="connsiteX3" fmla="*/ 3447 w 4201214"/>
                  <a:gd name="connsiteY3" fmla="*/ 84760 h 441265"/>
                  <a:gd name="connsiteX4" fmla="*/ 3447 w 4201214"/>
                  <a:gd name="connsiteY4" fmla="*/ 84760 h 441265"/>
                  <a:gd name="connsiteX5" fmla="*/ 84760 w 4201214"/>
                  <a:gd name="connsiteY5" fmla="*/ 3447 h 441265"/>
                  <a:gd name="connsiteX6" fmla="*/ 4120546 w 4201214"/>
                  <a:gd name="connsiteY6" fmla="*/ 3447 h 441265"/>
                  <a:gd name="connsiteX7" fmla="*/ 4201858 w 4201214"/>
                  <a:gd name="connsiteY7" fmla="*/ 84760 h 441265"/>
                  <a:gd name="connsiteX8" fmla="*/ 4201858 w 4201214"/>
                  <a:gd name="connsiteY8" fmla="*/ 84760 h 441265"/>
                  <a:gd name="connsiteX9" fmla="*/ 4131440 w 4201214"/>
                  <a:gd name="connsiteY9" fmla="*/ 165337 h 44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01214" h="441265">
                    <a:moveTo>
                      <a:pt x="4131440" y="165337"/>
                    </a:moveTo>
                    <a:lnTo>
                      <a:pt x="2102676" y="438783"/>
                    </a:lnTo>
                    <a:lnTo>
                      <a:pt x="73912" y="165337"/>
                    </a:lnTo>
                    <a:cubicBezTo>
                      <a:pt x="33555" y="159913"/>
                      <a:pt x="3447" y="125439"/>
                      <a:pt x="3447" y="84760"/>
                    </a:cubicBezTo>
                    <a:lnTo>
                      <a:pt x="3447" y="84760"/>
                    </a:lnTo>
                    <a:cubicBezTo>
                      <a:pt x="3447" y="39852"/>
                      <a:pt x="39852" y="3447"/>
                      <a:pt x="84760" y="3447"/>
                    </a:cubicBezTo>
                    <a:lnTo>
                      <a:pt x="4120546" y="3447"/>
                    </a:lnTo>
                    <a:cubicBezTo>
                      <a:pt x="4165454" y="3447"/>
                      <a:pt x="4201858" y="39852"/>
                      <a:pt x="4201858" y="84760"/>
                    </a:cubicBezTo>
                    <a:lnTo>
                      <a:pt x="4201858" y="84760"/>
                    </a:lnTo>
                    <a:cubicBezTo>
                      <a:pt x="4201904" y="125439"/>
                      <a:pt x="4171797" y="159867"/>
                      <a:pt x="4131440" y="165337"/>
                    </a:cubicBezTo>
                    <a:close/>
                  </a:path>
                </a:pathLst>
              </a:custGeom>
              <a:solidFill>
                <a:schemeClr val="bg1">
                  <a:lumMod val="75000"/>
                </a:schemeClr>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35" name="Freeform: Shape 34">
                <a:extLst>
                  <a:ext uri="{FF2B5EF4-FFF2-40B4-BE49-F238E27FC236}">
                    <a16:creationId xmlns:a16="http://schemas.microsoft.com/office/drawing/2014/main" id="{53055543-27BA-3B10-A77D-8FABD99F3B96}"/>
                  </a:ext>
                </a:extLst>
              </p:cNvPr>
              <p:cNvSpPr/>
              <p:nvPr/>
            </p:nvSpPr>
            <p:spPr>
              <a:xfrm>
                <a:off x="4708602" y="7730054"/>
                <a:ext cx="439974" cy="705573"/>
              </a:xfrm>
              <a:custGeom>
                <a:avLst/>
                <a:gdLst>
                  <a:gd name="connsiteX0" fmla="*/ 980483 w 1204286"/>
                  <a:gd name="connsiteY0" fmla="*/ 1140935 h 1365164"/>
                  <a:gd name="connsiteX1" fmla="*/ 980483 w 1204286"/>
                  <a:gd name="connsiteY1" fmla="*/ 1140935 h 1365164"/>
                  <a:gd name="connsiteX2" fmla="*/ 929369 w 1204286"/>
                  <a:gd name="connsiteY2" fmla="*/ 1101038 h 1365164"/>
                  <a:gd name="connsiteX3" fmla="*/ 667460 w 1204286"/>
                  <a:gd name="connsiteY3" fmla="*/ 54089 h 1365164"/>
                  <a:gd name="connsiteX4" fmla="*/ 537701 w 1204286"/>
                  <a:gd name="connsiteY4" fmla="*/ 54089 h 1365164"/>
                  <a:gd name="connsiteX5" fmla="*/ 275837 w 1204286"/>
                  <a:gd name="connsiteY5" fmla="*/ 1101038 h 1365164"/>
                  <a:gd name="connsiteX6" fmla="*/ 224724 w 1204286"/>
                  <a:gd name="connsiteY6" fmla="*/ 1140935 h 1365164"/>
                  <a:gd name="connsiteX7" fmla="*/ 224724 w 1204286"/>
                  <a:gd name="connsiteY7" fmla="*/ 1140935 h 1365164"/>
                  <a:gd name="connsiteX8" fmla="*/ 3447 w 1204286"/>
                  <a:gd name="connsiteY8" fmla="*/ 1362212 h 1365164"/>
                  <a:gd name="connsiteX9" fmla="*/ 3447 w 1204286"/>
                  <a:gd name="connsiteY9" fmla="*/ 1362212 h 1365164"/>
                  <a:gd name="connsiteX10" fmla="*/ 1201759 w 1204286"/>
                  <a:gd name="connsiteY10" fmla="*/ 1362212 h 1365164"/>
                  <a:gd name="connsiteX11" fmla="*/ 1201759 w 1204286"/>
                  <a:gd name="connsiteY11" fmla="*/ 1362212 h 1365164"/>
                  <a:gd name="connsiteX12" fmla="*/ 980483 w 1204286"/>
                  <a:gd name="connsiteY12" fmla="*/ 1140935 h 136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4286" h="1365164">
                    <a:moveTo>
                      <a:pt x="980483" y="1140935"/>
                    </a:moveTo>
                    <a:lnTo>
                      <a:pt x="980483" y="1140935"/>
                    </a:lnTo>
                    <a:cubicBezTo>
                      <a:pt x="956305" y="1140935"/>
                      <a:pt x="935207" y="1124480"/>
                      <a:pt x="929369" y="1101038"/>
                    </a:cubicBezTo>
                    <a:lnTo>
                      <a:pt x="667460" y="54089"/>
                    </a:lnTo>
                    <a:cubicBezTo>
                      <a:pt x="650591" y="-13433"/>
                      <a:pt x="554616" y="-13433"/>
                      <a:pt x="537701" y="54089"/>
                    </a:cubicBezTo>
                    <a:lnTo>
                      <a:pt x="275837" y="1101038"/>
                    </a:lnTo>
                    <a:cubicBezTo>
                      <a:pt x="269954" y="1124480"/>
                      <a:pt x="248901" y="1140935"/>
                      <a:pt x="224724" y="1140935"/>
                    </a:cubicBezTo>
                    <a:lnTo>
                      <a:pt x="224724" y="1140935"/>
                    </a:lnTo>
                    <a:cubicBezTo>
                      <a:pt x="102502" y="1140935"/>
                      <a:pt x="3447" y="1239990"/>
                      <a:pt x="3447" y="1362212"/>
                    </a:cubicBezTo>
                    <a:lnTo>
                      <a:pt x="3447" y="1362212"/>
                    </a:lnTo>
                    <a:lnTo>
                      <a:pt x="1201759" y="1362212"/>
                    </a:lnTo>
                    <a:lnTo>
                      <a:pt x="1201759" y="1362212"/>
                    </a:lnTo>
                    <a:cubicBezTo>
                      <a:pt x="1201713" y="1239990"/>
                      <a:pt x="1102658" y="1140935"/>
                      <a:pt x="980483" y="1140935"/>
                    </a:cubicBezTo>
                    <a:close/>
                  </a:path>
                </a:pathLst>
              </a:custGeom>
              <a:solidFill>
                <a:schemeClr val="bg1">
                  <a:lumMod val="85000"/>
                </a:schemeClr>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39" name="Freeform: Shape 38">
                <a:extLst>
                  <a:ext uri="{FF2B5EF4-FFF2-40B4-BE49-F238E27FC236}">
                    <a16:creationId xmlns:a16="http://schemas.microsoft.com/office/drawing/2014/main" id="{F5D14F44-0C42-D779-3813-45889CE1BB60}"/>
                  </a:ext>
                </a:extLst>
              </p:cNvPr>
              <p:cNvSpPr/>
              <p:nvPr/>
            </p:nvSpPr>
            <p:spPr>
              <a:xfrm>
                <a:off x="5634780" y="7962888"/>
                <a:ext cx="63813" cy="161545"/>
              </a:xfrm>
              <a:custGeom>
                <a:avLst/>
                <a:gdLst>
                  <a:gd name="connsiteX0" fmla="*/ 3447 w 174667"/>
                  <a:gd name="connsiteY0" fmla="*/ 3447 h 312563"/>
                  <a:gd name="connsiteX1" fmla="*/ 173197 w 174667"/>
                  <a:gd name="connsiteY1" fmla="*/ 3447 h 312563"/>
                  <a:gd name="connsiteX2" fmla="*/ 173197 w 174667"/>
                  <a:gd name="connsiteY2" fmla="*/ 310173 h 312563"/>
                  <a:gd name="connsiteX3" fmla="*/ 3447 w 174667"/>
                  <a:gd name="connsiteY3" fmla="*/ 310173 h 312563"/>
                </a:gdLst>
                <a:ahLst/>
                <a:cxnLst>
                  <a:cxn ang="0">
                    <a:pos x="connsiteX0" y="connsiteY0"/>
                  </a:cxn>
                  <a:cxn ang="0">
                    <a:pos x="connsiteX1" y="connsiteY1"/>
                  </a:cxn>
                  <a:cxn ang="0">
                    <a:pos x="connsiteX2" y="connsiteY2"/>
                  </a:cxn>
                  <a:cxn ang="0">
                    <a:pos x="connsiteX3" y="connsiteY3"/>
                  </a:cxn>
                </a:cxnLst>
                <a:rect l="l" t="t" r="r" b="b"/>
                <a:pathLst>
                  <a:path w="174667" h="312563">
                    <a:moveTo>
                      <a:pt x="3447" y="3447"/>
                    </a:moveTo>
                    <a:lnTo>
                      <a:pt x="173197" y="3447"/>
                    </a:lnTo>
                    <a:lnTo>
                      <a:pt x="173197" y="310173"/>
                    </a:lnTo>
                    <a:lnTo>
                      <a:pt x="3447" y="310173"/>
                    </a:lnTo>
                    <a:close/>
                  </a:path>
                </a:pathLst>
              </a:custGeom>
              <a:solidFill>
                <a:schemeClr val="bg1">
                  <a:lumMod val="75000"/>
                </a:schemeClr>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40" name="Freeform: Shape 39">
                <a:extLst>
                  <a:ext uri="{FF2B5EF4-FFF2-40B4-BE49-F238E27FC236}">
                    <a16:creationId xmlns:a16="http://schemas.microsoft.com/office/drawing/2014/main" id="{C820BF81-6A17-4799-4FC6-FEA1E9E13BD4}"/>
                  </a:ext>
                </a:extLst>
              </p:cNvPr>
              <p:cNvSpPr/>
              <p:nvPr/>
            </p:nvSpPr>
            <p:spPr>
              <a:xfrm>
                <a:off x="5634780" y="7962888"/>
                <a:ext cx="63813" cy="59392"/>
              </a:xfrm>
              <a:custGeom>
                <a:avLst/>
                <a:gdLst>
                  <a:gd name="connsiteX0" fmla="*/ 3447 w 174667"/>
                  <a:gd name="connsiteY0" fmla="*/ 3447 h 114912"/>
                  <a:gd name="connsiteX1" fmla="*/ 173197 w 174667"/>
                  <a:gd name="connsiteY1" fmla="*/ 3447 h 114912"/>
                  <a:gd name="connsiteX2" fmla="*/ 173197 w 174667"/>
                  <a:gd name="connsiteY2" fmla="*/ 111971 h 114912"/>
                  <a:gd name="connsiteX3" fmla="*/ 3447 w 174667"/>
                  <a:gd name="connsiteY3" fmla="*/ 111971 h 114912"/>
                </a:gdLst>
                <a:ahLst/>
                <a:cxnLst>
                  <a:cxn ang="0">
                    <a:pos x="connsiteX0" y="connsiteY0"/>
                  </a:cxn>
                  <a:cxn ang="0">
                    <a:pos x="connsiteX1" y="connsiteY1"/>
                  </a:cxn>
                  <a:cxn ang="0">
                    <a:pos x="connsiteX2" y="connsiteY2"/>
                  </a:cxn>
                  <a:cxn ang="0">
                    <a:pos x="connsiteX3" y="connsiteY3"/>
                  </a:cxn>
                </a:cxnLst>
                <a:rect l="l" t="t" r="r" b="b"/>
                <a:pathLst>
                  <a:path w="174667" h="114912">
                    <a:moveTo>
                      <a:pt x="3447" y="3447"/>
                    </a:moveTo>
                    <a:lnTo>
                      <a:pt x="173197" y="3447"/>
                    </a:lnTo>
                    <a:lnTo>
                      <a:pt x="173197" y="111971"/>
                    </a:lnTo>
                    <a:lnTo>
                      <a:pt x="3447" y="111971"/>
                    </a:lnTo>
                    <a:close/>
                  </a:path>
                </a:pathLst>
              </a:custGeom>
              <a:solidFill>
                <a:schemeClr val="bg1">
                  <a:lumMod val="65000"/>
                  <a:alpha val="70000"/>
                </a:schemeClr>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grpSp>
            <p:nvGrpSpPr>
              <p:cNvPr id="41" name="Group 40">
                <a:extLst>
                  <a:ext uri="{FF2B5EF4-FFF2-40B4-BE49-F238E27FC236}">
                    <a16:creationId xmlns:a16="http://schemas.microsoft.com/office/drawing/2014/main" id="{1E8CF7F8-A987-07B4-15D0-77DD7F12CCBB}"/>
                  </a:ext>
                </a:extLst>
              </p:cNvPr>
              <p:cNvGrpSpPr/>
              <p:nvPr/>
            </p:nvGrpSpPr>
            <p:grpSpPr>
              <a:xfrm>
                <a:off x="5604432" y="8059502"/>
                <a:ext cx="144000" cy="144000"/>
                <a:chOff x="2280548" y="3032773"/>
                <a:chExt cx="144000" cy="144000"/>
              </a:xfrm>
            </p:grpSpPr>
            <p:sp>
              <p:nvSpPr>
                <p:cNvPr id="42" name="Freeform: Shape 41">
                  <a:extLst>
                    <a:ext uri="{FF2B5EF4-FFF2-40B4-BE49-F238E27FC236}">
                      <a16:creationId xmlns:a16="http://schemas.microsoft.com/office/drawing/2014/main" id="{53B3BF0D-C5EF-C6E6-78F2-8163088E1455}"/>
                    </a:ext>
                  </a:extLst>
                </p:cNvPr>
                <p:cNvSpPr/>
                <p:nvPr/>
              </p:nvSpPr>
              <p:spPr>
                <a:xfrm>
                  <a:off x="2280548" y="3032773"/>
                  <a:ext cx="144000" cy="144000"/>
                </a:xfrm>
                <a:custGeom>
                  <a:avLst/>
                  <a:gdLst>
                    <a:gd name="connsiteX0" fmla="*/ 177685 w 298773"/>
                    <a:gd name="connsiteY0" fmla="*/ 31980 h 298773"/>
                    <a:gd name="connsiteX1" fmla="*/ 267725 w 298773"/>
                    <a:gd name="connsiteY1" fmla="*/ 177685 h 298773"/>
                    <a:gd name="connsiteX2" fmla="*/ 122020 w 298773"/>
                    <a:gd name="connsiteY2" fmla="*/ 267724 h 298773"/>
                    <a:gd name="connsiteX3" fmla="*/ 31980 w 298773"/>
                    <a:gd name="connsiteY3" fmla="*/ 122019 h 298773"/>
                    <a:gd name="connsiteX4" fmla="*/ 177685 w 298773"/>
                    <a:gd name="connsiteY4" fmla="*/ 31980 h 298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773" h="298773">
                      <a:moveTo>
                        <a:pt x="177685" y="31980"/>
                      </a:moveTo>
                      <a:cubicBezTo>
                        <a:pt x="242784" y="47352"/>
                        <a:pt x="283096" y="112586"/>
                        <a:pt x="267725" y="177685"/>
                      </a:cubicBezTo>
                      <a:cubicBezTo>
                        <a:pt x="252353" y="242784"/>
                        <a:pt x="187118" y="283096"/>
                        <a:pt x="122020" y="267724"/>
                      </a:cubicBezTo>
                      <a:cubicBezTo>
                        <a:pt x="56920" y="252353"/>
                        <a:pt x="16608" y="187118"/>
                        <a:pt x="31980" y="122019"/>
                      </a:cubicBezTo>
                      <a:cubicBezTo>
                        <a:pt x="47352" y="56920"/>
                        <a:pt x="112586" y="16608"/>
                        <a:pt x="177685" y="31980"/>
                      </a:cubicBezTo>
                      <a:close/>
                    </a:path>
                  </a:pathLst>
                </a:custGeom>
                <a:solidFill>
                  <a:schemeClr val="bg1">
                    <a:lumMod val="65000"/>
                  </a:schemeClr>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43" name="Freeform: Shape 42">
                  <a:extLst>
                    <a:ext uri="{FF2B5EF4-FFF2-40B4-BE49-F238E27FC236}">
                      <a16:creationId xmlns:a16="http://schemas.microsoft.com/office/drawing/2014/main" id="{87AB894E-E410-B749-B782-A0295FF8BCA3}"/>
                    </a:ext>
                  </a:extLst>
                </p:cNvPr>
                <p:cNvSpPr/>
                <p:nvPr/>
              </p:nvSpPr>
              <p:spPr>
                <a:xfrm>
                  <a:off x="2298548" y="3050773"/>
                  <a:ext cx="108000" cy="108000"/>
                </a:xfrm>
                <a:custGeom>
                  <a:avLst/>
                  <a:gdLst>
                    <a:gd name="connsiteX0" fmla="*/ 96876 w 160878"/>
                    <a:gd name="connsiteY0" fmla="*/ 19020 h 160878"/>
                    <a:gd name="connsiteX1" fmla="*/ 144989 w 160878"/>
                    <a:gd name="connsiteY1" fmla="*/ 96876 h 160878"/>
                    <a:gd name="connsiteX2" fmla="*/ 67132 w 160878"/>
                    <a:gd name="connsiteY2" fmla="*/ 144988 h 160878"/>
                    <a:gd name="connsiteX3" fmla="*/ 19020 w 160878"/>
                    <a:gd name="connsiteY3" fmla="*/ 67131 h 160878"/>
                    <a:gd name="connsiteX4" fmla="*/ 96876 w 160878"/>
                    <a:gd name="connsiteY4" fmla="*/ 19020 h 16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78" h="160878">
                      <a:moveTo>
                        <a:pt x="96876" y="19020"/>
                      </a:moveTo>
                      <a:cubicBezTo>
                        <a:pt x="131662" y="27233"/>
                        <a:pt x="153202" y="62091"/>
                        <a:pt x="144989" y="96876"/>
                      </a:cubicBezTo>
                      <a:cubicBezTo>
                        <a:pt x="136775" y="131661"/>
                        <a:pt x="101917" y="153202"/>
                        <a:pt x="67132" y="144988"/>
                      </a:cubicBezTo>
                      <a:cubicBezTo>
                        <a:pt x="32346" y="136774"/>
                        <a:pt x="10806" y="101917"/>
                        <a:pt x="19020" y="67131"/>
                      </a:cubicBezTo>
                      <a:cubicBezTo>
                        <a:pt x="27233" y="32346"/>
                        <a:pt x="62091" y="10806"/>
                        <a:pt x="96876" y="19020"/>
                      </a:cubicBezTo>
                      <a:close/>
                    </a:path>
                  </a:pathLst>
                </a:custGeom>
                <a:solidFill>
                  <a:srgbClr val="F2F2F2"/>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50" name="Freeform: Shape 49">
                  <a:extLst>
                    <a:ext uri="{FF2B5EF4-FFF2-40B4-BE49-F238E27FC236}">
                      <a16:creationId xmlns:a16="http://schemas.microsoft.com/office/drawing/2014/main" id="{D3918964-E913-C42E-AF7C-BC45B1CD2115}"/>
                    </a:ext>
                  </a:extLst>
                </p:cNvPr>
                <p:cNvSpPr/>
                <p:nvPr/>
              </p:nvSpPr>
              <p:spPr>
                <a:xfrm>
                  <a:off x="2316548" y="3068773"/>
                  <a:ext cx="72000" cy="72000"/>
                </a:xfrm>
                <a:custGeom>
                  <a:avLst/>
                  <a:gdLst>
                    <a:gd name="connsiteX0" fmla="*/ 57295 w 96526"/>
                    <a:gd name="connsiteY0" fmla="*/ 12671 h 96526"/>
                    <a:gd name="connsiteX1" fmla="*/ 84871 w 96526"/>
                    <a:gd name="connsiteY1" fmla="*/ 57295 h 96526"/>
                    <a:gd name="connsiteX2" fmla="*/ 40247 w 96526"/>
                    <a:gd name="connsiteY2" fmla="*/ 84870 h 96526"/>
                    <a:gd name="connsiteX3" fmla="*/ 12671 w 96526"/>
                    <a:gd name="connsiteY3" fmla="*/ 40247 h 96526"/>
                    <a:gd name="connsiteX4" fmla="*/ 57295 w 96526"/>
                    <a:gd name="connsiteY4" fmla="*/ 12671 h 96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26" h="96526">
                      <a:moveTo>
                        <a:pt x="57295" y="12671"/>
                      </a:moveTo>
                      <a:cubicBezTo>
                        <a:pt x="77233" y="17379"/>
                        <a:pt x="89579" y="37358"/>
                        <a:pt x="84871" y="57295"/>
                      </a:cubicBezTo>
                      <a:cubicBezTo>
                        <a:pt x="80163" y="77232"/>
                        <a:pt x="60184" y="89578"/>
                        <a:pt x="40247" y="84870"/>
                      </a:cubicBezTo>
                      <a:cubicBezTo>
                        <a:pt x="20310" y="80163"/>
                        <a:pt x="7964" y="60184"/>
                        <a:pt x="12671" y="40247"/>
                      </a:cubicBezTo>
                      <a:cubicBezTo>
                        <a:pt x="17379" y="20310"/>
                        <a:pt x="37358" y="7964"/>
                        <a:pt x="57295" y="12671"/>
                      </a:cubicBezTo>
                      <a:close/>
                    </a:path>
                  </a:pathLst>
                </a:custGeom>
                <a:solidFill>
                  <a:srgbClr val="CCCCCC"/>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grpSp>
          <p:sp>
            <p:nvSpPr>
              <p:cNvPr id="52" name="Freeform: Shape 51">
                <a:extLst>
                  <a:ext uri="{FF2B5EF4-FFF2-40B4-BE49-F238E27FC236}">
                    <a16:creationId xmlns:a16="http://schemas.microsoft.com/office/drawing/2014/main" id="{826E054C-9503-E94C-1D19-ACEFE8D246A7}"/>
                  </a:ext>
                </a:extLst>
              </p:cNvPr>
              <p:cNvSpPr/>
              <p:nvPr/>
            </p:nvSpPr>
            <p:spPr>
              <a:xfrm>
                <a:off x="4158182" y="7611521"/>
                <a:ext cx="63813" cy="161545"/>
              </a:xfrm>
              <a:custGeom>
                <a:avLst/>
                <a:gdLst>
                  <a:gd name="connsiteX0" fmla="*/ 3447 w 174667"/>
                  <a:gd name="connsiteY0" fmla="*/ 3447 h 312563"/>
                  <a:gd name="connsiteX1" fmla="*/ 173197 w 174667"/>
                  <a:gd name="connsiteY1" fmla="*/ 3447 h 312563"/>
                  <a:gd name="connsiteX2" fmla="*/ 173197 w 174667"/>
                  <a:gd name="connsiteY2" fmla="*/ 310173 h 312563"/>
                  <a:gd name="connsiteX3" fmla="*/ 3447 w 174667"/>
                  <a:gd name="connsiteY3" fmla="*/ 310173 h 312563"/>
                </a:gdLst>
                <a:ahLst/>
                <a:cxnLst>
                  <a:cxn ang="0">
                    <a:pos x="connsiteX0" y="connsiteY0"/>
                  </a:cxn>
                  <a:cxn ang="0">
                    <a:pos x="connsiteX1" y="connsiteY1"/>
                  </a:cxn>
                  <a:cxn ang="0">
                    <a:pos x="connsiteX2" y="connsiteY2"/>
                  </a:cxn>
                  <a:cxn ang="0">
                    <a:pos x="connsiteX3" y="connsiteY3"/>
                  </a:cxn>
                </a:cxnLst>
                <a:rect l="l" t="t" r="r" b="b"/>
                <a:pathLst>
                  <a:path w="174667" h="312563">
                    <a:moveTo>
                      <a:pt x="3447" y="3447"/>
                    </a:moveTo>
                    <a:lnTo>
                      <a:pt x="173197" y="3447"/>
                    </a:lnTo>
                    <a:lnTo>
                      <a:pt x="173197" y="310173"/>
                    </a:lnTo>
                    <a:lnTo>
                      <a:pt x="3447" y="310173"/>
                    </a:lnTo>
                    <a:close/>
                  </a:path>
                </a:pathLst>
              </a:custGeom>
              <a:solidFill>
                <a:schemeClr val="bg1">
                  <a:lumMod val="75000"/>
                </a:schemeClr>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55" name="Freeform: Shape 54">
                <a:extLst>
                  <a:ext uri="{FF2B5EF4-FFF2-40B4-BE49-F238E27FC236}">
                    <a16:creationId xmlns:a16="http://schemas.microsoft.com/office/drawing/2014/main" id="{0A6E2A57-F4D7-22DD-0016-834CEB51A773}"/>
                  </a:ext>
                </a:extLst>
              </p:cNvPr>
              <p:cNvSpPr/>
              <p:nvPr/>
            </p:nvSpPr>
            <p:spPr>
              <a:xfrm>
                <a:off x="4158182" y="7611521"/>
                <a:ext cx="63813" cy="59392"/>
              </a:xfrm>
              <a:custGeom>
                <a:avLst/>
                <a:gdLst>
                  <a:gd name="connsiteX0" fmla="*/ 3447 w 174667"/>
                  <a:gd name="connsiteY0" fmla="*/ 3447 h 114912"/>
                  <a:gd name="connsiteX1" fmla="*/ 173197 w 174667"/>
                  <a:gd name="connsiteY1" fmla="*/ 3447 h 114912"/>
                  <a:gd name="connsiteX2" fmla="*/ 173197 w 174667"/>
                  <a:gd name="connsiteY2" fmla="*/ 111971 h 114912"/>
                  <a:gd name="connsiteX3" fmla="*/ 3447 w 174667"/>
                  <a:gd name="connsiteY3" fmla="*/ 111971 h 114912"/>
                </a:gdLst>
                <a:ahLst/>
                <a:cxnLst>
                  <a:cxn ang="0">
                    <a:pos x="connsiteX0" y="connsiteY0"/>
                  </a:cxn>
                  <a:cxn ang="0">
                    <a:pos x="connsiteX1" y="connsiteY1"/>
                  </a:cxn>
                  <a:cxn ang="0">
                    <a:pos x="connsiteX2" y="connsiteY2"/>
                  </a:cxn>
                  <a:cxn ang="0">
                    <a:pos x="connsiteX3" y="connsiteY3"/>
                  </a:cxn>
                </a:cxnLst>
                <a:rect l="l" t="t" r="r" b="b"/>
                <a:pathLst>
                  <a:path w="174667" h="114912">
                    <a:moveTo>
                      <a:pt x="3447" y="3447"/>
                    </a:moveTo>
                    <a:lnTo>
                      <a:pt x="173197" y="3447"/>
                    </a:lnTo>
                    <a:lnTo>
                      <a:pt x="173197" y="111971"/>
                    </a:lnTo>
                    <a:lnTo>
                      <a:pt x="3447" y="111971"/>
                    </a:lnTo>
                    <a:close/>
                  </a:path>
                </a:pathLst>
              </a:custGeom>
              <a:solidFill>
                <a:schemeClr val="bg1">
                  <a:lumMod val="65000"/>
                  <a:alpha val="70000"/>
                </a:schemeClr>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grpSp>
            <p:nvGrpSpPr>
              <p:cNvPr id="59" name="Group 58">
                <a:extLst>
                  <a:ext uri="{FF2B5EF4-FFF2-40B4-BE49-F238E27FC236}">
                    <a16:creationId xmlns:a16="http://schemas.microsoft.com/office/drawing/2014/main" id="{355B2A00-4F13-C0B7-B558-078184A54FC1}"/>
                  </a:ext>
                </a:extLst>
              </p:cNvPr>
              <p:cNvGrpSpPr/>
              <p:nvPr/>
            </p:nvGrpSpPr>
            <p:grpSpPr>
              <a:xfrm>
                <a:off x="4117937" y="7708135"/>
                <a:ext cx="144000" cy="144000"/>
                <a:chOff x="2280548" y="3032773"/>
                <a:chExt cx="144000" cy="144000"/>
              </a:xfrm>
            </p:grpSpPr>
            <p:sp>
              <p:nvSpPr>
                <p:cNvPr id="61" name="Freeform: Shape 60">
                  <a:extLst>
                    <a:ext uri="{FF2B5EF4-FFF2-40B4-BE49-F238E27FC236}">
                      <a16:creationId xmlns:a16="http://schemas.microsoft.com/office/drawing/2014/main" id="{60838922-1DB8-BAAB-5B06-07352E76AB80}"/>
                    </a:ext>
                  </a:extLst>
                </p:cNvPr>
                <p:cNvSpPr/>
                <p:nvPr/>
              </p:nvSpPr>
              <p:spPr>
                <a:xfrm>
                  <a:off x="2280548" y="3032773"/>
                  <a:ext cx="144000" cy="144000"/>
                </a:xfrm>
                <a:custGeom>
                  <a:avLst/>
                  <a:gdLst>
                    <a:gd name="connsiteX0" fmla="*/ 177685 w 298773"/>
                    <a:gd name="connsiteY0" fmla="*/ 31980 h 298773"/>
                    <a:gd name="connsiteX1" fmla="*/ 267725 w 298773"/>
                    <a:gd name="connsiteY1" fmla="*/ 177685 h 298773"/>
                    <a:gd name="connsiteX2" fmla="*/ 122020 w 298773"/>
                    <a:gd name="connsiteY2" fmla="*/ 267724 h 298773"/>
                    <a:gd name="connsiteX3" fmla="*/ 31980 w 298773"/>
                    <a:gd name="connsiteY3" fmla="*/ 122019 h 298773"/>
                    <a:gd name="connsiteX4" fmla="*/ 177685 w 298773"/>
                    <a:gd name="connsiteY4" fmla="*/ 31980 h 298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773" h="298773">
                      <a:moveTo>
                        <a:pt x="177685" y="31980"/>
                      </a:moveTo>
                      <a:cubicBezTo>
                        <a:pt x="242784" y="47352"/>
                        <a:pt x="283096" y="112586"/>
                        <a:pt x="267725" y="177685"/>
                      </a:cubicBezTo>
                      <a:cubicBezTo>
                        <a:pt x="252353" y="242784"/>
                        <a:pt x="187118" y="283096"/>
                        <a:pt x="122020" y="267724"/>
                      </a:cubicBezTo>
                      <a:cubicBezTo>
                        <a:pt x="56920" y="252353"/>
                        <a:pt x="16608" y="187118"/>
                        <a:pt x="31980" y="122019"/>
                      </a:cubicBezTo>
                      <a:cubicBezTo>
                        <a:pt x="47352" y="56920"/>
                        <a:pt x="112586" y="16608"/>
                        <a:pt x="177685" y="31980"/>
                      </a:cubicBezTo>
                      <a:close/>
                    </a:path>
                  </a:pathLst>
                </a:custGeom>
                <a:solidFill>
                  <a:schemeClr val="bg1">
                    <a:lumMod val="65000"/>
                  </a:schemeClr>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62" name="Freeform: Shape 61">
                  <a:extLst>
                    <a:ext uri="{FF2B5EF4-FFF2-40B4-BE49-F238E27FC236}">
                      <a16:creationId xmlns:a16="http://schemas.microsoft.com/office/drawing/2014/main" id="{C2BABD40-5A5A-4F70-EB08-B470841B1E0C}"/>
                    </a:ext>
                  </a:extLst>
                </p:cNvPr>
                <p:cNvSpPr/>
                <p:nvPr/>
              </p:nvSpPr>
              <p:spPr>
                <a:xfrm>
                  <a:off x="2298548" y="3050773"/>
                  <a:ext cx="108000" cy="108000"/>
                </a:xfrm>
                <a:custGeom>
                  <a:avLst/>
                  <a:gdLst>
                    <a:gd name="connsiteX0" fmla="*/ 96876 w 160878"/>
                    <a:gd name="connsiteY0" fmla="*/ 19020 h 160878"/>
                    <a:gd name="connsiteX1" fmla="*/ 144989 w 160878"/>
                    <a:gd name="connsiteY1" fmla="*/ 96876 h 160878"/>
                    <a:gd name="connsiteX2" fmla="*/ 67132 w 160878"/>
                    <a:gd name="connsiteY2" fmla="*/ 144988 h 160878"/>
                    <a:gd name="connsiteX3" fmla="*/ 19020 w 160878"/>
                    <a:gd name="connsiteY3" fmla="*/ 67131 h 160878"/>
                    <a:gd name="connsiteX4" fmla="*/ 96876 w 160878"/>
                    <a:gd name="connsiteY4" fmla="*/ 19020 h 16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78" h="160878">
                      <a:moveTo>
                        <a:pt x="96876" y="19020"/>
                      </a:moveTo>
                      <a:cubicBezTo>
                        <a:pt x="131662" y="27233"/>
                        <a:pt x="153202" y="62091"/>
                        <a:pt x="144989" y="96876"/>
                      </a:cubicBezTo>
                      <a:cubicBezTo>
                        <a:pt x="136775" y="131661"/>
                        <a:pt x="101917" y="153202"/>
                        <a:pt x="67132" y="144988"/>
                      </a:cubicBezTo>
                      <a:cubicBezTo>
                        <a:pt x="32346" y="136774"/>
                        <a:pt x="10806" y="101917"/>
                        <a:pt x="19020" y="67131"/>
                      </a:cubicBezTo>
                      <a:cubicBezTo>
                        <a:pt x="27233" y="32346"/>
                        <a:pt x="62091" y="10806"/>
                        <a:pt x="96876" y="19020"/>
                      </a:cubicBezTo>
                      <a:close/>
                    </a:path>
                  </a:pathLst>
                </a:custGeom>
                <a:solidFill>
                  <a:srgbClr val="F2F2F2"/>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63" name="Freeform: Shape 62">
                  <a:extLst>
                    <a:ext uri="{FF2B5EF4-FFF2-40B4-BE49-F238E27FC236}">
                      <a16:creationId xmlns:a16="http://schemas.microsoft.com/office/drawing/2014/main" id="{120766A2-4CE4-12BA-2D57-CE21BA2E848B}"/>
                    </a:ext>
                  </a:extLst>
                </p:cNvPr>
                <p:cNvSpPr/>
                <p:nvPr/>
              </p:nvSpPr>
              <p:spPr>
                <a:xfrm>
                  <a:off x="2316548" y="3068773"/>
                  <a:ext cx="72000" cy="72000"/>
                </a:xfrm>
                <a:custGeom>
                  <a:avLst/>
                  <a:gdLst>
                    <a:gd name="connsiteX0" fmla="*/ 57295 w 96526"/>
                    <a:gd name="connsiteY0" fmla="*/ 12671 h 96526"/>
                    <a:gd name="connsiteX1" fmla="*/ 84871 w 96526"/>
                    <a:gd name="connsiteY1" fmla="*/ 57295 h 96526"/>
                    <a:gd name="connsiteX2" fmla="*/ 40247 w 96526"/>
                    <a:gd name="connsiteY2" fmla="*/ 84870 h 96526"/>
                    <a:gd name="connsiteX3" fmla="*/ 12671 w 96526"/>
                    <a:gd name="connsiteY3" fmla="*/ 40247 h 96526"/>
                    <a:gd name="connsiteX4" fmla="*/ 57295 w 96526"/>
                    <a:gd name="connsiteY4" fmla="*/ 12671 h 96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26" h="96526">
                      <a:moveTo>
                        <a:pt x="57295" y="12671"/>
                      </a:moveTo>
                      <a:cubicBezTo>
                        <a:pt x="77233" y="17379"/>
                        <a:pt x="89579" y="37358"/>
                        <a:pt x="84871" y="57295"/>
                      </a:cubicBezTo>
                      <a:cubicBezTo>
                        <a:pt x="80163" y="77232"/>
                        <a:pt x="60184" y="89578"/>
                        <a:pt x="40247" y="84870"/>
                      </a:cubicBezTo>
                      <a:cubicBezTo>
                        <a:pt x="20310" y="80163"/>
                        <a:pt x="7964" y="60184"/>
                        <a:pt x="12671" y="40247"/>
                      </a:cubicBezTo>
                      <a:cubicBezTo>
                        <a:pt x="17379" y="20310"/>
                        <a:pt x="37358" y="7964"/>
                        <a:pt x="57295" y="12671"/>
                      </a:cubicBezTo>
                      <a:close/>
                    </a:path>
                  </a:pathLst>
                </a:custGeom>
                <a:solidFill>
                  <a:srgbClr val="CCCCCC"/>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grpSp>
          <p:sp>
            <p:nvSpPr>
              <p:cNvPr id="576" name="Freeform: Shape 575">
                <a:extLst>
                  <a:ext uri="{FF2B5EF4-FFF2-40B4-BE49-F238E27FC236}">
                    <a16:creationId xmlns:a16="http://schemas.microsoft.com/office/drawing/2014/main" id="{8C8BCAA1-E14E-B277-B6CF-0AF8E5D9AD8B}"/>
                  </a:ext>
                </a:extLst>
              </p:cNvPr>
              <p:cNvSpPr/>
              <p:nvPr/>
            </p:nvSpPr>
            <p:spPr>
              <a:xfrm>
                <a:off x="3885372" y="7467302"/>
                <a:ext cx="623016" cy="142540"/>
              </a:xfrm>
              <a:custGeom>
                <a:avLst/>
                <a:gdLst>
                  <a:gd name="connsiteX0" fmla="*/ 1434756 w 1705307"/>
                  <a:gd name="connsiteY0" fmla="*/ 273401 h 275790"/>
                  <a:gd name="connsiteX1" fmla="*/ 273401 w 1705307"/>
                  <a:gd name="connsiteY1" fmla="*/ 273401 h 275790"/>
                  <a:gd name="connsiteX2" fmla="*/ 3447 w 1705307"/>
                  <a:gd name="connsiteY2" fmla="*/ 3447 h 275790"/>
                  <a:gd name="connsiteX3" fmla="*/ 3447 w 1705307"/>
                  <a:gd name="connsiteY3" fmla="*/ 3447 h 275790"/>
                  <a:gd name="connsiteX4" fmla="*/ 1704664 w 1705307"/>
                  <a:gd name="connsiteY4" fmla="*/ 3447 h 275790"/>
                  <a:gd name="connsiteX5" fmla="*/ 1704664 w 1705307"/>
                  <a:gd name="connsiteY5" fmla="*/ 3447 h 275790"/>
                  <a:gd name="connsiteX6" fmla="*/ 1434756 w 1705307"/>
                  <a:gd name="connsiteY6" fmla="*/ 273401 h 27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5307" h="275790">
                    <a:moveTo>
                      <a:pt x="1434756" y="273401"/>
                    </a:moveTo>
                    <a:lnTo>
                      <a:pt x="273401" y="273401"/>
                    </a:lnTo>
                    <a:cubicBezTo>
                      <a:pt x="124336" y="273401"/>
                      <a:pt x="3447" y="152558"/>
                      <a:pt x="3447" y="3447"/>
                    </a:cubicBezTo>
                    <a:lnTo>
                      <a:pt x="3447" y="3447"/>
                    </a:lnTo>
                    <a:lnTo>
                      <a:pt x="1704664" y="3447"/>
                    </a:lnTo>
                    <a:lnTo>
                      <a:pt x="1704664" y="3447"/>
                    </a:lnTo>
                    <a:cubicBezTo>
                      <a:pt x="1704664" y="152558"/>
                      <a:pt x="1583821" y="273401"/>
                      <a:pt x="1434756" y="273401"/>
                    </a:cubicBezTo>
                    <a:close/>
                  </a:path>
                </a:pathLst>
              </a:custGeom>
              <a:solidFill>
                <a:schemeClr val="accent5"/>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577" name="Freeform: Shape 576">
                <a:extLst>
                  <a:ext uri="{FF2B5EF4-FFF2-40B4-BE49-F238E27FC236}">
                    <a16:creationId xmlns:a16="http://schemas.microsoft.com/office/drawing/2014/main" id="{CA8CDAB0-4661-500A-446F-7173F37C2501}"/>
                  </a:ext>
                </a:extLst>
              </p:cNvPr>
              <p:cNvSpPr/>
              <p:nvPr/>
            </p:nvSpPr>
            <p:spPr>
              <a:xfrm>
                <a:off x="3869083" y="7431976"/>
                <a:ext cx="656602" cy="42762"/>
              </a:xfrm>
              <a:custGeom>
                <a:avLst/>
                <a:gdLst>
                  <a:gd name="connsiteX0" fmla="*/ 1755823 w 1797237"/>
                  <a:gd name="connsiteY0" fmla="*/ 79566 h 82737"/>
                  <a:gd name="connsiteX1" fmla="*/ 41507 w 1797237"/>
                  <a:gd name="connsiteY1" fmla="*/ 79566 h 82737"/>
                  <a:gd name="connsiteX2" fmla="*/ 3447 w 1797237"/>
                  <a:gd name="connsiteY2" fmla="*/ 41507 h 82737"/>
                  <a:gd name="connsiteX3" fmla="*/ 3447 w 1797237"/>
                  <a:gd name="connsiteY3" fmla="*/ 41507 h 82737"/>
                  <a:gd name="connsiteX4" fmla="*/ 41507 w 1797237"/>
                  <a:gd name="connsiteY4" fmla="*/ 3447 h 82737"/>
                  <a:gd name="connsiteX5" fmla="*/ 1755777 w 1797237"/>
                  <a:gd name="connsiteY5" fmla="*/ 3447 h 82737"/>
                  <a:gd name="connsiteX6" fmla="*/ 1793836 w 1797237"/>
                  <a:gd name="connsiteY6" fmla="*/ 41507 h 82737"/>
                  <a:gd name="connsiteX7" fmla="*/ 1793836 w 1797237"/>
                  <a:gd name="connsiteY7" fmla="*/ 41507 h 82737"/>
                  <a:gd name="connsiteX8" fmla="*/ 1755823 w 1797237"/>
                  <a:gd name="connsiteY8" fmla="*/ 79566 h 8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7237" h="82737">
                    <a:moveTo>
                      <a:pt x="1755823" y="79566"/>
                    </a:moveTo>
                    <a:lnTo>
                      <a:pt x="41507" y="79566"/>
                    </a:lnTo>
                    <a:cubicBezTo>
                      <a:pt x="20500" y="79566"/>
                      <a:pt x="3447" y="62513"/>
                      <a:pt x="3447" y="41507"/>
                    </a:cubicBezTo>
                    <a:lnTo>
                      <a:pt x="3447" y="41507"/>
                    </a:lnTo>
                    <a:cubicBezTo>
                      <a:pt x="3447" y="20500"/>
                      <a:pt x="20500" y="3447"/>
                      <a:pt x="41507" y="3447"/>
                    </a:cubicBezTo>
                    <a:lnTo>
                      <a:pt x="1755777" y="3447"/>
                    </a:lnTo>
                    <a:cubicBezTo>
                      <a:pt x="1776783" y="3447"/>
                      <a:pt x="1793836" y="20500"/>
                      <a:pt x="1793836" y="41507"/>
                    </a:cubicBezTo>
                    <a:lnTo>
                      <a:pt x="1793836" y="41507"/>
                    </a:lnTo>
                    <a:cubicBezTo>
                      <a:pt x="1793882" y="62559"/>
                      <a:pt x="1776829" y="79566"/>
                      <a:pt x="1755823" y="79566"/>
                    </a:cubicBezTo>
                    <a:close/>
                  </a:path>
                </a:pathLst>
              </a:custGeom>
              <a:solidFill>
                <a:schemeClr val="accent2"/>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580" name="Freeform: Shape 579">
                <a:extLst>
                  <a:ext uri="{FF2B5EF4-FFF2-40B4-BE49-F238E27FC236}">
                    <a16:creationId xmlns:a16="http://schemas.microsoft.com/office/drawing/2014/main" id="{A68E10AE-09D6-47B0-B1F6-6421E4DD50D8}"/>
                  </a:ext>
                </a:extLst>
              </p:cNvPr>
              <p:cNvSpPr/>
              <p:nvPr/>
            </p:nvSpPr>
            <p:spPr>
              <a:xfrm>
                <a:off x="5358288" y="7818669"/>
                <a:ext cx="623016" cy="142540"/>
              </a:xfrm>
              <a:custGeom>
                <a:avLst/>
                <a:gdLst>
                  <a:gd name="connsiteX0" fmla="*/ 1434756 w 1705307"/>
                  <a:gd name="connsiteY0" fmla="*/ 273401 h 275790"/>
                  <a:gd name="connsiteX1" fmla="*/ 273401 w 1705307"/>
                  <a:gd name="connsiteY1" fmla="*/ 273401 h 275790"/>
                  <a:gd name="connsiteX2" fmla="*/ 3447 w 1705307"/>
                  <a:gd name="connsiteY2" fmla="*/ 3447 h 275790"/>
                  <a:gd name="connsiteX3" fmla="*/ 3447 w 1705307"/>
                  <a:gd name="connsiteY3" fmla="*/ 3447 h 275790"/>
                  <a:gd name="connsiteX4" fmla="*/ 1704664 w 1705307"/>
                  <a:gd name="connsiteY4" fmla="*/ 3447 h 275790"/>
                  <a:gd name="connsiteX5" fmla="*/ 1704664 w 1705307"/>
                  <a:gd name="connsiteY5" fmla="*/ 3447 h 275790"/>
                  <a:gd name="connsiteX6" fmla="*/ 1434756 w 1705307"/>
                  <a:gd name="connsiteY6" fmla="*/ 273401 h 27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5307" h="275790">
                    <a:moveTo>
                      <a:pt x="1434756" y="273401"/>
                    </a:moveTo>
                    <a:lnTo>
                      <a:pt x="273401" y="273401"/>
                    </a:lnTo>
                    <a:cubicBezTo>
                      <a:pt x="124336" y="273401"/>
                      <a:pt x="3447" y="152558"/>
                      <a:pt x="3447" y="3447"/>
                    </a:cubicBezTo>
                    <a:lnTo>
                      <a:pt x="3447" y="3447"/>
                    </a:lnTo>
                    <a:lnTo>
                      <a:pt x="1704664" y="3447"/>
                    </a:lnTo>
                    <a:lnTo>
                      <a:pt x="1704664" y="3447"/>
                    </a:lnTo>
                    <a:cubicBezTo>
                      <a:pt x="1704664" y="152558"/>
                      <a:pt x="1583821" y="273401"/>
                      <a:pt x="1434756" y="273401"/>
                    </a:cubicBezTo>
                    <a:close/>
                  </a:path>
                </a:pathLst>
              </a:custGeom>
              <a:solidFill>
                <a:schemeClr val="accent5"/>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sp>
            <p:nvSpPr>
              <p:cNvPr id="581" name="Freeform: Shape 580">
                <a:extLst>
                  <a:ext uri="{FF2B5EF4-FFF2-40B4-BE49-F238E27FC236}">
                    <a16:creationId xmlns:a16="http://schemas.microsoft.com/office/drawing/2014/main" id="{37CE49CD-B504-E88B-F38D-5FAC3D3CFCC9}"/>
                  </a:ext>
                </a:extLst>
              </p:cNvPr>
              <p:cNvSpPr/>
              <p:nvPr/>
            </p:nvSpPr>
            <p:spPr>
              <a:xfrm>
                <a:off x="5341999" y="7783343"/>
                <a:ext cx="656602" cy="42762"/>
              </a:xfrm>
              <a:custGeom>
                <a:avLst/>
                <a:gdLst>
                  <a:gd name="connsiteX0" fmla="*/ 1755823 w 1797237"/>
                  <a:gd name="connsiteY0" fmla="*/ 79566 h 82737"/>
                  <a:gd name="connsiteX1" fmla="*/ 41507 w 1797237"/>
                  <a:gd name="connsiteY1" fmla="*/ 79566 h 82737"/>
                  <a:gd name="connsiteX2" fmla="*/ 3447 w 1797237"/>
                  <a:gd name="connsiteY2" fmla="*/ 41507 h 82737"/>
                  <a:gd name="connsiteX3" fmla="*/ 3447 w 1797237"/>
                  <a:gd name="connsiteY3" fmla="*/ 41507 h 82737"/>
                  <a:gd name="connsiteX4" fmla="*/ 41507 w 1797237"/>
                  <a:gd name="connsiteY4" fmla="*/ 3447 h 82737"/>
                  <a:gd name="connsiteX5" fmla="*/ 1755777 w 1797237"/>
                  <a:gd name="connsiteY5" fmla="*/ 3447 h 82737"/>
                  <a:gd name="connsiteX6" fmla="*/ 1793836 w 1797237"/>
                  <a:gd name="connsiteY6" fmla="*/ 41507 h 82737"/>
                  <a:gd name="connsiteX7" fmla="*/ 1793836 w 1797237"/>
                  <a:gd name="connsiteY7" fmla="*/ 41507 h 82737"/>
                  <a:gd name="connsiteX8" fmla="*/ 1755823 w 1797237"/>
                  <a:gd name="connsiteY8" fmla="*/ 79566 h 8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7237" h="82737">
                    <a:moveTo>
                      <a:pt x="1755823" y="79566"/>
                    </a:moveTo>
                    <a:lnTo>
                      <a:pt x="41507" y="79566"/>
                    </a:lnTo>
                    <a:cubicBezTo>
                      <a:pt x="20500" y="79566"/>
                      <a:pt x="3447" y="62513"/>
                      <a:pt x="3447" y="41507"/>
                    </a:cubicBezTo>
                    <a:lnTo>
                      <a:pt x="3447" y="41507"/>
                    </a:lnTo>
                    <a:cubicBezTo>
                      <a:pt x="3447" y="20500"/>
                      <a:pt x="20500" y="3447"/>
                      <a:pt x="41507" y="3447"/>
                    </a:cubicBezTo>
                    <a:lnTo>
                      <a:pt x="1755777" y="3447"/>
                    </a:lnTo>
                    <a:cubicBezTo>
                      <a:pt x="1776783" y="3447"/>
                      <a:pt x="1793836" y="20500"/>
                      <a:pt x="1793836" y="41507"/>
                    </a:cubicBezTo>
                    <a:lnTo>
                      <a:pt x="1793836" y="41507"/>
                    </a:lnTo>
                    <a:cubicBezTo>
                      <a:pt x="1793882" y="62559"/>
                      <a:pt x="1776829" y="79566"/>
                      <a:pt x="1755823" y="79566"/>
                    </a:cubicBezTo>
                    <a:close/>
                  </a:path>
                </a:pathLst>
              </a:custGeom>
              <a:solidFill>
                <a:schemeClr val="accent2"/>
              </a:solidFill>
              <a:ln w="9525"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a:ln>
                    <a:noFill/>
                  </a:ln>
                  <a:solidFill>
                    <a:srgbClr val="000000"/>
                  </a:solidFill>
                  <a:effectLst/>
                  <a:uLnTx/>
                  <a:uFillTx/>
                  <a:latin typeface="Century Gothic" panose="020F0302020204030204"/>
                  <a:ea typeface="+mn-ea"/>
                  <a:cs typeface="Arial" panose="020B0604020202020204" pitchFamily="34" charset="0"/>
                </a:endParaRPr>
              </a:p>
            </p:txBody>
          </p:sp>
        </p:grpSp>
        <p:sp>
          <p:nvSpPr>
            <p:cNvPr id="29" name="TextBox 28">
              <a:extLst>
                <a:ext uri="{FF2B5EF4-FFF2-40B4-BE49-F238E27FC236}">
                  <a16:creationId xmlns:a16="http://schemas.microsoft.com/office/drawing/2014/main" id="{2992B553-2DF9-F71B-E5E8-C880FFA0A6FD}"/>
                </a:ext>
              </a:extLst>
            </p:cNvPr>
            <p:cNvSpPr txBox="1"/>
            <p:nvPr/>
          </p:nvSpPr>
          <p:spPr>
            <a:xfrm>
              <a:off x="6521410" y="5080921"/>
              <a:ext cx="1288441" cy="307777"/>
            </a:xfrm>
            <a:prstGeom prst="rect">
              <a:avLst/>
            </a:prstGeom>
            <a:noFill/>
          </p:spPr>
          <p:txBody>
            <a:bodyPr wrap="square" lIns="0" tIns="0" rIns="0" bIns="0" rtlCol="0" anchor="ctr" anchorCtr="0">
              <a:spAutoFit/>
            </a:bodyPr>
            <a:lstStyle/>
            <a:p>
              <a:pPr marL="0" marR="0" lvl="0" indent="0" algn="ctr" defTabSz="914354" rtl="0" eaLnBrk="1" fontAlgn="auto" latinLnBrk="0" hangingPunct="1">
                <a:lnSpc>
                  <a:spcPts val="1200"/>
                </a:lnSpc>
                <a:spcBef>
                  <a:spcPts val="0"/>
                </a:spcBef>
                <a:spcAft>
                  <a:spcPts val="0"/>
                </a:spcAft>
                <a:buClrTx/>
                <a:buSzTx/>
                <a:buFontTx/>
                <a:buNone/>
                <a:tabLst/>
                <a:defRPr/>
              </a:pPr>
              <a:r>
                <a:rPr kumimoji="0" lang="en-GB" sz="1333" b="1" i="0" u="none" strike="noStrike" kern="1200" cap="none" spc="0" normalizeH="0" baseline="0" noProof="0" dirty="0">
                  <a:ln>
                    <a:noFill/>
                  </a:ln>
                  <a:solidFill>
                    <a:srgbClr val="04459C"/>
                  </a:solidFill>
                  <a:effectLst/>
                  <a:uLnTx/>
                  <a:uFillTx/>
                  <a:latin typeface="Century Gothic" panose="020F0302020204030204"/>
                  <a:ea typeface="Apis For Office" panose="020B0504010101010104" pitchFamily="34" charset="0"/>
                  <a:cs typeface="Arial" panose="020B0604020202020204" pitchFamily="34" charset="0"/>
                </a:rPr>
                <a:t>Perdita di </a:t>
              </a:r>
              <a:r>
                <a:rPr kumimoji="0" lang="en-GB" sz="1333" b="1" i="0" u="none" strike="noStrike" kern="1200" cap="none" spc="0" normalizeH="0" baseline="0" noProof="0" dirty="0" err="1">
                  <a:ln>
                    <a:noFill/>
                  </a:ln>
                  <a:solidFill>
                    <a:srgbClr val="04459C"/>
                  </a:solidFill>
                  <a:effectLst/>
                  <a:uLnTx/>
                  <a:uFillTx/>
                  <a:latin typeface="Century Gothic" panose="020F0302020204030204"/>
                  <a:ea typeface="Apis For Office" panose="020B0504010101010104" pitchFamily="34" charset="0"/>
                  <a:cs typeface="Arial" panose="020B0604020202020204" pitchFamily="34" charset="0"/>
                </a:rPr>
                <a:t>massa</a:t>
              </a:r>
              <a:r>
                <a:rPr kumimoji="0" lang="en-GB" sz="1333" b="1" i="0" u="none" strike="noStrike" kern="1200" cap="none" spc="0" normalizeH="0" baseline="0" noProof="0" dirty="0">
                  <a:ln>
                    <a:noFill/>
                  </a:ln>
                  <a:solidFill>
                    <a:srgbClr val="04459C"/>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GB" sz="1333" b="1" i="0" u="none" strike="noStrike" kern="1200" cap="none" spc="0" normalizeH="0" baseline="0" noProof="0" dirty="0" err="1">
                  <a:ln>
                    <a:noFill/>
                  </a:ln>
                  <a:solidFill>
                    <a:srgbClr val="04459C"/>
                  </a:solidFill>
                  <a:effectLst/>
                  <a:uLnTx/>
                  <a:uFillTx/>
                  <a:latin typeface="Century Gothic" panose="020F0302020204030204"/>
                  <a:ea typeface="Apis For Office" panose="020B0504010101010104" pitchFamily="34" charset="0"/>
                  <a:cs typeface="Arial" panose="020B0604020202020204" pitchFamily="34" charset="0"/>
                </a:rPr>
                <a:t>magra</a:t>
              </a:r>
              <a:endParaRPr kumimoji="0" lang="en-GB" sz="1333" b="1" i="0" u="none" strike="noStrike" kern="1200" cap="none" spc="0" normalizeH="0" baseline="0" noProof="0" dirty="0">
                <a:ln>
                  <a:noFill/>
                </a:ln>
                <a:solidFill>
                  <a:srgbClr val="04459C"/>
                </a:solidFill>
                <a:effectLst/>
                <a:uLnTx/>
                <a:uFillTx/>
                <a:latin typeface="Century Gothic" panose="020F0302020204030204"/>
                <a:ea typeface="Apis For Office" panose="020B0504010101010104" pitchFamily="34" charset="0"/>
                <a:cs typeface="Arial" panose="020B0604020202020204" pitchFamily="34" charset="0"/>
              </a:endParaRPr>
            </a:p>
          </p:txBody>
        </p:sp>
      </p:grpSp>
    </p:spTree>
    <p:extLst>
      <p:ext uri="{BB962C8B-B14F-4D97-AF65-F5344CB8AC3E}">
        <p14:creationId xmlns:p14="http://schemas.microsoft.com/office/powerpoint/2010/main" val="39012425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5"/>
                                        </p:tgtEl>
                                        <p:attrNameLst>
                                          <p:attrName>style.visibility</p:attrName>
                                        </p:attrNameLst>
                                      </p:cBhvr>
                                      <p:to>
                                        <p:strVal val="visible"/>
                                      </p:to>
                                    </p:set>
                                    <p:animEffect transition="in" filter="fade">
                                      <p:cBhvr>
                                        <p:cTn id="7" dur="500"/>
                                        <p:tgtEl>
                                          <p:spTgt spid="1645"/>
                                        </p:tgtEl>
                                      </p:cBhvr>
                                    </p:animEffect>
                                  </p:childTnLst>
                                </p:cTn>
                              </p:par>
                              <p:par>
                                <p:cTn id="8" presetID="10" presetClass="entr" presetSubtype="0" fill="hold" nodeType="withEffect">
                                  <p:stCondLst>
                                    <p:cond delay="0"/>
                                  </p:stCondLst>
                                  <p:childTnLst>
                                    <p:set>
                                      <p:cBhvr>
                                        <p:cTn id="9" dur="1" fill="hold">
                                          <p:stCondLst>
                                            <p:cond delay="0"/>
                                          </p:stCondLst>
                                        </p:cTn>
                                        <p:tgtEl>
                                          <p:spTgt spid="1644"/>
                                        </p:tgtEl>
                                        <p:attrNameLst>
                                          <p:attrName>style.visibility</p:attrName>
                                        </p:attrNameLst>
                                      </p:cBhvr>
                                      <p:to>
                                        <p:strVal val="visible"/>
                                      </p:to>
                                    </p:set>
                                    <p:animEffect transition="in" filter="fade">
                                      <p:cBhvr>
                                        <p:cTn id="10" dur="500"/>
                                        <p:tgtEl>
                                          <p:spTgt spid="1644"/>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nodeType="withEffect">
                                  <p:stCondLst>
                                    <p:cond delay="0"/>
                                  </p:stCondLst>
                                  <p:childTnLst>
                                    <p:set>
                                      <p:cBhvr>
                                        <p:cTn id="18" dur="1" fill="hold">
                                          <p:stCondLst>
                                            <p:cond delay="0"/>
                                          </p:stCondLst>
                                        </p:cTn>
                                        <p:tgtEl>
                                          <p:spTgt spid="636"/>
                                        </p:tgtEl>
                                        <p:attrNameLst>
                                          <p:attrName>style.visibility</p:attrName>
                                        </p:attrNameLst>
                                      </p:cBhvr>
                                      <p:to>
                                        <p:strVal val="visible"/>
                                      </p:to>
                                    </p:set>
                                    <p:animEffect transition="in" filter="fade">
                                      <p:cBhvr>
                                        <p:cTn id="19" dur="500"/>
                                        <p:tgtEl>
                                          <p:spTgt spid="636"/>
                                        </p:tgtEl>
                                      </p:cBhvr>
                                    </p:animEffect>
                                  </p:childTnLst>
                                </p:cTn>
                              </p:par>
                              <p:par>
                                <p:cTn id="20" presetID="10" presetClass="entr" presetSubtype="0" fill="hold" nodeType="withEffect">
                                  <p:stCondLst>
                                    <p:cond delay="0"/>
                                  </p:stCondLst>
                                  <p:childTnLst>
                                    <p:set>
                                      <p:cBhvr>
                                        <p:cTn id="21" dur="1" fill="hold">
                                          <p:stCondLst>
                                            <p:cond delay="0"/>
                                          </p:stCondLst>
                                        </p:cTn>
                                        <p:tgtEl>
                                          <p:spTgt spid="1553"/>
                                        </p:tgtEl>
                                        <p:attrNameLst>
                                          <p:attrName>style.visibility</p:attrName>
                                        </p:attrNameLst>
                                      </p:cBhvr>
                                      <p:to>
                                        <p:strVal val="visible"/>
                                      </p:to>
                                    </p:set>
                                    <p:animEffect transition="in" filter="fade">
                                      <p:cBhvr>
                                        <p:cTn id="22" dur="500"/>
                                        <p:tgtEl>
                                          <p:spTgt spid="15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0E5A6-59D9-AA2C-528F-8964835776F4}"/>
            </a:ext>
          </a:extLst>
        </p:cNvPr>
        <p:cNvGrpSpPr/>
        <p:nvPr/>
      </p:nvGrpSpPr>
      <p:grpSpPr>
        <a:xfrm>
          <a:off x="0" y="0"/>
          <a:ext cx="0" cy="0"/>
          <a:chOff x="0" y="0"/>
          <a:chExt cx="0" cy="0"/>
        </a:xfrm>
      </p:grpSpPr>
      <p:sp>
        <p:nvSpPr>
          <p:cNvPr id="5" name="Rettangolo con angoli arrotondati 5">
            <a:extLst>
              <a:ext uri="{FF2B5EF4-FFF2-40B4-BE49-F238E27FC236}">
                <a16:creationId xmlns:a16="http://schemas.microsoft.com/office/drawing/2014/main" id="{14B7D622-A678-4D05-166D-EB212ADDD8E3}"/>
              </a:ext>
            </a:extLst>
          </p:cNvPr>
          <p:cNvSpPr/>
          <p:nvPr/>
        </p:nvSpPr>
        <p:spPr>
          <a:xfrm>
            <a:off x="2205387" y="1944056"/>
            <a:ext cx="7781227" cy="3442551"/>
          </a:xfrm>
          <a:prstGeom prst="roundRect">
            <a:avLst>
              <a:gd name="adj" fmla="val 7662"/>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100" b="1" i="0" u="none" strike="noStrike" kern="1200" cap="none" spc="0" normalizeH="0" baseline="0" noProof="0">
              <a:ln>
                <a:noFill/>
              </a:ln>
              <a:solidFill>
                <a:srgbClr val="FFFFFF"/>
              </a:solidFill>
              <a:effectLst/>
              <a:uLnTx/>
              <a:uFillTx/>
              <a:latin typeface="Century Gothic" panose="020F0302020204030204"/>
              <a:ea typeface="Apis For Office" panose="020B0504010101010104" pitchFamily="34" charset="0"/>
              <a:cs typeface="Apis For Office" panose="020B0504010101010104" pitchFamily="34" charset="0"/>
            </a:endParaRPr>
          </a:p>
        </p:txBody>
      </p:sp>
      <p:sp>
        <p:nvSpPr>
          <p:cNvPr id="6" name="Text Placeholder 5">
            <a:extLst>
              <a:ext uri="{FF2B5EF4-FFF2-40B4-BE49-F238E27FC236}">
                <a16:creationId xmlns:a16="http://schemas.microsoft.com/office/drawing/2014/main" id="{B275869B-F647-F571-29CF-C51652880F3C}"/>
              </a:ext>
            </a:extLst>
          </p:cNvPr>
          <p:cNvSpPr>
            <a:spLocks noGrp="1"/>
          </p:cNvSpPr>
          <p:nvPr>
            <p:ph type="body" sz="quarter" idx="11"/>
          </p:nvPr>
        </p:nvSpPr>
        <p:spPr/>
        <p:txBody>
          <a:bodyPr/>
          <a:lstStyle/>
          <a:p>
            <a:r>
              <a:rPr lang="it-IT" dirty="0"/>
              <a:t>Limiti dello studio: le ridotte dimensioni del campione e l’esclusione dei pazienti che hanno interrotto il trattamento possono limitarne la </a:t>
            </a:r>
            <a:r>
              <a:rPr lang="it-IT" dirty="0" err="1"/>
              <a:t>generalizzabilità</a:t>
            </a:r>
            <a:r>
              <a:rPr lang="it-IT" dirty="0"/>
              <a:t>. Il follow-up, limitato a 12 mesi, non consente di valutare gli esiti a lungo termine. L’assenza di un gruppo di controllo impone cautela nell’interpretazione delle inferenze causali. I dati sono espressi come medie.</a:t>
            </a:r>
            <a:br>
              <a:rPr lang="en-US" dirty="0"/>
            </a:br>
            <a:r>
              <a:rPr lang="en-US" dirty="0" err="1"/>
              <a:t>Alissou</a:t>
            </a:r>
            <a:r>
              <a:rPr lang="en-US" dirty="0"/>
              <a:t> M et al. Diabetes </a:t>
            </a:r>
            <a:r>
              <a:rPr lang="en-US" dirty="0" err="1"/>
              <a:t>Obes</a:t>
            </a:r>
            <a:r>
              <a:rPr lang="en-US" dirty="0"/>
              <a:t> </a:t>
            </a:r>
            <a:r>
              <a:rPr lang="en-US" dirty="0" err="1"/>
              <a:t>Metab</a:t>
            </a:r>
            <a:r>
              <a:rPr lang="en-US" dirty="0"/>
              <a:t> 2026;23:112–21.</a:t>
            </a:r>
          </a:p>
        </p:txBody>
      </p:sp>
      <p:graphicFrame>
        <p:nvGraphicFramePr>
          <p:cNvPr id="1592" name="Chart 1591" hidden="1">
            <a:extLst>
              <a:ext uri="{FF2B5EF4-FFF2-40B4-BE49-F238E27FC236}">
                <a16:creationId xmlns:a16="http://schemas.microsoft.com/office/drawing/2014/main" id="{CC5A01ED-0578-9136-839E-CD2F66CA7641}"/>
              </a:ext>
            </a:extLst>
          </p:cNvPr>
          <p:cNvGraphicFramePr/>
          <p:nvPr/>
        </p:nvGraphicFramePr>
        <p:xfrm>
          <a:off x="7065924" y="2651457"/>
          <a:ext cx="2005163" cy="3120169"/>
        </p:xfrm>
        <a:graphic>
          <a:graphicData uri="http://schemas.openxmlformats.org/drawingml/2006/chart">
            <c:chart xmlns:c="http://schemas.openxmlformats.org/drawingml/2006/chart" xmlns:r="http://schemas.openxmlformats.org/officeDocument/2006/relationships" r:id="rId3"/>
          </a:graphicData>
        </a:graphic>
      </p:graphicFrame>
      <p:sp>
        <p:nvSpPr>
          <p:cNvPr id="1593" name="Rectangle 1592" hidden="1">
            <a:extLst>
              <a:ext uri="{FF2B5EF4-FFF2-40B4-BE49-F238E27FC236}">
                <a16:creationId xmlns:a16="http://schemas.microsoft.com/office/drawing/2014/main" id="{D092DCF7-0A91-D1F2-9B21-AA4DE4ABB7E9}"/>
              </a:ext>
            </a:extLst>
          </p:cNvPr>
          <p:cNvSpPr/>
          <p:nvPr/>
        </p:nvSpPr>
        <p:spPr>
          <a:xfrm>
            <a:off x="1538209" y="3210713"/>
            <a:ext cx="329740" cy="2381948"/>
          </a:xfrm>
          <a:prstGeom prst="rect">
            <a:avLst/>
          </a:prstGeom>
          <a:solidFill>
            <a:schemeClr val="accent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pis For Office"/>
              <a:ea typeface="+mn-ea"/>
              <a:cs typeface="+mn-cs"/>
            </a:endParaRPr>
          </a:p>
        </p:txBody>
      </p:sp>
      <p:sp>
        <p:nvSpPr>
          <p:cNvPr id="1594" name="Rectangle 1593" hidden="1">
            <a:extLst>
              <a:ext uri="{FF2B5EF4-FFF2-40B4-BE49-F238E27FC236}">
                <a16:creationId xmlns:a16="http://schemas.microsoft.com/office/drawing/2014/main" id="{BDA431DE-D4B1-9F5C-7088-A2C734AD69E8}"/>
              </a:ext>
            </a:extLst>
          </p:cNvPr>
          <p:cNvSpPr/>
          <p:nvPr/>
        </p:nvSpPr>
        <p:spPr>
          <a:xfrm>
            <a:off x="1940881" y="3210713"/>
            <a:ext cx="329740" cy="2051204"/>
          </a:xfrm>
          <a:prstGeom prst="rect">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pis For Office"/>
              <a:ea typeface="+mn-ea"/>
              <a:cs typeface="+mn-cs"/>
            </a:endParaRPr>
          </a:p>
        </p:txBody>
      </p:sp>
      <p:sp>
        <p:nvSpPr>
          <p:cNvPr id="1595" name="Rectangle 1594" hidden="1">
            <a:extLst>
              <a:ext uri="{FF2B5EF4-FFF2-40B4-BE49-F238E27FC236}">
                <a16:creationId xmlns:a16="http://schemas.microsoft.com/office/drawing/2014/main" id="{6C988911-2FCA-457D-481E-E3DDD67CF2EF}"/>
              </a:ext>
            </a:extLst>
          </p:cNvPr>
          <p:cNvSpPr/>
          <p:nvPr/>
        </p:nvSpPr>
        <p:spPr>
          <a:xfrm>
            <a:off x="2410665" y="3210712"/>
            <a:ext cx="329740" cy="1960328"/>
          </a:xfrm>
          <a:prstGeom prst="rect">
            <a:avLst/>
          </a:prstGeom>
          <a:solidFill>
            <a:schemeClr val="accent1">
              <a:lumMod val="25000"/>
              <a:lumOff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pis For Office"/>
              <a:ea typeface="+mn-ea"/>
              <a:cs typeface="+mn-cs"/>
            </a:endParaRPr>
          </a:p>
        </p:txBody>
      </p:sp>
      <p:graphicFrame>
        <p:nvGraphicFramePr>
          <p:cNvPr id="578" name="Chart 577" hidden="1">
            <a:extLst>
              <a:ext uri="{FF2B5EF4-FFF2-40B4-BE49-F238E27FC236}">
                <a16:creationId xmlns:a16="http://schemas.microsoft.com/office/drawing/2014/main" id="{7FBCEC8E-D4D9-5ACD-5791-E3AF0AA2518B}"/>
              </a:ext>
            </a:extLst>
          </p:cNvPr>
          <p:cNvGraphicFramePr/>
          <p:nvPr/>
        </p:nvGraphicFramePr>
        <p:xfrm>
          <a:off x="1192363" y="3358551"/>
          <a:ext cx="2166188" cy="14377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79" name="Chart 578" hidden="1">
            <a:extLst>
              <a:ext uri="{FF2B5EF4-FFF2-40B4-BE49-F238E27FC236}">
                <a16:creationId xmlns:a16="http://schemas.microsoft.com/office/drawing/2014/main" id="{4A61E590-598E-BC5A-4582-B062EAF4F597}"/>
              </a:ext>
            </a:extLst>
          </p:cNvPr>
          <p:cNvGraphicFramePr/>
          <p:nvPr/>
        </p:nvGraphicFramePr>
        <p:xfrm>
          <a:off x="6295393" y="3358551"/>
          <a:ext cx="2166188" cy="143773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91" name="Chart 1590" hidden="1">
            <a:extLst>
              <a:ext uri="{FF2B5EF4-FFF2-40B4-BE49-F238E27FC236}">
                <a16:creationId xmlns:a16="http://schemas.microsoft.com/office/drawing/2014/main" id="{ABFB432C-D134-2542-7575-E615ECBEF8DD}"/>
              </a:ext>
            </a:extLst>
          </p:cNvPr>
          <p:cNvGraphicFramePr/>
          <p:nvPr/>
        </p:nvGraphicFramePr>
        <p:xfrm>
          <a:off x="5372431" y="3131890"/>
          <a:ext cx="2005163" cy="231536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83" name="Chart 882" hidden="1">
            <a:extLst>
              <a:ext uri="{FF2B5EF4-FFF2-40B4-BE49-F238E27FC236}">
                <a16:creationId xmlns:a16="http://schemas.microsoft.com/office/drawing/2014/main" id="{3FC2DC5F-C121-8AC5-A2BD-908F973ACFF4}"/>
              </a:ext>
            </a:extLst>
          </p:cNvPr>
          <p:cNvGraphicFramePr/>
          <p:nvPr/>
        </p:nvGraphicFramePr>
        <p:xfrm>
          <a:off x="11288776" y="3131890"/>
          <a:ext cx="2005163" cy="2315361"/>
        </p:xfrm>
        <a:graphic>
          <a:graphicData uri="http://schemas.openxmlformats.org/drawingml/2006/chart">
            <c:chart xmlns:c="http://schemas.openxmlformats.org/drawingml/2006/chart" xmlns:r="http://schemas.openxmlformats.org/officeDocument/2006/relationships" r:id="rId7"/>
          </a:graphicData>
        </a:graphic>
      </p:graphicFrame>
      <p:sp>
        <p:nvSpPr>
          <p:cNvPr id="3" name="TextBox 10">
            <a:extLst>
              <a:ext uri="{FF2B5EF4-FFF2-40B4-BE49-F238E27FC236}">
                <a16:creationId xmlns:a16="http://schemas.microsoft.com/office/drawing/2014/main" id="{907C41FD-6A3C-F8FF-033F-F1417E6A23E7}"/>
              </a:ext>
            </a:extLst>
          </p:cNvPr>
          <p:cNvSpPr txBox="1">
            <a:spLocks noChangeAspect="1"/>
          </p:cNvSpPr>
          <p:nvPr/>
        </p:nvSpPr>
        <p:spPr>
          <a:xfrm rot="10800000">
            <a:off x="-24" y="-5"/>
            <a:ext cx="6959031" cy="1315992"/>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4" name="Segnaposto testo 17">
            <a:extLst>
              <a:ext uri="{FF2B5EF4-FFF2-40B4-BE49-F238E27FC236}">
                <a16:creationId xmlns:a16="http://schemas.microsoft.com/office/drawing/2014/main" id="{F4754A1D-CA17-D244-89B0-232D3290F0E3}"/>
              </a:ext>
            </a:extLst>
          </p:cNvPr>
          <p:cNvSpPr txBox="1">
            <a:spLocks/>
          </p:cNvSpPr>
          <p:nvPr/>
        </p:nvSpPr>
        <p:spPr>
          <a:xfrm>
            <a:off x="505460" y="400350"/>
            <a:ext cx="6959030" cy="915637"/>
          </a:xfrm>
          <a:prstGeom prst="rect">
            <a:avLst/>
          </a:prstGeom>
        </p:spPr>
        <p:txBody>
          <a:bodyPr wrap="square"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marL="0" marR="0" lvl="0" indent="0" algn="l" defTabSz="914400" rtl="0" eaLnBrk="1" fontAlgn="auto" latinLnBrk="0" hangingPunct="1">
              <a:lnSpc>
                <a:spcPct val="80000"/>
              </a:lnSpc>
              <a:spcBef>
                <a:spcPts val="0"/>
              </a:spcBef>
              <a:spcAft>
                <a:spcPts val="600"/>
              </a:spcAft>
              <a:buClr>
                <a:srgbClr val="009EE1"/>
              </a:buClr>
              <a:buSzTx/>
              <a:buFont typeface="Arial" panose="020B0604020202020204" pitchFamily="34" charset="0"/>
              <a:buNone/>
              <a:tabLst>
                <a:tab pos="255822" algn="l"/>
              </a:tabLst>
              <a:defRPr/>
            </a:pPr>
            <a:r>
              <a:rPr kumimoji="0" lang="it-IT" sz="3200" b="1" i="0" u="none" strike="noStrike" kern="1200" cap="none" spc="0" normalizeH="0" baseline="0" noProof="0" dirty="0">
                <a:ln>
                  <a:noFill/>
                </a:ln>
                <a:solidFill>
                  <a:srgbClr val="00257E"/>
                </a:solidFill>
                <a:effectLst/>
                <a:uLnTx/>
                <a:uFillTx/>
                <a:latin typeface="Century Gothic" panose="020B0502020202020204" pitchFamily="34" charset="0"/>
                <a:ea typeface="Apis For Office" panose="020B0504010101010104" pitchFamily="34" charset="0"/>
                <a:cs typeface="Arial" panose="020B0604020202020204" pitchFamily="34" charset="0"/>
              </a:rPr>
              <a:t>Con un miglioramento della </a:t>
            </a:r>
            <a:r>
              <a:rPr kumimoji="0" lang="it-IT" sz="3200" b="1" i="0" u="none" strike="noStrike" kern="1200" cap="none" spc="0" normalizeH="0" baseline="0" noProof="0" dirty="0">
                <a:ln>
                  <a:noFill/>
                </a:ln>
                <a:solidFill>
                  <a:srgbClr val="4590C4"/>
                </a:solidFill>
                <a:effectLst/>
                <a:uLnTx/>
                <a:uFillTx/>
                <a:latin typeface="Century Gothic" panose="020B0502020202020204" pitchFamily="34" charset="0"/>
                <a:ea typeface="Apis For Office" panose="020B0504010101010104" pitchFamily="34" charset="0"/>
                <a:cs typeface="Arial" panose="020B0604020202020204" pitchFamily="34" charset="0"/>
              </a:rPr>
              <a:t>funzione muscolare!</a:t>
            </a:r>
          </a:p>
        </p:txBody>
      </p:sp>
      <p:sp>
        <p:nvSpPr>
          <p:cNvPr id="8" name="TextBox 1567">
            <a:extLst>
              <a:ext uri="{FF2B5EF4-FFF2-40B4-BE49-F238E27FC236}">
                <a16:creationId xmlns:a16="http://schemas.microsoft.com/office/drawing/2014/main" id="{CF3DF6E7-4C37-228B-11F8-05D12C96A612}"/>
              </a:ext>
            </a:extLst>
          </p:cNvPr>
          <p:cNvSpPr txBox="1"/>
          <p:nvPr/>
        </p:nvSpPr>
        <p:spPr>
          <a:xfrm>
            <a:off x="2953007" y="1716343"/>
            <a:ext cx="6285986" cy="548237"/>
          </a:xfrm>
          <a:prstGeom prst="roundRect">
            <a:avLst>
              <a:gd name="adj" fmla="val 50000"/>
            </a:avLst>
          </a:prstGeom>
          <a:solidFill>
            <a:schemeClr val="accent1"/>
          </a:solidFill>
        </p:spPr>
        <p:txBody>
          <a:bodyPr wrap="square" lIns="0" tIns="0" rIns="0" bIns="0" rtlCol="0" anchor="ctr">
            <a:noAutofit/>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FFFFFF"/>
                </a:solidFill>
                <a:effectLst/>
                <a:uLnTx/>
                <a:uFillTx/>
                <a:latin typeface="Century Gothic" panose="020F0302020204030204"/>
                <a:ea typeface="Apis For Office" panose="020B0504010101010104" pitchFamily="34" charset="0"/>
                <a:cs typeface="Arial" panose="020B0604020202020204" pitchFamily="34" charset="0"/>
              </a:rPr>
              <a:t>Variazione</a:t>
            </a:r>
            <a:r>
              <a:rPr kumimoji="0" lang="en-US" sz="2000" b="1" i="0" u="none" strike="noStrike" kern="1200" cap="none" spc="0" normalizeH="0" baseline="0" noProof="0" dirty="0">
                <a:ln>
                  <a:noFill/>
                </a:ln>
                <a:solidFill>
                  <a:srgbClr val="FFFFFF"/>
                </a:solidFill>
                <a:effectLst/>
                <a:uLnTx/>
                <a:uFillTx/>
                <a:latin typeface="Century Gothic" panose="020F0302020204030204"/>
                <a:ea typeface="Apis For Office" panose="020B0504010101010104" pitchFamily="34" charset="0"/>
                <a:cs typeface="Arial" panose="020B0604020202020204" pitchFamily="34" charset="0"/>
              </a:rPr>
              <a:t> rispetto al </a:t>
            </a:r>
            <a:r>
              <a:rPr kumimoji="0" lang="en-US" sz="2000" b="1" i="0" u="none" strike="noStrike" kern="1200" cap="none" spc="0" normalizeH="0" baseline="0" noProof="0" dirty="0" err="1">
                <a:ln>
                  <a:noFill/>
                </a:ln>
                <a:solidFill>
                  <a:srgbClr val="FFFFFF"/>
                </a:solidFill>
                <a:effectLst/>
                <a:uLnTx/>
                <a:uFillTx/>
                <a:latin typeface="Century Gothic" panose="020F0302020204030204"/>
                <a:ea typeface="Apis For Office" panose="020B0504010101010104" pitchFamily="34" charset="0"/>
                <a:cs typeface="Arial" panose="020B0604020202020204" pitchFamily="34" charset="0"/>
              </a:rPr>
              <a:t>basale</a:t>
            </a:r>
            <a:r>
              <a:rPr kumimoji="0" lang="en-US" sz="2000" b="1" i="0" u="none" strike="noStrike" kern="1200" cap="none" spc="0" normalizeH="0" baseline="0" noProof="0" dirty="0">
                <a:ln>
                  <a:noFill/>
                </a:ln>
                <a:solidFill>
                  <a:srgbClr val="FFFFFF"/>
                </a:solidFill>
                <a:effectLst/>
                <a:uLnTx/>
                <a:uFillTx/>
                <a:latin typeface="Century Gothic" panose="020F0302020204030204"/>
                <a:ea typeface="Apis For Office" panose="020B0504010101010104" pitchFamily="34" charset="0"/>
                <a:cs typeface="Arial" panose="020B0604020202020204" pitchFamily="34" charset="0"/>
              </a:rPr>
              <a:t> </a:t>
            </a:r>
            <a:r>
              <a:rPr kumimoji="0" lang="en-US" sz="2000" b="1" i="0" u="none" strike="noStrike" kern="1200" cap="none" spc="0" normalizeH="0" baseline="0" noProof="0" dirty="0" err="1">
                <a:ln>
                  <a:noFill/>
                </a:ln>
                <a:solidFill>
                  <a:srgbClr val="FFFFFF"/>
                </a:solidFill>
                <a:effectLst/>
                <a:uLnTx/>
                <a:uFillTx/>
                <a:latin typeface="Century Gothic" panose="020F0302020204030204"/>
                <a:ea typeface="Apis For Office" panose="020B0504010101010104" pitchFamily="34" charset="0"/>
                <a:cs typeface="Arial" panose="020B0604020202020204" pitchFamily="34" charset="0"/>
              </a:rPr>
              <a:t>della</a:t>
            </a:r>
            <a:r>
              <a:rPr kumimoji="0" lang="en-US" sz="2000" b="1" i="0" u="none" strike="noStrike" kern="1200" cap="none" spc="0" normalizeH="0" baseline="0" noProof="0" dirty="0">
                <a:ln>
                  <a:noFill/>
                </a:ln>
                <a:solidFill>
                  <a:srgbClr val="FFFFFF"/>
                </a:solidFill>
                <a:effectLst/>
                <a:uLnTx/>
                <a:uFillTx/>
                <a:latin typeface="Century Gothic" panose="020F0302020204030204"/>
                <a:ea typeface="Apis For Office" panose="020B0504010101010104" pitchFamily="34" charset="0"/>
                <a:cs typeface="Arial" panose="020B0604020202020204" pitchFamily="34" charset="0"/>
              </a:rPr>
              <a:t> forza </a:t>
            </a:r>
            <a:r>
              <a:rPr kumimoji="0" lang="en-US" sz="2000" b="1" i="0" u="none" strike="noStrike" kern="1200" cap="none" spc="0" normalizeH="0" baseline="0" noProof="0" dirty="0" err="1">
                <a:ln>
                  <a:noFill/>
                </a:ln>
                <a:solidFill>
                  <a:srgbClr val="FFFFFF"/>
                </a:solidFill>
                <a:effectLst/>
                <a:uLnTx/>
                <a:uFillTx/>
                <a:latin typeface="Century Gothic" panose="020F0302020204030204"/>
                <a:ea typeface="Apis For Office" panose="020B0504010101010104" pitchFamily="34" charset="0"/>
                <a:cs typeface="Arial" panose="020B0604020202020204" pitchFamily="34" charset="0"/>
              </a:rPr>
              <a:t>prensile</a:t>
            </a:r>
            <a:endParaRPr kumimoji="0" lang="en-US" sz="2000" b="1" i="0" u="none" strike="noStrike" kern="1200" cap="none" spc="0" normalizeH="0" baseline="0" noProof="0" dirty="0">
              <a:ln>
                <a:noFill/>
              </a:ln>
              <a:solidFill>
                <a:srgbClr val="FFFFFF"/>
              </a:solidFill>
              <a:effectLst/>
              <a:uLnTx/>
              <a:uFillTx/>
              <a:latin typeface="Century Gothic" panose="020F0302020204030204"/>
              <a:ea typeface="Apis For Office" panose="020B0504010101010104" pitchFamily="34" charset="0"/>
              <a:cs typeface="Arial" panose="020B0604020202020204" pitchFamily="34" charset="0"/>
            </a:endParaRPr>
          </a:p>
        </p:txBody>
      </p:sp>
      <p:grpSp>
        <p:nvGrpSpPr>
          <p:cNvPr id="23" name="Gruppo 22">
            <a:extLst>
              <a:ext uri="{FF2B5EF4-FFF2-40B4-BE49-F238E27FC236}">
                <a16:creationId xmlns:a16="http://schemas.microsoft.com/office/drawing/2014/main" id="{621ABB9F-C417-D488-5E1B-4E9A14373C67}"/>
              </a:ext>
            </a:extLst>
          </p:cNvPr>
          <p:cNvGrpSpPr/>
          <p:nvPr/>
        </p:nvGrpSpPr>
        <p:grpSpPr>
          <a:xfrm>
            <a:off x="2205386" y="2691771"/>
            <a:ext cx="7964819" cy="2267645"/>
            <a:chOff x="2101398" y="2597472"/>
            <a:chExt cx="7964819" cy="2267645"/>
          </a:xfrm>
        </p:grpSpPr>
        <p:sp>
          <p:nvSpPr>
            <p:cNvPr id="22" name="Freccia destra 21">
              <a:extLst>
                <a:ext uri="{FF2B5EF4-FFF2-40B4-BE49-F238E27FC236}">
                  <a16:creationId xmlns:a16="http://schemas.microsoft.com/office/drawing/2014/main" id="{3987C682-FEA6-744C-2E87-4853780EF23F}"/>
                </a:ext>
              </a:extLst>
            </p:cNvPr>
            <p:cNvSpPr/>
            <p:nvPr/>
          </p:nvSpPr>
          <p:spPr>
            <a:xfrm>
              <a:off x="2101398" y="3616734"/>
              <a:ext cx="7964819" cy="1248383"/>
            </a:xfrm>
            <a:prstGeom prst="rightArrow">
              <a:avLst>
                <a:gd name="adj1" fmla="val 81958"/>
                <a:gd name="adj2" fmla="val 50000"/>
              </a:avLst>
            </a:prstGeom>
            <a:gradFill flip="none" rotWithShape="1">
              <a:gsLst>
                <a:gs pos="0">
                  <a:schemeClr val="accent2">
                    <a:lumMod val="20000"/>
                    <a:lumOff val="80000"/>
                  </a:schemeClr>
                </a:gs>
                <a:gs pos="100000">
                  <a:srgbClr val="F8DCE5">
                    <a:alpha val="2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Century Gothic" panose="020F0302020204030204"/>
                <a:ea typeface="+mn-ea"/>
                <a:cs typeface="+mn-cs"/>
              </a:endParaRPr>
            </a:p>
          </p:txBody>
        </p:sp>
        <p:grpSp>
          <p:nvGrpSpPr>
            <p:cNvPr id="9" name="Group 1570">
              <a:extLst>
                <a:ext uri="{FF2B5EF4-FFF2-40B4-BE49-F238E27FC236}">
                  <a16:creationId xmlns:a16="http://schemas.microsoft.com/office/drawing/2014/main" id="{D232AFEF-D5EC-B87D-5811-20562ECAD3DF}"/>
                </a:ext>
              </a:extLst>
            </p:cNvPr>
            <p:cNvGrpSpPr/>
            <p:nvPr/>
          </p:nvGrpSpPr>
          <p:grpSpPr>
            <a:xfrm>
              <a:off x="2943284" y="2597472"/>
              <a:ext cx="1387326" cy="1387327"/>
              <a:chOff x="597285" y="2620400"/>
              <a:chExt cx="813787" cy="813787"/>
            </a:xfrm>
          </p:grpSpPr>
          <p:sp>
            <p:nvSpPr>
              <p:cNvPr id="10" name="Oval 1572">
                <a:extLst>
                  <a:ext uri="{FF2B5EF4-FFF2-40B4-BE49-F238E27FC236}">
                    <a16:creationId xmlns:a16="http://schemas.microsoft.com/office/drawing/2014/main" id="{7841E826-00EF-B6C9-94C2-02DEC99D6124}"/>
                  </a:ext>
                </a:extLst>
              </p:cNvPr>
              <p:cNvSpPr/>
              <p:nvPr/>
            </p:nvSpPr>
            <p:spPr>
              <a:xfrm>
                <a:off x="597285" y="2620400"/>
                <a:ext cx="813787" cy="813787"/>
              </a:xfrm>
              <a:prstGeom prst="ellipse">
                <a:avLst/>
              </a:prstGeom>
              <a:gradFill flip="none" rotWithShape="1">
                <a:gsLst>
                  <a:gs pos="0">
                    <a:srgbClr val="D8EAF8"/>
                  </a:gs>
                  <a:gs pos="100000">
                    <a:schemeClr val="accent3">
                      <a:alpha val="20337"/>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is For Office"/>
                  <a:ea typeface="+mn-ea"/>
                  <a:cs typeface="+mn-cs"/>
                </a:endParaRPr>
              </a:p>
            </p:txBody>
          </p:sp>
          <p:pic>
            <p:nvPicPr>
              <p:cNvPr id="11" name="Graphic 1573">
                <a:extLst>
                  <a:ext uri="{FF2B5EF4-FFF2-40B4-BE49-F238E27FC236}">
                    <a16:creationId xmlns:a16="http://schemas.microsoft.com/office/drawing/2014/main" id="{C94FCE27-BF79-E81C-AC49-0FAAB8433BE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7639" y="2715291"/>
                <a:ext cx="686681" cy="686681"/>
              </a:xfrm>
              <a:prstGeom prst="rect">
                <a:avLst/>
              </a:prstGeom>
            </p:spPr>
          </p:pic>
        </p:grpSp>
        <p:sp>
          <p:nvSpPr>
            <p:cNvPr id="12" name="TextBox 1571">
              <a:extLst>
                <a:ext uri="{FF2B5EF4-FFF2-40B4-BE49-F238E27FC236}">
                  <a16:creationId xmlns:a16="http://schemas.microsoft.com/office/drawing/2014/main" id="{254CD01E-1CC5-6323-0D94-ED1635FA1C6E}"/>
                </a:ext>
              </a:extLst>
            </p:cNvPr>
            <p:cNvSpPr txBox="1"/>
            <p:nvPr/>
          </p:nvSpPr>
          <p:spPr>
            <a:xfrm>
              <a:off x="2958410" y="3779260"/>
              <a:ext cx="1387327" cy="615553"/>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BASELINE</a:t>
              </a:r>
              <a:endParaRPr kumimoji="0" lang="en-US" sz="2000" b="1" i="0" u="none" strike="noStrike" kern="1200" cap="none" spc="0" normalizeH="0" baseline="0" noProof="0" dirty="0">
                <a:ln>
                  <a:noFill/>
                </a:ln>
                <a:solidFill>
                  <a:srgbClr val="D1247F"/>
                </a:solidFill>
                <a:effectLst/>
                <a:uLnTx/>
                <a:uFillTx/>
                <a:latin typeface="Century Gothic" panose="020F0302020204030204"/>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1247F"/>
                  </a:solidFill>
                  <a:effectLst/>
                  <a:uLnTx/>
                  <a:uFillTx/>
                  <a:latin typeface="Century Gothic" panose="020F0302020204030204"/>
                  <a:ea typeface="+mn-ea"/>
                  <a:cs typeface="+mn-cs"/>
                </a:rPr>
                <a:t>27.6 kg</a:t>
              </a:r>
            </a:p>
          </p:txBody>
        </p:sp>
        <p:grpSp>
          <p:nvGrpSpPr>
            <p:cNvPr id="13" name="Group 1576">
              <a:extLst>
                <a:ext uri="{FF2B5EF4-FFF2-40B4-BE49-F238E27FC236}">
                  <a16:creationId xmlns:a16="http://schemas.microsoft.com/office/drawing/2014/main" id="{D343FF2A-EA71-5E04-3DDF-5CFC358F5FFC}"/>
                </a:ext>
              </a:extLst>
            </p:cNvPr>
            <p:cNvGrpSpPr/>
            <p:nvPr/>
          </p:nvGrpSpPr>
          <p:grpSpPr>
            <a:xfrm>
              <a:off x="5288421" y="2597472"/>
              <a:ext cx="1387326" cy="1387327"/>
              <a:chOff x="1651949" y="2626969"/>
              <a:chExt cx="813787" cy="813787"/>
            </a:xfrm>
          </p:grpSpPr>
          <p:sp>
            <p:nvSpPr>
              <p:cNvPr id="14" name="Oval 1578">
                <a:extLst>
                  <a:ext uri="{FF2B5EF4-FFF2-40B4-BE49-F238E27FC236}">
                    <a16:creationId xmlns:a16="http://schemas.microsoft.com/office/drawing/2014/main" id="{C16AB565-CFF6-1AB1-D41D-1A6FD51F30AD}"/>
                  </a:ext>
                </a:extLst>
              </p:cNvPr>
              <p:cNvSpPr/>
              <p:nvPr/>
            </p:nvSpPr>
            <p:spPr>
              <a:xfrm>
                <a:off x="1651949" y="2626969"/>
                <a:ext cx="813787" cy="813787"/>
              </a:xfrm>
              <a:prstGeom prst="ellipse">
                <a:avLst/>
              </a:prstGeom>
              <a:gradFill flip="none" rotWithShape="1">
                <a:gsLst>
                  <a:gs pos="0">
                    <a:srgbClr val="D8EAF8"/>
                  </a:gs>
                  <a:gs pos="100000">
                    <a:schemeClr val="accent3">
                      <a:alpha val="20337"/>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is For Office"/>
                  <a:ea typeface="+mn-ea"/>
                  <a:cs typeface="+mn-cs"/>
                </a:endParaRPr>
              </a:p>
            </p:txBody>
          </p:sp>
          <p:pic>
            <p:nvPicPr>
              <p:cNvPr id="15" name="Graphic 1579">
                <a:extLst>
                  <a:ext uri="{FF2B5EF4-FFF2-40B4-BE49-F238E27FC236}">
                    <a16:creationId xmlns:a16="http://schemas.microsoft.com/office/drawing/2014/main" id="{D2D3BDFB-FBE2-6AB2-669D-E6E787B958B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722293" y="2721860"/>
                <a:ext cx="686681" cy="686681"/>
              </a:xfrm>
              <a:prstGeom prst="rect">
                <a:avLst/>
              </a:prstGeom>
            </p:spPr>
          </p:pic>
        </p:grpSp>
        <p:sp>
          <p:nvSpPr>
            <p:cNvPr id="16" name="TextBox 1577">
              <a:extLst>
                <a:ext uri="{FF2B5EF4-FFF2-40B4-BE49-F238E27FC236}">
                  <a16:creationId xmlns:a16="http://schemas.microsoft.com/office/drawing/2014/main" id="{C481FF5E-D04D-B859-D31E-0CBE8EFC4F2C}"/>
                </a:ext>
              </a:extLst>
            </p:cNvPr>
            <p:cNvSpPr txBox="1"/>
            <p:nvPr/>
          </p:nvSpPr>
          <p:spPr>
            <a:xfrm>
              <a:off x="5288420" y="3779260"/>
              <a:ext cx="1473467" cy="615553"/>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7 MESI </a:t>
              </a:r>
              <a:br>
                <a:rPr kumimoji="0" lang="en-US" sz="1800" b="0" i="0" u="none" strike="noStrike" kern="1200" cap="none" spc="0" normalizeH="0" baseline="0" noProof="0" dirty="0">
                  <a:ln>
                    <a:noFill/>
                  </a:ln>
                  <a:solidFill>
                    <a:srgbClr val="001965"/>
                  </a:solidFill>
                  <a:effectLst/>
                  <a:uLnTx/>
                  <a:uFillTx/>
                  <a:latin typeface="Century Gothic" panose="020F0302020204030204"/>
                  <a:ea typeface="+mn-ea"/>
                  <a:cs typeface="+mn-cs"/>
                </a:rPr>
              </a:br>
              <a:r>
                <a:rPr kumimoji="0" lang="en-US" sz="1400" b="1" i="0" u="none" strike="noStrike" kern="1200" cap="none" spc="0" normalizeH="0" baseline="0" noProof="0" dirty="0">
                  <a:ln>
                    <a:noFill/>
                  </a:ln>
                  <a:solidFill>
                    <a:srgbClr val="D1247F"/>
                  </a:solidFill>
                  <a:effectLst/>
                  <a:uLnTx/>
                  <a:uFillTx/>
                  <a:latin typeface="Century Gothic" panose="020F0302020204030204"/>
                  <a:ea typeface="+mn-ea"/>
                  <a:cs typeface="+mn-cs"/>
                </a:rPr>
                <a:t>+3.7 kg</a:t>
              </a:r>
            </a:p>
          </p:txBody>
        </p:sp>
        <p:grpSp>
          <p:nvGrpSpPr>
            <p:cNvPr id="17" name="Group 1584">
              <a:extLst>
                <a:ext uri="{FF2B5EF4-FFF2-40B4-BE49-F238E27FC236}">
                  <a16:creationId xmlns:a16="http://schemas.microsoft.com/office/drawing/2014/main" id="{02A97E31-AFEA-573D-6BAE-F94B09EE9704}"/>
                </a:ext>
              </a:extLst>
            </p:cNvPr>
            <p:cNvGrpSpPr/>
            <p:nvPr/>
          </p:nvGrpSpPr>
          <p:grpSpPr>
            <a:xfrm>
              <a:off x="7633557" y="2600520"/>
              <a:ext cx="1387328" cy="1387328"/>
              <a:chOff x="1278808" y="2626969"/>
              <a:chExt cx="813787" cy="813787"/>
            </a:xfrm>
          </p:grpSpPr>
          <p:sp>
            <p:nvSpPr>
              <p:cNvPr id="18" name="Oval 1585">
                <a:extLst>
                  <a:ext uri="{FF2B5EF4-FFF2-40B4-BE49-F238E27FC236}">
                    <a16:creationId xmlns:a16="http://schemas.microsoft.com/office/drawing/2014/main" id="{BA6DC699-34DA-EF22-B8C8-551E4316074F}"/>
                  </a:ext>
                </a:extLst>
              </p:cNvPr>
              <p:cNvSpPr/>
              <p:nvPr/>
            </p:nvSpPr>
            <p:spPr>
              <a:xfrm>
                <a:off x="1278808" y="2626969"/>
                <a:ext cx="813787" cy="813787"/>
              </a:xfrm>
              <a:prstGeom prst="ellipse">
                <a:avLst/>
              </a:prstGeom>
              <a:gradFill flip="none" rotWithShape="1">
                <a:gsLst>
                  <a:gs pos="0">
                    <a:srgbClr val="D8EAF8"/>
                  </a:gs>
                  <a:gs pos="100000">
                    <a:schemeClr val="accent3">
                      <a:alpha val="20337"/>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is For Office"/>
                  <a:ea typeface="+mn-ea"/>
                  <a:cs typeface="+mn-cs"/>
                </a:endParaRPr>
              </a:p>
            </p:txBody>
          </p:sp>
          <p:pic>
            <p:nvPicPr>
              <p:cNvPr id="19" name="Graphic 1587">
                <a:extLst>
                  <a:ext uri="{FF2B5EF4-FFF2-40B4-BE49-F238E27FC236}">
                    <a16:creationId xmlns:a16="http://schemas.microsoft.com/office/drawing/2014/main" id="{D30DCFE6-A77D-CCA3-EE71-9AB9F21E209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49158" y="2721860"/>
                <a:ext cx="686681" cy="686681"/>
              </a:xfrm>
              <a:prstGeom prst="rect">
                <a:avLst/>
              </a:prstGeom>
            </p:spPr>
          </p:pic>
        </p:grpSp>
        <p:sp>
          <p:nvSpPr>
            <p:cNvPr id="20" name="TextBox 1582">
              <a:extLst>
                <a:ext uri="{FF2B5EF4-FFF2-40B4-BE49-F238E27FC236}">
                  <a16:creationId xmlns:a16="http://schemas.microsoft.com/office/drawing/2014/main" id="{08BD3E8D-07BD-F11B-A329-2EE8BE52A8BF}"/>
                </a:ext>
              </a:extLst>
            </p:cNvPr>
            <p:cNvSpPr txBox="1"/>
            <p:nvPr/>
          </p:nvSpPr>
          <p:spPr>
            <a:xfrm>
              <a:off x="7532758" y="3779260"/>
              <a:ext cx="1599140" cy="615553"/>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rPr>
                <a:t>12 </a:t>
              </a:r>
              <a:r>
                <a:rPr kumimoji="0" lang="en-US" sz="2000" b="1" i="0" u="none" strike="noStrike" kern="1200" cap="none" spc="0" normalizeH="0" baseline="0" noProof="0" dirty="0" err="1">
                  <a:ln>
                    <a:noFill/>
                  </a:ln>
                  <a:solidFill>
                    <a:srgbClr val="00257E"/>
                  </a:solidFill>
                  <a:effectLst/>
                  <a:uLnTx/>
                  <a:uFillTx/>
                  <a:latin typeface="Century Gothic" panose="020F0302020204030204"/>
                  <a:ea typeface="+mn-ea"/>
                  <a:cs typeface="+mn-cs"/>
                </a:rPr>
                <a:t>Mesi</a:t>
              </a:r>
              <a:endParaRPr kumimoji="0" lang="en-US" sz="2000" b="1" i="0" u="none" strike="noStrike" kern="1200" cap="none" spc="0" normalizeH="0" baseline="0" noProof="0" dirty="0">
                <a:ln>
                  <a:noFill/>
                </a:ln>
                <a:solidFill>
                  <a:srgbClr val="00257E"/>
                </a:solidFill>
                <a:effectLst/>
                <a:uLnTx/>
                <a:uFillTx/>
                <a:latin typeface="Century Gothic" panose="020F0302020204030204"/>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1247F"/>
                  </a:solidFill>
                  <a:effectLst/>
                  <a:uLnTx/>
                  <a:uFillTx/>
                  <a:latin typeface="Century Gothic" panose="020F0302020204030204"/>
                  <a:ea typeface="+mn-ea"/>
                  <a:cs typeface="+mn-cs"/>
                </a:rPr>
                <a:t>+4.1 kg</a:t>
              </a:r>
            </a:p>
          </p:txBody>
        </p:sp>
      </p:grpSp>
    </p:spTree>
    <p:extLst>
      <p:ext uri="{BB962C8B-B14F-4D97-AF65-F5344CB8AC3E}">
        <p14:creationId xmlns:p14="http://schemas.microsoft.com/office/powerpoint/2010/main" val="3260110590"/>
      </p:ext>
    </p:extLst>
  </p:cSld>
  <p:clrMapOvr>
    <a:masterClrMapping/>
  </p:clrMapOvr>
  <p:transition spd="slow">
    <p:wipe dir="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DC07C2-EDCF-BD2E-EA60-DEB021B6A8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87ED38-EB77-1BA6-F4F1-8842581F0251}"/>
              </a:ext>
            </a:extLst>
          </p:cNvPr>
          <p:cNvSpPr>
            <a:spLocks noGrp="1"/>
          </p:cNvSpPr>
          <p:nvPr>
            <p:ph type="title"/>
          </p:nvPr>
        </p:nvSpPr>
        <p:spPr/>
        <p:txBody>
          <a:bodyPr/>
          <a:lstStyle/>
          <a:p>
            <a:r>
              <a:rPr lang="it-IT"/>
              <a:t>Conclusion</a:t>
            </a:r>
          </a:p>
        </p:txBody>
      </p:sp>
      <p:sp>
        <p:nvSpPr>
          <p:cNvPr id="5" name="Rectangle 4">
            <a:extLst>
              <a:ext uri="{FF2B5EF4-FFF2-40B4-BE49-F238E27FC236}">
                <a16:creationId xmlns:a16="http://schemas.microsoft.com/office/drawing/2014/main" id="{47794789-AB2F-5615-7833-83789DB7C4DE}"/>
              </a:ext>
            </a:extLst>
          </p:cNvPr>
          <p:cNvSpPr/>
          <p:nvPr/>
        </p:nvSpPr>
        <p:spPr>
          <a:xfrm>
            <a:off x="415199" y="1533600"/>
            <a:ext cx="11361602" cy="4161127"/>
          </a:xfrm>
          <a:prstGeom prst="rect">
            <a:avLst/>
          </a:prstGeom>
          <a:solidFill>
            <a:srgbClr val="F0DCF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b"/>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001965"/>
                </a:solidFill>
                <a:effectLst/>
                <a:uLnTx/>
                <a:uFillTx/>
                <a:latin typeface="Apis For Office"/>
                <a:ea typeface="+mn-ea"/>
                <a:cs typeface="+mn-cs"/>
              </a:rPr>
              <a:t>Semaglutide</a:t>
            </a:r>
            <a:r>
              <a:rPr kumimoji="0" lang="en-US" sz="1400" b="0" i="0" u="none" strike="noStrike" kern="1200" cap="none" spc="0" normalizeH="0" baseline="0" noProof="0">
                <a:ln>
                  <a:noFill/>
                </a:ln>
                <a:solidFill>
                  <a:srgbClr val="001965"/>
                </a:solidFill>
                <a:effectLst/>
                <a:uLnTx/>
                <a:uFillTx/>
                <a:latin typeface="Apis For Office"/>
                <a:ea typeface="+mn-ea"/>
                <a:cs typeface="+mn-cs"/>
              </a:rPr>
              <a:t> 2.4 mg led to </a:t>
            </a:r>
            <a:r>
              <a:rPr kumimoji="0" lang="en-US" sz="1400" b="1" i="0" u="none" strike="noStrike" kern="1200" cap="none" spc="0" normalizeH="0" baseline="0" noProof="0">
                <a:ln>
                  <a:noFill/>
                </a:ln>
                <a:solidFill>
                  <a:srgbClr val="001965"/>
                </a:solidFill>
                <a:effectLst/>
                <a:uLnTx/>
                <a:uFillTx/>
                <a:latin typeface="Apis For Office"/>
                <a:ea typeface="+mn-ea"/>
                <a:cs typeface="+mn-cs"/>
              </a:rPr>
              <a:t>substantial weight loss </a:t>
            </a:r>
            <a:r>
              <a:rPr kumimoji="0" lang="en-US" sz="1400" b="0" i="0" u="none" strike="noStrike" kern="1200" cap="none" spc="0" normalizeH="0" baseline="0" noProof="0">
                <a:ln>
                  <a:noFill/>
                </a:ln>
                <a:solidFill>
                  <a:srgbClr val="001965"/>
                </a:solidFill>
                <a:effectLst/>
                <a:uLnTx/>
                <a:uFillTx/>
                <a:latin typeface="Apis For Office"/>
                <a:ea typeface="+mn-ea"/>
                <a:cs typeface="+mn-cs"/>
              </a:rPr>
              <a:t>in patients with obesity: on average, a 10% reduction at 7 months and 13% at 12 months. These results confirm </a:t>
            </a:r>
            <a:r>
              <a:rPr kumimoji="0" lang="en-US" sz="1400" b="1" i="0" u="none" strike="noStrike" kern="1200" cap="none" spc="0" normalizeH="0" baseline="0" noProof="0">
                <a:ln>
                  <a:noFill/>
                </a:ln>
                <a:solidFill>
                  <a:srgbClr val="001965"/>
                </a:solidFill>
                <a:effectLst/>
                <a:uLnTx/>
                <a:uFillTx/>
                <a:latin typeface="Apis For Office"/>
                <a:ea typeface="+mn-ea"/>
                <a:cs typeface="+mn-cs"/>
              </a:rPr>
              <a:t>the high efficacy of </a:t>
            </a:r>
            <a:r>
              <a:rPr kumimoji="0" lang="en-US" sz="1400" b="1" i="0" u="none" strike="noStrike" kern="1200" cap="none" spc="0" normalizeH="0" baseline="0" noProof="0" err="1">
                <a:ln>
                  <a:noFill/>
                </a:ln>
                <a:solidFill>
                  <a:srgbClr val="001965"/>
                </a:solidFill>
                <a:effectLst/>
                <a:uLnTx/>
                <a:uFillTx/>
                <a:latin typeface="Apis For Office"/>
                <a:ea typeface="+mn-ea"/>
                <a:cs typeface="+mn-cs"/>
              </a:rPr>
              <a:t>Semaglutide</a:t>
            </a:r>
            <a:r>
              <a:rPr kumimoji="0" lang="en-US" sz="1400" b="1" i="0" u="none" strike="noStrike" kern="1200" cap="none" spc="0" normalizeH="0" baseline="0" noProof="0">
                <a:ln>
                  <a:noFill/>
                </a:ln>
                <a:solidFill>
                  <a:srgbClr val="001965"/>
                </a:solidFill>
                <a:effectLst/>
                <a:uLnTx/>
                <a:uFillTx/>
                <a:latin typeface="Apis For Office"/>
                <a:ea typeface="+mn-ea"/>
                <a:cs typeface="+mn-cs"/>
              </a:rPr>
              <a:t> in real-world clinical practice</a:t>
            </a:r>
            <a:r>
              <a:rPr kumimoji="0" lang="en-US" sz="1400" b="0" i="0" u="none" strike="noStrike" kern="1200" cap="none" spc="0" normalizeH="0" baseline="0" noProof="0">
                <a:ln>
                  <a:noFill/>
                </a:ln>
                <a:solidFill>
                  <a:srgbClr val="001965"/>
                </a:solidFill>
                <a:effectLst/>
                <a:uLnTx/>
                <a:uFillTx/>
                <a:latin typeface="Apis For Office"/>
                <a:ea typeface="+mn-ea"/>
                <a:cs typeface="+mn-cs"/>
              </a:rPr>
              <a:t>, consistent with previous clinical trials.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1965"/>
              </a:solidFill>
              <a:effectLst/>
              <a:uLnTx/>
              <a:uFillTx/>
              <a:latin typeface="Apis For Offic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1965"/>
                </a:solidFill>
                <a:effectLst/>
                <a:uLnTx/>
                <a:uFillTx/>
                <a:latin typeface="Apis For Office"/>
                <a:ea typeface="+mn-ea"/>
                <a:cs typeface="+mn-cs"/>
              </a:rPr>
              <a:t>Total fat mass </a:t>
            </a:r>
            <a:r>
              <a:rPr kumimoji="0" lang="en-US" sz="1400" b="1" i="0" u="none" strike="noStrike" kern="1200" cap="none" spc="0" normalizeH="0" baseline="0" noProof="0">
                <a:ln>
                  <a:noFill/>
                </a:ln>
                <a:solidFill>
                  <a:srgbClr val="001965"/>
                </a:solidFill>
                <a:effectLst/>
                <a:uLnTx/>
                <a:uFillTx/>
                <a:latin typeface="Apis For Office"/>
                <a:ea typeface="+mn-ea"/>
                <a:cs typeface="+mn-cs"/>
              </a:rPr>
              <a:t>decreased by 14% </a:t>
            </a:r>
            <a:r>
              <a:rPr kumimoji="0" lang="en-US" sz="1400" b="0" i="0" u="none" strike="noStrike" kern="1200" cap="none" spc="0" normalizeH="0" baseline="0" noProof="0">
                <a:ln>
                  <a:noFill/>
                </a:ln>
                <a:solidFill>
                  <a:srgbClr val="001965"/>
                </a:solidFill>
                <a:effectLst/>
                <a:uLnTx/>
                <a:uFillTx/>
                <a:latin typeface="Apis For Office"/>
                <a:ea typeface="+mn-ea"/>
                <a:cs typeface="+mn-cs"/>
              </a:rPr>
              <a:t>at 7 months and </a:t>
            </a:r>
            <a:r>
              <a:rPr kumimoji="0" lang="en-US" sz="1400" b="1" i="0" u="none" strike="noStrike" kern="1200" cap="none" spc="0" normalizeH="0" baseline="0" noProof="0">
                <a:ln>
                  <a:noFill/>
                </a:ln>
                <a:solidFill>
                  <a:srgbClr val="001965"/>
                </a:solidFill>
                <a:effectLst/>
                <a:uLnTx/>
                <a:uFillTx/>
                <a:latin typeface="Apis For Office"/>
                <a:ea typeface="+mn-ea"/>
                <a:cs typeface="+mn-cs"/>
              </a:rPr>
              <a:t>19%</a:t>
            </a:r>
            <a:r>
              <a:rPr kumimoji="0" lang="en-US" sz="1400" b="0" i="0" u="none" strike="noStrike" kern="1200" cap="none" spc="0" normalizeH="0" baseline="0" noProof="0">
                <a:ln>
                  <a:noFill/>
                </a:ln>
                <a:solidFill>
                  <a:srgbClr val="001965"/>
                </a:solidFill>
                <a:effectLst/>
                <a:uLnTx/>
                <a:uFillTx/>
                <a:latin typeface="Apis For Office"/>
                <a:ea typeface="+mn-ea"/>
                <a:cs typeface="+mn-cs"/>
              </a:rPr>
              <a:t> at 12 months. </a:t>
            </a:r>
            <a:r>
              <a:rPr kumimoji="0" lang="en-US" sz="1400" b="1" i="0" u="none" strike="noStrike" kern="1200" cap="none" spc="0" normalizeH="0" baseline="0" noProof="0">
                <a:ln>
                  <a:noFill/>
                </a:ln>
                <a:solidFill>
                  <a:srgbClr val="001965"/>
                </a:solidFill>
                <a:effectLst/>
                <a:uLnTx/>
                <a:uFillTx/>
                <a:latin typeface="Apis For Office"/>
                <a:ea typeface="+mn-ea"/>
                <a:cs typeface="+mn-cs"/>
              </a:rPr>
              <a:t>Visceral adipose tissue </a:t>
            </a:r>
            <a:r>
              <a:rPr kumimoji="0" lang="en-US" sz="1400" b="0" i="0" u="none" strike="noStrike" kern="1200" cap="none" spc="0" normalizeH="0" baseline="0" noProof="0">
                <a:ln>
                  <a:noFill/>
                </a:ln>
                <a:solidFill>
                  <a:srgbClr val="001965"/>
                </a:solidFill>
                <a:effectLst/>
                <a:uLnTx/>
                <a:uFillTx/>
                <a:latin typeface="Apis For Office"/>
                <a:ea typeface="+mn-ea"/>
                <a:cs typeface="+mn-cs"/>
              </a:rPr>
              <a:t>(VAT) also showed </a:t>
            </a:r>
            <a:r>
              <a:rPr kumimoji="0" lang="en-US" sz="1400" b="1" i="0" u="none" strike="noStrike" kern="1200" cap="none" spc="0" normalizeH="0" baseline="0" noProof="0">
                <a:ln>
                  <a:noFill/>
                </a:ln>
                <a:solidFill>
                  <a:srgbClr val="001965"/>
                </a:solidFill>
                <a:effectLst/>
                <a:uLnTx/>
                <a:uFillTx/>
                <a:latin typeface="Apis For Office"/>
                <a:ea typeface="+mn-ea"/>
                <a:cs typeface="+mn-cs"/>
              </a:rPr>
              <a:t>significant reduction</a:t>
            </a:r>
            <a:r>
              <a:rPr kumimoji="0" lang="en-US" sz="1400" b="0" i="0" u="none" strike="noStrike" kern="1200" cap="none" spc="0" normalizeH="0" baseline="0" noProof="0">
                <a:ln>
                  <a:noFill/>
                </a:ln>
                <a:solidFill>
                  <a:srgbClr val="001965"/>
                </a:solidFill>
                <a:effectLst/>
                <a:uLnTx/>
                <a:uFillTx/>
                <a:latin typeface="Apis For Office"/>
                <a:ea typeface="+mn-ea"/>
                <a:cs typeface="+mn-cs"/>
              </a:rPr>
              <a:t>. Lean mass initially decreased (about 3 kg at 7 months) but then </a:t>
            </a:r>
            <a:r>
              <a:rPr kumimoji="0" lang="en-US" sz="1400" b="1" i="0" u="none" strike="noStrike" kern="1200" cap="none" spc="0" normalizeH="0" baseline="0" noProof="0">
                <a:ln>
                  <a:noFill/>
                </a:ln>
                <a:solidFill>
                  <a:srgbClr val="001965"/>
                </a:solidFill>
                <a:effectLst/>
                <a:uLnTx/>
                <a:uFillTx/>
                <a:latin typeface="Apis For Office"/>
                <a:ea typeface="+mn-ea"/>
                <a:cs typeface="+mn-cs"/>
              </a:rPr>
              <a:t>stabilized</a:t>
            </a:r>
            <a:r>
              <a:rPr kumimoji="0" lang="en-US" sz="1400" b="0" i="0" u="none" strike="noStrike" kern="1200" cap="none" spc="0" normalizeH="0" baseline="0" noProof="0">
                <a:ln>
                  <a:noFill/>
                </a:ln>
                <a:solidFill>
                  <a:srgbClr val="001965"/>
                </a:solidFill>
                <a:effectLst/>
                <a:uLnTx/>
                <a:uFillTx/>
                <a:latin typeface="Apis For Office"/>
                <a:ea typeface="+mn-ea"/>
                <a:cs typeface="+mn-cs"/>
              </a:rPr>
              <a:t>; the proportion of lean mass relative to total body weight actually increased.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1965"/>
              </a:solidFill>
              <a:effectLst/>
              <a:uLnTx/>
              <a:uFillTx/>
              <a:latin typeface="Apis For Offic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1965"/>
                </a:solidFill>
                <a:effectLst/>
                <a:uLnTx/>
                <a:uFillTx/>
                <a:latin typeface="Apis For Office"/>
                <a:ea typeface="+mn-ea"/>
                <a:cs typeface="+mn-cs"/>
              </a:rPr>
              <a:t>Handgrip strength </a:t>
            </a:r>
            <a:r>
              <a:rPr kumimoji="0" lang="en-US" sz="1400" b="1" i="0" u="none" strike="noStrike" kern="1200" cap="none" spc="0" normalizeH="0" baseline="0" noProof="0">
                <a:ln>
                  <a:noFill/>
                </a:ln>
                <a:solidFill>
                  <a:srgbClr val="001965"/>
                </a:solidFill>
                <a:effectLst/>
                <a:uLnTx/>
                <a:uFillTx/>
                <a:latin typeface="Apis For Office"/>
                <a:ea typeface="+mn-ea"/>
                <a:cs typeface="+mn-cs"/>
              </a:rPr>
              <a:t>improved significantly </a:t>
            </a:r>
            <a:r>
              <a:rPr kumimoji="0" lang="en-US" sz="1400" b="0" i="0" u="none" strike="noStrike" kern="1200" cap="none" spc="0" normalizeH="0" baseline="0" noProof="0">
                <a:ln>
                  <a:noFill/>
                </a:ln>
                <a:solidFill>
                  <a:srgbClr val="001965"/>
                </a:solidFill>
                <a:effectLst/>
                <a:uLnTx/>
                <a:uFillTx/>
                <a:latin typeface="Apis For Office"/>
                <a:ea typeface="+mn-ea"/>
                <a:cs typeface="+mn-cs"/>
              </a:rPr>
              <a:t>(+4.1 kg at 12 months). The prevalence of sarcopenic obesity </a:t>
            </a:r>
            <a:r>
              <a:rPr kumimoji="0" lang="en-US" sz="1400" b="1" i="0" u="none" strike="noStrike" kern="1200" cap="none" spc="0" normalizeH="0" baseline="0" noProof="0">
                <a:ln>
                  <a:noFill/>
                </a:ln>
                <a:solidFill>
                  <a:srgbClr val="001965"/>
                </a:solidFill>
                <a:effectLst/>
                <a:uLnTx/>
                <a:uFillTx/>
                <a:latin typeface="Apis For Office"/>
                <a:ea typeface="+mn-ea"/>
                <a:cs typeface="+mn-cs"/>
              </a:rPr>
              <a:t>decreased</a:t>
            </a:r>
            <a:r>
              <a:rPr kumimoji="0" lang="en-US" sz="1400" b="0" i="0" u="none" strike="noStrike" kern="1200" cap="none" spc="0" normalizeH="0" baseline="0" noProof="0">
                <a:ln>
                  <a:noFill/>
                </a:ln>
                <a:solidFill>
                  <a:srgbClr val="001965"/>
                </a:solidFill>
                <a:effectLst/>
                <a:uLnTx/>
                <a:uFillTx/>
                <a:latin typeface="Apis For Office"/>
                <a:ea typeface="+mn-ea"/>
                <a:cs typeface="+mn-cs"/>
              </a:rPr>
              <a:t> from 49% at baseline to 33% at 12 months. Despite some loss of lean mass, </a:t>
            </a:r>
            <a:r>
              <a:rPr kumimoji="0" lang="en-US" sz="1400" b="1" i="0" u="none" strike="noStrike" kern="1200" cap="none" spc="0" normalizeH="0" baseline="0" noProof="0">
                <a:ln>
                  <a:noFill/>
                </a:ln>
                <a:solidFill>
                  <a:srgbClr val="001965"/>
                </a:solidFill>
                <a:effectLst/>
                <a:uLnTx/>
                <a:uFillTx/>
                <a:latin typeface="Apis For Office"/>
                <a:ea typeface="+mn-ea"/>
                <a:cs typeface="+mn-cs"/>
              </a:rPr>
              <a:t>muscle function improved </a:t>
            </a:r>
            <a:r>
              <a:rPr kumimoji="0" lang="en-US" sz="1400" b="0" i="0" u="none" strike="noStrike" kern="1200" cap="none" spc="0" normalizeH="0" baseline="0" noProof="0">
                <a:ln>
                  <a:noFill/>
                </a:ln>
                <a:solidFill>
                  <a:srgbClr val="001965"/>
                </a:solidFill>
                <a:effectLst/>
                <a:uLnTx/>
                <a:uFillTx/>
                <a:latin typeface="Apis For Office"/>
                <a:ea typeface="+mn-ea"/>
                <a:cs typeface="+mn-cs"/>
              </a:rPr>
              <a:t>and the risk of </a:t>
            </a:r>
            <a:r>
              <a:rPr kumimoji="0" lang="en-US" sz="1400" b="1" i="0" u="none" strike="noStrike" kern="1200" cap="none" spc="0" normalizeH="0" baseline="0" noProof="0">
                <a:ln>
                  <a:noFill/>
                </a:ln>
                <a:solidFill>
                  <a:srgbClr val="001965"/>
                </a:solidFill>
                <a:effectLst/>
                <a:uLnTx/>
                <a:uFillTx/>
                <a:latin typeface="Apis For Office"/>
                <a:ea typeface="+mn-ea"/>
                <a:cs typeface="+mn-cs"/>
              </a:rPr>
              <a:t>sarcopenic obesity was reduced</a:t>
            </a:r>
            <a:r>
              <a:rPr kumimoji="0" lang="en-US" sz="1400" b="0" i="0" u="none" strike="noStrike" kern="1200" cap="none" spc="0" normalizeH="0" baseline="0" noProof="0">
                <a:ln>
                  <a:noFill/>
                </a:ln>
                <a:solidFill>
                  <a:srgbClr val="001965"/>
                </a:solidFill>
                <a:effectLst/>
                <a:uLnTx/>
                <a:uFillTx/>
                <a:latin typeface="Apis For Office"/>
                <a:ea typeface="+mn-ea"/>
                <a:cs typeface="+mn-cs"/>
              </a:rPr>
              <a:t>, suggesting a qualitative improvement in body composition.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1965"/>
                </a:solidFill>
                <a:effectLst/>
                <a:uLnTx/>
                <a:uFillTx/>
                <a:latin typeface="Apis For Office"/>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1965"/>
                </a:solidFill>
                <a:effectLst/>
                <a:uLnTx/>
                <a:uFillTx/>
                <a:latin typeface="Apis For Office"/>
                <a:ea typeface="+mn-ea"/>
                <a:cs typeface="+mn-cs"/>
              </a:rPr>
              <a:t>Resting energy expenditure (REE) decreased at 7 months (as expected with weight loss), but </a:t>
            </a:r>
            <a:r>
              <a:rPr kumimoji="0" lang="en-US" sz="1400" b="1" i="0" u="none" strike="noStrike" kern="1200" cap="none" spc="0" normalizeH="0" baseline="0" noProof="0">
                <a:ln>
                  <a:noFill/>
                </a:ln>
                <a:solidFill>
                  <a:srgbClr val="001965"/>
                </a:solidFill>
                <a:effectLst/>
                <a:uLnTx/>
                <a:uFillTx/>
                <a:latin typeface="Apis For Office"/>
                <a:ea typeface="+mn-ea"/>
                <a:cs typeface="+mn-cs"/>
              </a:rPr>
              <a:t>increased again at 12 months </a:t>
            </a:r>
            <a:r>
              <a:rPr kumimoji="0" lang="en-US" sz="1400" b="0" i="0" u="none" strike="noStrike" kern="1200" cap="none" spc="0" normalizeH="0" baseline="0" noProof="0">
                <a:ln>
                  <a:noFill/>
                </a:ln>
                <a:solidFill>
                  <a:srgbClr val="001965"/>
                </a:solidFill>
                <a:effectLst/>
                <a:uLnTx/>
                <a:uFillTx/>
                <a:latin typeface="Apis For Office"/>
                <a:ea typeface="+mn-ea"/>
                <a:cs typeface="+mn-cs"/>
              </a:rPr>
              <a:t>when normalized to lean mass. This suggests a </a:t>
            </a:r>
            <a:r>
              <a:rPr kumimoji="0" lang="en-US" sz="1400" b="1" i="0" u="none" strike="noStrike" kern="1200" cap="none" spc="0" normalizeH="0" baseline="0" noProof="0">
                <a:ln>
                  <a:noFill/>
                </a:ln>
                <a:solidFill>
                  <a:srgbClr val="001965"/>
                </a:solidFill>
                <a:effectLst/>
                <a:uLnTx/>
                <a:uFillTx/>
                <a:latin typeface="Apis For Office"/>
                <a:ea typeface="+mn-ea"/>
                <a:cs typeface="+mn-cs"/>
              </a:rPr>
              <a:t>positive adaptation in metabolic efficiency</a:t>
            </a:r>
            <a:r>
              <a:rPr kumimoji="0" lang="en-US" sz="1400" b="0" i="0" u="none" strike="noStrike" kern="1200" cap="none" spc="0" normalizeH="0" baseline="0" noProof="0">
                <a:ln>
                  <a:noFill/>
                </a:ln>
                <a:solidFill>
                  <a:srgbClr val="001965"/>
                </a:solidFill>
                <a:effectLst/>
                <a:uLnTx/>
                <a:uFillTx/>
                <a:latin typeface="Apis For Office"/>
                <a:ea typeface="+mn-ea"/>
                <a:cs typeface="+mn-cs"/>
              </a:rPr>
              <a:t>, which may help with long-term weight maintenance.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1965"/>
              </a:solidFill>
              <a:effectLst/>
              <a:uLnTx/>
              <a:uFillTx/>
              <a:latin typeface="Apis For Offic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1965"/>
                </a:solidFill>
                <a:effectLst/>
                <a:uLnTx/>
                <a:uFillTx/>
                <a:latin typeface="Apis For Office"/>
                <a:ea typeface="+mn-ea"/>
                <a:cs typeface="+mn-cs"/>
              </a:rPr>
              <a:t>This study underscores the need for a comprehensive approach to obesity management, focusing </a:t>
            </a:r>
            <a:r>
              <a:rPr kumimoji="0" lang="en-US" sz="1400" b="1" i="0" u="none" strike="noStrike" kern="1200" cap="none" spc="0" normalizeH="0" baseline="0" noProof="0">
                <a:ln>
                  <a:noFill/>
                </a:ln>
                <a:solidFill>
                  <a:srgbClr val="001965"/>
                </a:solidFill>
                <a:effectLst/>
                <a:uLnTx/>
                <a:uFillTx/>
                <a:latin typeface="Apis For Office"/>
                <a:ea typeface="+mn-ea"/>
                <a:cs typeface="+mn-cs"/>
              </a:rPr>
              <a:t>not only on weight loss </a:t>
            </a:r>
            <a:r>
              <a:rPr kumimoji="0" lang="en-US" sz="1400" b="0" i="0" u="none" strike="noStrike" kern="1200" cap="none" spc="0" normalizeH="0" baseline="0" noProof="0">
                <a:ln>
                  <a:noFill/>
                </a:ln>
                <a:solidFill>
                  <a:srgbClr val="001965"/>
                </a:solidFill>
                <a:effectLst/>
                <a:uLnTx/>
                <a:uFillTx/>
                <a:latin typeface="Apis For Office"/>
                <a:ea typeface="+mn-ea"/>
                <a:cs typeface="+mn-cs"/>
              </a:rPr>
              <a:t>but also on </a:t>
            </a:r>
            <a:r>
              <a:rPr kumimoji="0" lang="en-US" sz="1400" b="1" i="0" u="none" strike="noStrike" kern="1200" cap="none" spc="0" normalizeH="0" baseline="0" noProof="0">
                <a:ln>
                  <a:noFill/>
                </a:ln>
                <a:solidFill>
                  <a:srgbClr val="001965"/>
                </a:solidFill>
                <a:effectLst/>
                <a:uLnTx/>
                <a:uFillTx/>
                <a:latin typeface="Apis For Office"/>
                <a:ea typeface="+mn-ea"/>
                <a:cs typeface="+mn-cs"/>
              </a:rPr>
              <a:t>preserving muscle mass</a:t>
            </a:r>
            <a:r>
              <a:rPr kumimoji="0" lang="en-US" sz="1400" b="0" i="0" u="none" strike="noStrike" kern="1200" cap="none" spc="0" normalizeH="0" baseline="0" noProof="0">
                <a:ln>
                  <a:noFill/>
                </a:ln>
                <a:solidFill>
                  <a:srgbClr val="001965"/>
                </a:solidFill>
                <a:effectLst/>
                <a:uLnTx/>
                <a:uFillTx/>
                <a:latin typeface="Apis For Office"/>
                <a:ea typeface="+mn-ea"/>
                <a:cs typeface="+mn-cs"/>
              </a:rPr>
              <a:t>, </a:t>
            </a:r>
            <a:r>
              <a:rPr kumimoji="0" lang="en-US" sz="1400" b="1" i="0" u="none" strike="noStrike" kern="1200" cap="none" spc="0" normalizeH="0" baseline="0" noProof="0">
                <a:ln>
                  <a:noFill/>
                </a:ln>
                <a:solidFill>
                  <a:srgbClr val="001965"/>
                </a:solidFill>
                <a:effectLst/>
                <a:uLnTx/>
                <a:uFillTx/>
                <a:latin typeface="Apis For Office"/>
                <a:ea typeface="+mn-ea"/>
                <a:cs typeface="+mn-cs"/>
              </a:rPr>
              <a:t>improving muscle function</a:t>
            </a:r>
            <a:r>
              <a:rPr kumimoji="0" lang="en-US" sz="1400" b="0" i="0" u="none" strike="noStrike" kern="1200" cap="none" spc="0" normalizeH="0" baseline="0" noProof="0">
                <a:ln>
                  <a:noFill/>
                </a:ln>
                <a:solidFill>
                  <a:srgbClr val="001965"/>
                </a:solidFill>
                <a:effectLst/>
                <a:uLnTx/>
                <a:uFillTx/>
                <a:latin typeface="Apis For Office"/>
                <a:ea typeface="+mn-ea"/>
                <a:cs typeface="+mn-cs"/>
              </a:rPr>
              <a:t>, and </a:t>
            </a:r>
            <a:r>
              <a:rPr kumimoji="0" lang="en-US" sz="1400" b="1" i="0" u="none" strike="noStrike" kern="1200" cap="none" spc="0" normalizeH="0" baseline="0" noProof="0">
                <a:ln>
                  <a:noFill/>
                </a:ln>
                <a:solidFill>
                  <a:srgbClr val="001965"/>
                </a:solidFill>
                <a:effectLst/>
                <a:uLnTx/>
                <a:uFillTx/>
                <a:latin typeface="Apis For Office"/>
                <a:ea typeface="+mn-ea"/>
                <a:cs typeface="+mn-cs"/>
              </a:rPr>
              <a:t>supporting metabolic health</a:t>
            </a:r>
            <a:r>
              <a:rPr kumimoji="0" lang="en-US" sz="1400" b="0" i="0" u="none" strike="noStrike" kern="1200" cap="none" spc="0" normalizeH="0" baseline="0" noProof="0">
                <a:ln>
                  <a:noFill/>
                </a:ln>
                <a:solidFill>
                  <a:srgbClr val="001965"/>
                </a:solidFill>
                <a:effectLst/>
                <a:uLnTx/>
                <a:uFillTx/>
                <a:latin typeface="Apis For Office"/>
                <a:ea typeface="+mn-ea"/>
                <a:cs typeface="+mn-cs"/>
              </a:rPr>
              <a:t>. </a:t>
            </a:r>
          </a:p>
        </p:txBody>
      </p:sp>
    </p:spTree>
    <p:extLst>
      <p:ext uri="{BB962C8B-B14F-4D97-AF65-F5344CB8AC3E}">
        <p14:creationId xmlns:p14="http://schemas.microsoft.com/office/powerpoint/2010/main" val="3772665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C9F37D-FA6F-15A6-6042-9AB879E141AB}"/>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F13EF7BB-C56C-BC6B-131C-A5630FBF2618}"/>
              </a:ext>
            </a:extLst>
          </p:cNvPr>
          <p:cNvPicPr>
            <a:picLocks noChangeAspect="1"/>
          </p:cNvPicPr>
          <p:nvPr/>
        </p:nvPicPr>
        <p:blipFill>
          <a:blip r:embed="rId3">
            <a:alphaModFix amt="0"/>
          </a:blip>
          <a:stretch>
            <a:fillRect/>
          </a:stretch>
        </p:blipFill>
        <p:spPr>
          <a:xfrm flipH="1">
            <a:off x="7589562" y="1485385"/>
            <a:ext cx="2551118" cy="360318"/>
          </a:xfrm>
          <a:prstGeom prst="rect">
            <a:avLst/>
          </a:prstGeom>
          <a:noFill/>
        </p:spPr>
      </p:pic>
      <p:sp>
        <p:nvSpPr>
          <p:cNvPr id="3" name="CasellaDiTesto 2">
            <a:extLst>
              <a:ext uri="{FF2B5EF4-FFF2-40B4-BE49-F238E27FC236}">
                <a16:creationId xmlns:a16="http://schemas.microsoft.com/office/drawing/2014/main" id="{622A7DED-BCF2-1EB7-F4B4-CBA0325B2C32}"/>
              </a:ext>
            </a:extLst>
          </p:cNvPr>
          <p:cNvSpPr txBox="1"/>
          <p:nvPr/>
        </p:nvSpPr>
        <p:spPr>
          <a:xfrm>
            <a:off x="7589562" y="1665544"/>
            <a:ext cx="2551118"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EXPERT </a:t>
            </a:r>
            <a:r>
              <a:rPr kumimoji="0" lang="it-IT" sz="1600" b="0"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DISCUSSION</a:t>
            </a:r>
            <a:endParaRPr kumimoji="0" lang="it-IT" sz="1600" b="0" i="0" u="none" strike="noStrike" kern="1200" cap="none" spc="0" normalizeH="0" baseline="0" noProof="0" dirty="0">
              <a:ln>
                <a:noFill/>
              </a:ln>
              <a:solidFill>
                <a:srgbClr val="001965">
                  <a:alpha val="0"/>
                </a:srgbClr>
              </a:solidFill>
              <a:effectLst/>
              <a:uLnTx/>
              <a:uFillTx/>
              <a:latin typeface="Century Gothic" panose="020F0302020204030204"/>
              <a:ea typeface="+mn-ea"/>
              <a:cs typeface="+mn-cs"/>
            </a:endParaRPr>
          </a:p>
        </p:txBody>
      </p:sp>
      <p:sp>
        <p:nvSpPr>
          <p:cNvPr id="5" name="CasellaDiTesto 4">
            <a:extLst>
              <a:ext uri="{FF2B5EF4-FFF2-40B4-BE49-F238E27FC236}">
                <a16:creationId xmlns:a16="http://schemas.microsoft.com/office/drawing/2014/main" id="{65345F94-0665-B234-61BD-AB8030D867B6}"/>
              </a:ext>
            </a:extLst>
          </p:cNvPr>
          <p:cNvSpPr txBox="1"/>
          <p:nvPr/>
        </p:nvSpPr>
        <p:spPr>
          <a:xfrm>
            <a:off x="1042757" y="1685865"/>
            <a:ext cx="2551118" cy="160043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i="0" u="none" strike="noStrike" kern="1200" cap="none" spc="0" normalizeH="0" baseline="0" noProof="0" dirty="0">
                <a:ln>
                  <a:noFill/>
                </a:ln>
                <a:solidFill>
                  <a:srgbClr val="FFFFFF"/>
                </a:solidFill>
                <a:effectLst/>
                <a:uLnTx/>
                <a:uFillTx/>
                <a:latin typeface="Century Gothic" panose="020F0302020204030204"/>
                <a:ea typeface="+mn-ea"/>
                <a:cs typeface="+mn-cs"/>
              </a:rPr>
              <a:t>OUTCOME</a:t>
            </a:r>
            <a: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t> SUL </a:t>
            </a:r>
            <a:r>
              <a:rPr kumimoji="0" lang="it-IT" sz="3200" i="0" u="none" strike="noStrike" kern="1200" cap="none" spc="0" normalizeH="0" baseline="0" noProof="0" dirty="0">
                <a:ln>
                  <a:noFill/>
                </a:ln>
                <a:solidFill>
                  <a:srgbClr val="FFFFFF"/>
                </a:solidFill>
                <a:effectLst/>
                <a:uLnTx/>
                <a:uFillTx/>
                <a:latin typeface="Century Gothic" panose="020F0302020204030204"/>
                <a:ea typeface="+mn-ea"/>
                <a:cs typeface="+mn-cs"/>
              </a:rPr>
              <a:t>CALO PONDERALE</a:t>
            </a:r>
            <a:endParaRPr kumimoji="0" lang="it-IT" sz="360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8" name="CasellaDiTesto 7">
            <a:extLst>
              <a:ext uri="{FF2B5EF4-FFF2-40B4-BE49-F238E27FC236}">
                <a16:creationId xmlns:a16="http://schemas.microsoft.com/office/drawing/2014/main" id="{183CB143-3915-9113-F702-6D01E4B6CC85}"/>
              </a:ext>
            </a:extLst>
          </p:cNvPr>
          <p:cNvSpPr txBox="1"/>
          <p:nvPr/>
        </p:nvSpPr>
        <p:spPr>
          <a:xfrm rot="5400000">
            <a:off x="1590875" y="3445273"/>
            <a:ext cx="823170" cy="2352335"/>
          </a:xfrm>
          <a:prstGeom prst="round2SameRect">
            <a:avLst>
              <a:gd name="adj1" fmla="val 50000"/>
              <a:gd name="adj2" fmla="val 0"/>
            </a:avLst>
          </a:prstGeom>
          <a:solidFill>
            <a:schemeClr val="bg1"/>
          </a:solidFill>
          <a:ln>
            <a:noFill/>
          </a:ln>
        </p:spPr>
        <p:txBody>
          <a:bodyPr vert="vert270" wrap="square" lIns="0" tIns="0" rIns="0" bIns="251999"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600" b="1" i="0" u="none" strike="noStrike" kern="1200" cap="none" spc="0" normalizeH="0" baseline="0" noProof="0" dirty="0">
                <a:ln>
                  <a:noFill/>
                </a:ln>
                <a:solidFill>
                  <a:srgbClr val="001965"/>
                </a:solidFill>
                <a:effectLst/>
                <a:uLnTx/>
                <a:uFillTx/>
                <a:latin typeface="Century Gothic" panose="020B0502020202020204" pitchFamily="34" charset="0"/>
                <a:ea typeface="+mn-ea"/>
                <a:cs typeface="+mn-cs"/>
              </a:rPr>
              <a:t>CARLA DI STEFANO</a:t>
            </a:r>
          </a:p>
        </p:txBody>
      </p:sp>
      <p:grpSp>
        <p:nvGrpSpPr>
          <p:cNvPr id="11" name="Gruppo 10">
            <a:extLst>
              <a:ext uri="{FF2B5EF4-FFF2-40B4-BE49-F238E27FC236}">
                <a16:creationId xmlns:a16="http://schemas.microsoft.com/office/drawing/2014/main" id="{8F054DC0-B883-245F-7B05-91B0A40D3AFC}"/>
              </a:ext>
            </a:extLst>
          </p:cNvPr>
          <p:cNvGrpSpPr/>
          <p:nvPr/>
        </p:nvGrpSpPr>
        <p:grpSpPr>
          <a:xfrm>
            <a:off x="7508282" y="1325547"/>
            <a:ext cx="2365402" cy="360318"/>
            <a:chOff x="5151902" y="1421553"/>
            <a:chExt cx="5545856" cy="1007322"/>
          </a:xfrm>
          <a:scene3d>
            <a:camera prst="isometricOffAxis2Left">
              <a:rot lat="21240000" lon="1200000" rev="52223"/>
            </a:camera>
            <a:lightRig rig="threePt" dir="t"/>
          </a:scene3d>
        </p:grpSpPr>
        <p:pic>
          <p:nvPicPr>
            <p:cNvPr id="12" name="Immagine 11">
              <a:extLst>
                <a:ext uri="{FF2B5EF4-FFF2-40B4-BE49-F238E27FC236}">
                  <a16:creationId xmlns:a16="http://schemas.microsoft.com/office/drawing/2014/main" id="{C20DC980-8A83-19C4-FD50-51A0D6259996}"/>
                </a:ext>
              </a:extLst>
            </p:cNvPr>
            <p:cNvPicPr>
              <a:picLocks noChangeAspect="1"/>
            </p:cNvPicPr>
            <p:nvPr/>
          </p:nvPicPr>
          <p:blipFill>
            <a:blip r:embed="rId3"/>
            <a:stretch>
              <a:fillRect/>
            </a:stretch>
          </p:blipFill>
          <p:spPr>
            <a:xfrm flipH="1">
              <a:off x="5151902" y="1421553"/>
              <a:ext cx="5545856" cy="1007322"/>
            </a:xfrm>
            <a:prstGeom prst="rect">
              <a:avLst/>
            </a:prstGeom>
          </p:spPr>
        </p:pic>
        <p:sp>
          <p:nvSpPr>
            <p:cNvPr id="13" name="CasellaDiTesto 12">
              <a:extLst>
                <a:ext uri="{FF2B5EF4-FFF2-40B4-BE49-F238E27FC236}">
                  <a16:creationId xmlns:a16="http://schemas.microsoft.com/office/drawing/2014/main" id="{A74C1A1C-9FB5-8A5A-F7AC-FF75A9E3B15A}"/>
                </a:ext>
              </a:extLst>
            </p:cNvPr>
            <p:cNvSpPr txBox="1"/>
            <p:nvPr/>
          </p:nvSpPr>
          <p:spPr>
            <a:xfrm>
              <a:off x="5513871" y="1667205"/>
              <a:ext cx="5183885" cy="545703"/>
            </a:xfrm>
            <a:prstGeom prst="rect">
              <a:avLst/>
            </a:prstGeom>
            <a:noFill/>
          </p:spPr>
          <p:txBody>
            <a:bodyPr wrap="square" lIns="0" tIns="0" rIns="0" bIns="0" rtlCol="0">
              <a:spAutoFit/>
            </a:bodyPr>
            <a:lstStyle/>
            <a:p>
              <a:pPr lvl="0">
                <a:lnSpc>
                  <a:spcPct val="90000"/>
                </a:lnSpc>
                <a:defRPr/>
              </a:pPr>
              <a:r>
                <a:rPr lang="it-IT" sz="1700" b="1" dirty="0">
                  <a:solidFill>
                    <a:schemeClr val="bg1"/>
                  </a:solidFill>
                </a:rPr>
                <a:t>EXPERT </a:t>
              </a:r>
              <a:r>
                <a:rPr lang="it-IT" sz="1700" dirty="0">
                  <a:solidFill>
                    <a:schemeClr val="bg1"/>
                  </a:solidFill>
                </a:rPr>
                <a:t>DISCUSSION</a:t>
              </a:r>
              <a:endParaRPr lang="it-IT" sz="1700" dirty="0">
                <a:solidFill>
                  <a:srgbClr val="001965"/>
                </a:solidFill>
              </a:endParaRPr>
            </a:p>
          </p:txBody>
        </p:sp>
      </p:grpSp>
      <p:pic>
        <p:nvPicPr>
          <p:cNvPr id="14" name="Immagine 13">
            <a:extLst>
              <a:ext uri="{FF2B5EF4-FFF2-40B4-BE49-F238E27FC236}">
                <a16:creationId xmlns:a16="http://schemas.microsoft.com/office/drawing/2014/main" id="{5CC4351B-89B4-FF55-EA65-AF80E6F86EDA}"/>
              </a:ext>
            </a:extLst>
          </p:cNvPr>
          <p:cNvPicPr>
            <a:picLocks noChangeAspect="1"/>
          </p:cNvPicPr>
          <p:nvPr/>
        </p:nvPicPr>
        <p:blipFill>
          <a:blip r:embed="rId3"/>
          <a:stretch>
            <a:fillRect/>
          </a:stretch>
        </p:blipFill>
        <p:spPr>
          <a:xfrm flipH="1">
            <a:off x="7662666" y="1963116"/>
            <a:ext cx="1124872" cy="352717"/>
          </a:xfrm>
          <a:prstGeom prst="rect">
            <a:avLst/>
          </a:prstGeom>
          <a:scene3d>
            <a:camera prst="orthographicFront">
              <a:rot lat="21306000" lon="960000" rev="54000"/>
            </a:camera>
            <a:lightRig rig="threePt" dir="t"/>
          </a:scene3d>
        </p:spPr>
      </p:pic>
      <p:sp>
        <p:nvSpPr>
          <p:cNvPr id="15" name="CasellaDiTesto 14">
            <a:extLst>
              <a:ext uri="{FF2B5EF4-FFF2-40B4-BE49-F238E27FC236}">
                <a16:creationId xmlns:a16="http://schemas.microsoft.com/office/drawing/2014/main" id="{4A93C204-F685-8D64-9DC6-B6050289B256}"/>
              </a:ext>
            </a:extLst>
          </p:cNvPr>
          <p:cNvSpPr txBox="1"/>
          <p:nvPr/>
        </p:nvSpPr>
        <p:spPr>
          <a:xfrm>
            <a:off x="7733522" y="1963117"/>
            <a:ext cx="3695143" cy="923330"/>
          </a:xfrm>
          <a:prstGeom prst="rect">
            <a:avLst/>
          </a:prstGeom>
          <a:noFill/>
          <a:scene3d>
            <a:camera prst="orthographicFront">
              <a:rot lat="21360000" lon="960000" rev="54000"/>
            </a:camera>
            <a:lightRig rig="threePt" dir="t"/>
          </a:scene3d>
        </p:spPr>
        <p:txBody>
          <a:bodyPr wrap="square" lIns="0" tIns="0" rIns="0" bIns="0" rtlCol="0">
            <a:spAutoFit/>
          </a:bodyPr>
          <a:lstStyle/>
          <a:p>
            <a:r>
              <a:rPr lang="it-IT" sz="2000" b="1" dirty="0">
                <a:solidFill>
                  <a:schemeClr val="bg1"/>
                </a:solidFill>
              </a:rPr>
              <a:t>STEP UP</a:t>
            </a:r>
          </a:p>
          <a:p>
            <a:r>
              <a:rPr lang="it-IT" sz="2000" b="1" i="1" dirty="0">
                <a:solidFill>
                  <a:schemeClr val="bg1"/>
                </a:solidFill>
              </a:rPr>
              <a:t>Post hoc analisi:</a:t>
            </a:r>
          </a:p>
          <a:p>
            <a:endParaRPr lang="it-IT" sz="2000" b="1" dirty="0">
              <a:solidFill>
                <a:schemeClr val="bg1"/>
              </a:solidFill>
            </a:endParaRPr>
          </a:p>
        </p:txBody>
      </p:sp>
      <p:sp>
        <p:nvSpPr>
          <p:cNvPr id="16" name="CasellaDiTesto 15">
            <a:extLst>
              <a:ext uri="{FF2B5EF4-FFF2-40B4-BE49-F238E27FC236}">
                <a16:creationId xmlns:a16="http://schemas.microsoft.com/office/drawing/2014/main" id="{44FA3C98-A781-5BBA-C0FE-9D4A26478F42}"/>
              </a:ext>
            </a:extLst>
          </p:cNvPr>
          <p:cNvSpPr txBox="1"/>
          <p:nvPr/>
        </p:nvSpPr>
        <p:spPr>
          <a:xfrm>
            <a:off x="7798656" y="2732558"/>
            <a:ext cx="2995932" cy="307777"/>
          </a:xfrm>
          <a:prstGeom prst="rect">
            <a:avLst/>
          </a:prstGeom>
          <a:noFill/>
          <a:scene3d>
            <a:camera prst="orthographicFront">
              <a:rot lat="21420000" lon="0" rev="0"/>
            </a:camera>
            <a:lightRig rig="threePt" dir="t"/>
          </a:scene3d>
        </p:spPr>
        <p:txBody>
          <a:bodyPr wrap="square" lIns="0" tIns="0" rIns="0" bIns="0" rtlCol="0">
            <a:spAutoFit/>
          </a:bodyPr>
          <a:lstStyle/>
          <a:p>
            <a:pPr lvl="0">
              <a:defRPr/>
            </a:pPr>
            <a:r>
              <a:rPr lang="it-IT" sz="2000" b="1" dirty="0">
                <a:solidFill>
                  <a:srgbClr val="FFFFFF"/>
                </a:solidFill>
                <a:latin typeface="Century Gothic" panose="020F0302020204030204"/>
              </a:rPr>
              <a:t>EARLY</a:t>
            </a:r>
            <a:r>
              <a:rPr lang="it-IT" sz="2000" b="1" dirty="0">
                <a:solidFill>
                  <a:srgbClr val="FFFFFF"/>
                </a:solidFill>
              </a:rPr>
              <a:t> RESPONDER</a:t>
            </a:r>
          </a:p>
        </p:txBody>
      </p:sp>
    </p:spTree>
    <p:extLst>
      <p:ext uri="{BB962C8B-B14F-4D97-AF65-F5344CB8AC3E}">
        <p14:creationId xmlns:p14="http://schemas.microsoft.com/office/powerpoint/2010/main" val="38715678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55"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strVal val="#ppt_w*0.70"/>
                                          </p:val>
                                        </p:tav>
                                        <p:tav tm="100000">
                                          <p:val>
                                            <p:strVal val="#ppt_w"/>
                                          </p:val>
                                        </p:tav>
                                      </p:tavLst>
                                    </p:anim>
                                    <p:anim calcmode="lin" valueType="num">
                                      <p:cBhvr>
                                        <p:cTn id="16" dur="1000" fill="hold"/>
                                        <p:tgtEl>
                                          <p:spTgt spid="14"/>
                                        </p:tgtEl>
                                        <p:attrNameLst>
                                          <p:attrName>ppt_h</p:attrName>
                                        </p:attrNameLst>
                                      </p:cBhvr>
                                      <p:tavLst>
                                        <p:tav tm="0">
                                          <p:val>
                                            <p:strVal val="#ppt_h"/>
                                          </p:val>
                                        </p:tav>
                                        <p:tav tm="100000">
                                          <p:val>
                                            <p:strVal val="#ppt_h"/>
                                          </p:val>
                                        </p:tav>
                                      </p:tavLst>
                                    </p:anim>
                                    <p:animEffect transition="in" filter="fade">
                                      <p:cBhvr>
                                        <p:cTn id="17" dur="10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par>
                          <p:cTn id="21" fill="hold">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1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DD020-90AE-2BA2-7F5F-11822B120843}"/>
            </a:ext>
          </a:extLst>
        </p:cNvPr>
        <p:cNvGrpSpPr/>
        <p:nvPr/>
      </p:nvGrpSpPr>
      <p:grpSpPr>
        <a:xfrm>
          <a:off x="0" y="0"/>
          <a:ext cx="0" cy="0"/>
          <a:chOff x="0" y="0"/>
          <a:chExt cx="0" cy="0"/>
        </a:xfrm>
      </p:grpSpPr>
      <p:sp>
        <p:nvSpPr>
          <p:cNvPr id="30" name="Rettangolo con angoli arrotondati 5">
            <a:extLst>
              <a:ext uri="{FF2B5EF4-FFF2-40B4-BE49-F238E27FC236}">
                <a16:creationId xmlns:a16="http://schemas.microsoft.com/office/drawing/2014/main" id="{5666C8E2-7010-E224-88F2-021C1542969A}"/>
              </a:ext>
            </a:extLst>
          </p:cNvPr>
          <p:cNvSpPr/>
          <p:nvPr/>
        </p:nvSpPr>
        <p:spPr>
          <a:xfrm>
            <a:off x="912918" y="2023872"/>
            <a:ext cx="7402026" cy="4060404"/>
          </a:xfrm>
          <a:prstGeom prst="roundRect">
            <a:avLst>
              <a:gd name="adj" fmla="val 7662"/>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2" name="Rettangolo con due angoli in diagonale arrotondati 1">
            <a:extLst>
              <a:ext uri="{FF2B5EF4-FFF2-40B4-BE49-F238E27FC236}">
                <a16:creationId xmlns:a16="http://schemas.microsoft.com/office/drawing/2014/main" id="{15F8C72F-2FF2-735E-EC09-9BA6CA554018}"/>
              </a:ext>
            </a:extLst>
          </p:cNvPr>
          <p:cNvSpPr/>
          <p:nvPr/>
        </p:nvSpPr>
        <p:spPr>
          <a:xfrm>
            <a:off x="7640574" y="2227909"/>
            <a:ext cx="3537144" cy="2743590"/>
          </a:xfrm>
          <a:prstGeom prst="round2DiagRect">
            <a:avLst>
              <a:gd name="adj1" fmla="val 29179"/>
              <a:gd name="adj2" fmla="val 0"/>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sz="6600" b="1" dirty="0">
                <a:solidFill>
                  <a:srgbClr val="FFFFFF"/>
                </a:solidFill>
                <a:ea typeface="Noto Sans" panose="020B0502040504020204" pitchFamily="34" charset="0"/>
                <a:cs typeface="Noto Sans" panose="020B0502040504020204" pitchFamily="34" charset="0"/>
              </a:rPr>
              <a:t>-28% </a:t>
            </a:r>
          </a:p>
          <a:p>
            <a:pPr lvl="0" algn="ctr">
              <a:defRPr/>
            </a:pPr>
            <a:r>
              <a:rPr lang="en-GB" sz="2000" dirty="0" err="1">
                <a:solidFill>
                  <a:srgbClr val="FFFFFF"/>
                </a:solidFill>
                <a:ea typeface="Noto Sans" panose="020B0502040504020204" pitchFamily="34" charset="0"/>
                <a:cs typeface="Noto Sans" panose="020B0502040504020204" pitchFamily="34" charset="0"/>
              </a:rPr>
              <a:t>perdita</a:t>
            </a:r>
            <a:r>
              <a:rPr lang="en-GB" sz="2000" dirty="0">
                <a:solidFill>
                  <a:srgbClr val="FFFFFF"/>
                </a:solidFill>
                <a:ea typeface="Noto Sans" panose="020B0502040504020204" pitchFamily="34" charset="0"/>
                <a:cs typeface="Noto Sans" panose="020B0502040504020204" pitchFamily="34" charset="0"/>
              </a:rPr>
              <a:t> di peso media </a:t>
            </a:r>
          </a:p>
          <a:p>
            <a:pPr lvl="0" algn="ctr">
              <a:defRPr/>
            </a:pPr>
            <a:r>
              <a:rPr lang="en-GB" sz="2000" dirty="0">
                <a:solidFill>
                  <a:srgbClr val="FFFFFF"/>
                </a:solidFill>
                <a:ea typeface="Noto Sans" panose="020B0502040504020204" pitchFamily="34" charset="0"/>
                <a:cs typeface="Noto Sans" panose="020B0502040504020204" pitchFamily="34" charset="0"/>
              </a:rPr>
              <a:t>in </a:t>
            </a:r>
            <a:r>
              <a:rPr lang="en-GB" sz="2000" dirty="0" err="1">
                <a:solidFill>
                  <a:srgbClr val="FFFFFF"/>
                </a:solidFill>
                <a:ea typeface="Noto Sans" panose="020B0502040504020204" pitchFamily="34" charset="0"/>
                <a:cs typeface="Noto Sans" panose="020B0502040504020204" pitchFamily="34" charset="0"/>
              </a:rPr>
              <a:t>pazienti</a:t>
            </a:r>
            <a:endParaRPr lang="en-GB" sz="2000" dirty="0">
              <a:solidFill>
                <a:srgbClr val="FFFFFF"/>
              </a:solidFill>
              <a:ea typeface="Noto Sans" panose="020B0502040504020204" pitchFamily="34" charset="0"/>
              <a:cs typeface="Noto Sans" panose="020B0502040504020204" pitchFamily="34" charset="0"/>
            </a:endParaRPr>
          </a:p>
          <a:p>
            <a:pPr lvl="0" algn="ctr">
              <a:defRPr/>
            </a:pPr>
            <a:r>
              <a:rPr lang="en-GB" sz="2400" b="1" dirty="0">
                <a:solidFill>
                  <a:srgbClr val="FFFFFF"/>
                </a:solidFill>
                <a:ea typeface="Noto Sans" panose="020B0502040504020204" pitchFamily="34" charset="0"/>
                <a:cs typeface="Noto Sans" panose="020B0502040504020204" pitchFamily="34" charset="0"/>
              </a:rPr>
              <a:t>EARLY RESPONDER</a:t>
            </a:r>
          </a:p>
        </p:txBody>
      </p:sp>
      <p:grpSp>
        <p:nvGrpSpPr>
          <p:cNvPr id="29" name="Gruppo 28">
            <a:extLst>
              <a:ext uri="{FF2B5EF4-FFF2-40B4-BE49-F238E27FC236}">
                <a16:creationId xmlns:a16="http://schemas.microsoft.com/office/drawing/2014/main" id="{16159D55-745D-7AF3-4787-CAF860F3AC16}"/>
              </a:ext>
            </a:extLst>
          </p:cNvPr>
          <p:cNvGrpSpPr/>
          <p:nvPr/>
        </p:nvGrpSpPr>
        <p:grpSpPr>
          <a:xfrm>
            <a:off x="1509268" y="2076276"/>
            <a:ext cx="6209325" cy="3840102"/>
            <a:chOff x="561154" y="1927312"/>
            <a:chExt cx="6528138" cy="4224113"/>
          </a:xfrm>
        </p:grpSpPr>
        <p:sp>
          <p:nvSpPr>
            <p:cNvPr id="5" name="Freeform: Shape 30">
              <a:extLst>
                <a:ext uri="{FF2B5EF4-FFF2-40B4-BE49-F238E27FC236}">
                  <a16:creationId xmlns:a16="http://schemas.microsoft.com/office/drawing/2014/main" id="{B0F270B5-2604-CB2D-6DB0-45F8E0C7459A}"/>
                </a:ext>
              </a:extLst>
            </p:cNvPr>
            <p:cNvSpPr/>
            <p:nvPr/>
          </p:nvSpPr>
          <p:spPr>
            <a:xfrm rot="10800000">
              <a:off x="1459070" y="2392900"/>
              <a:ext cx="4392989" cy="3650953"/>
            </a:xfrm>
            <a:custGeom>
              <a:avLst/>
              <a:gdLst>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087570 w 2021841"/>
                <a:gd name="csY4" fmla="*/ 580954 h 1680334"/>
                <a:gd name="csX5" fmla="*/ 1089324 w 2021841"/>
                <a:gd name="csY5" fmla="*/ 578129 h 1680334"/>
                <a:gd name="csX6" fmla="*/ 1168467 w 2021841"/>
                <a:gd name="csY6" fmla="*/ 491992 h 1680334"/>
                <a:gd name="csX7" fmla="*/ 1459737 w 2021841"/>
                <a:gd name="csY7" fmla="*/ 997041 h 1680334"/>
                <a:gd name="csX8" fmla="*/ 1462542 w 2021841"/>
                <a:gd name="csY8" fmla="*/ 1003291 h 1680334"/>
                <a:gd name="csX9" fmla="*/ 1472330 w 2021841"/>
                <a:gd name="csY9" fmla="*/ 986013 h 1680334"/>
                <a:gd name="csX10" fmla="*/ 1593484 w 2021841"/>
                <a:gd name="csY10" fmla="*/ 826878 h 1680334"/>
                <a:gd name="csX11" fmla="*/ 2021841 w 2021841"/>
                <a:gd name="csY11" fmla="*/ 1680333 h 1680334"/>
                <a:gd name="csX12" fmla="*/ 1512902 w 2021841"/>
                <a:gd name="csY12" fmla="*/ 1680333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087570 w 2021841"/>
                <a:gd name="csY4" fmla="*/ 580954 h 1680334"/>
                <a:gd name="csX5" fmla="*/ 1089324 w 2021841"/>
                <a:gd name="csY5" fmla="*/ 578129 h 1680334"/>
                <a:gd name="csX6" fmla="*/ 1477087 w 2021841"/>
                <a:gd name="csY6" fmla="*/ 744500 h 1680334"/>
                <a:gd name="csX7" fmla="*/ 1459737 w 2021841"/>
                <a:gd name="csY7" fmla="*/ 997041 h 1680334"/>
                <a:gd name="csX8" fmla="*/ 1462542 w 2021841"/>
                <a:gd name="csY8" fmla="*/ 1003291 h 1680334"/>
                <a:gd name="csX9" fmla="*/ 1472330 w 2021841"/>
                <a:gd name="csY9" fmla="*/ 986013 h 1680334"/>
                <a:gd name="csX10" fmla="*/ 1593484 w 2021841"/>
                <a:gd name="csY10" fmla="*/ 826878 h 1680334"/>
                <a:gd name="csX11" fmla="*/ 2021841 w 2021841"/>
                <a:gd name="csY11" fmla="*/ 1680333 h 1680334"/>
                <a:gd name="csX12" fmla="*/ 1512902 w 2021841"/>
                <a:gd name="csY12" fmla="*/ 1680333 h 1680334"/>
                <a:gd name="csX13" fmla="*/ 1512902 w 2021841"/>
                <a:gd name="csY13"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087570 w 2021841"/>
                <a:gd name="csY4" fmla="*/ 580954 h 1680334"/>
                <a:gd name="csX5" fmla="*/ 2015185 w 2021841"/>
                <a:gd name="csY5" fmla="*/ 1653625 h 1680334"/>
                <a:gd name="csX6" fmla="*/ 1477087 w 2021841"/>
                <a:gd name="csY6" fmla="*/ 744500 h 1680334"/>
                <a:gd name="csX7" fmla="*/ 1459737 w 2021841"/>
                <a:gd name="csY7" fmla="*/ 997041 h 1680334"/>
                <a:gd name="csX8" fmla="*/ 1462542 w 2021841"/>
                <a:gd name="csY8" fmla="*/ 1003291 h 1680334"/>
                <a:gd name="csX9" fmla="*/ 1472330 w 2021841"/>
                <a:gd name="csY9" fmla="*/ 986013 h 1680334"/>
                <a:gd name="csX10" fmla="*/ 1593484 w 2021841"/>
                <a:gd name="csY10" fmla="*/ 826878 h 1680334"/>
                <a:gd name="csX11" fmla="*/ 2021841 w 2021841"/>
                <a:gd name="csY11" fmla="*/ 1680333 h 1680334"/>
                <a:gd name="csX12" fmla="*/ 1512902 w 2021841"/>
                <a:gd name="csY12" fmla="*/ 1680333 h 1680334"/>
                <a:gd name="csX13" fmla="*/ 1512902 w 2021841"/>
                <a:gd name="csY13"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087570 w 2021841"/>
                <a:gd name="csY4" fmla="*/ 580954 h 1680334"/>
                <a:gd name="csX5" fmla="*/ 2015185 w 2021841"/>
                <a:gd name="csY5" fmla="*/ 1653625 h 1680334"/>
                <a:gd name="csX6" fmla="*/ 1477087 w 2021841"/>
                <a:gd name="csY6" fmla="*/ 744500 h 1680334"/>
                <a:gd name="csX7" fmla="*/ 1459737 w 2021841"/>
                <a:gd name="csY7" fmla="*/ 997041 h 1680334"/>
                <a:gd name="csX8" fmla="*/ 1462542 w 2021841"/>
                <a:gd name="csY8" fmla="*/ 1003291 h 1680334"/>
                <a:gd name="csX9" fmla="*/ 1462978 w 2021841"/>
                <a:gd name="csY9" fmla="*/ 948604 h 1680334"/>
                <a:gd name="csX10" fmla="*/ 1593484 w 2021841"/>
                <a:gd name="csY10" fmla="*/ 826878 h 1680334"/>
                <a:gd name="csX11" fmla="*/ 2021841 w 2021841"/>
                <a:gd name="csY11" fmla="*/ 1680333 h 1680334"/>
                <a:gd name="csX12" fmla="*/ 1512902 w 2021841"/>
                <a:gd name="csY12" fmla="*/ 1680333 h 1680334"/>
                <a:gd name="csX13" fmla="*/ 1512902 w 2021841"/>
                <a:gd name="csY13"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087570 w 2021841"/>
                <a:gd name="csY4" fmla="*/ 580954 h 1680334"/>
                <a:gd name="csX5" fmla="*/ 2015185 w 2021841"/>
                <a:gd name="csY5" fmla="*/ 1653625 h 1680334"/>
                <a:gd name="csX6" fmla="*/ 1459737 w 2021841"/>
                <a:gd name="csY6" fmla="*/ 997041 h 1680334"/>
                <a:gd name="csX7" fmla="*/ 1462542 w 2021841"/>
                <a:gd name="csY7" fmla="*/ 1003291 h 1680334"/>
                <a:gd name="csX8" fmla="*/ 1462978 w 2021841"/>
                <a:gd name="csY8" fmla="*/ 948604 h 1680334"/>
                <a:gd name="csX9" fmla="*/ 1593484 w 2021841"/>
                <a:gd name="csY9" fmla="*/ 826878 h 1680334"/>
                <a:gd name="csX10" fmla="*/ 2021841 w 2021841"/>
                <a:gd name="csY10" fmla="*/ 1680333 h 1680334"/>
                <a:gd name="csX11" fmla="*/ 1512902 w 2021841"/>
                <a:gd name="csY11" fmla="*/ 1680333 h 1680334"/>
                <a:gd name="csX12" fmla="*/ 1512902 w 2021841"/>
                <a:gd name="csY12"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087570 w 2021841"/>
                <a:gd name="csY4" fmla="*/ 580954 h 1680334"/>
                <a:gd name="csX5" fmla="*/ 2015185 w 2021841"/>
                <a:gd name="csY5" fmla="*/ 1653625 h 1680334"/>
                <a:gd name="csX6" fmla="*/ 1459737 w 2021841"/>
                <a:gd name="csY6" fmla="*/ 997041 h 1680334"/>
                <a:gd name="csX7" fmla="*/ 1462542 w 2021841"/>
                <a:gd name="csY7" fmla="*/ 1003291 h 1680334"/>
                <a:gd name="csX8" fmla="*/ 1462978 w 2021841"/>
                <a:gd name="csY8" fmla="*/ 948604 h 1680334"/>
                <a:gd name="csX9" fmla="*/ 2021841 w 2021841"/>
                <a:gd name="csY9" fmla="*/ 1680333 h 1680334"/>
                <a:gd name="csX10" fmla="*/ 1512902 w 2021841"/>
                <a:gd name="csY10" fmla="*/ 1680333 h 1680334"/>
                <a:gd name="csX11" fmla="*/ 1512902 w 2021841"/>
                <a:gd name="csY11"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087570 w 2021841"/>
                <a:gd name="csY4" fmla="*/ 580954 h 1680334"/>
                <a:gd name="csX5" fmla="*/ 2015185 w 2021841"/>
                <a:gd name="csY5" fmla="*/ 1653625 h 1680334"/>
                <a:gd name="csX6" fmla="*/ 1459737 w 2021841"/>
                <a:gd name="csY6" fmla="*/ 997041 h 1680334"/>
                <a:gd name="csX7" fmla="*/ 1462542 w 2021841"/>
                <a:gd name="csY7" fmla="*/ 1003291 h 1680334"/>
                <a:gd name="csX8" fmla="*/ 2021841 w 2021841"/>
                <a:gd name="csY8" fmla="*/ 1680333 h 1680334"/>
                <a:gd name="csX9" fmla="*/ 1512902 w 2021841"/>
                <a:gd name="csY9" fmla="*/ 1680333 h 1680334"/>
                <a:gd name="csX10" fmla="*/ 1512902 w 2021841"/>
                <a:gd name="csY10"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087570 w 2021841"/>
                <a:gd name="csY4" fmla="*/ 580954 h 1680334"/>
                <a:gd name="csX5" fmla="*/ 1459737 w 2021841"/>
                <a:gd name="csY5" fmla="*/ 997041 h 1680334"/>
                <a:gd name="csX6" fmla="*/ 1462542 w 2021841"/>
                <a:gd name="csY6" fmla="*/ 1003291 h 1680334"/>
                <a:gd name="csX7" fmla="*/ 2021841 w 2021841"/>
                <a:gd name="csY7" fmla="*/ 1680333 h 1680334"/>
                <a:gd name="csX8" fmla="*/ 1512902 w 2021841"/>
                <a:gd name="csY8" fmla="*/ 1680333 h 1680334"/>
                <a:gd name="csX9" fmla="*/ 1512902 w 2021841"/>
                <a:gd name="csY9"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134331 w 2021841"/>
                <a:gd name="csY4" fmla="*/ 529517 h 1680334"/>
                <a:gd name="csX5" fmla="*/ 1459737 w 2021841"/>
                <a:gd name="csY5" fmla="*/ 997041 h 1680334"/>
                <a:gd name="csX6" fmla="*/ 1462542 w 2021841"/>
                <a:gd name="csY6" fmla="*/ 1003291 h 1680334"/>
                <a:gd name="csX7" fmla="*/ 2021841 w 2021841"/>
                <a:gd name="csY7" fmla="*/ 1680333 h 1680334"/>
                <a:gd name="csX8" fmla="*/ 1512902 w 2021841"/>
                <a:gd name="csY8" fmla="*/ 1680333 h 1680334"/>
                <a:gd name="csX9" fmla="*/ 1512902 w 2021841"/>
                <a:gd name="csY9"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134331 w 2021841"/>
                <a:gd name="csY4" fmla="*/ 529517 h 1680334"/>
                <a:gd name="csX5" fmla="*/ 1125015 w 2021841"/>
                <a:gd name="csY5" fmla="*/ 529101 h 1680334"/>
                <a:gd name="csX6" fmla="*/ 1459737 w 2021841"/>
                <a:gd name="csY6" fmla="*/ 997041 h 1680334"/>
                <a:gd name="csX7" fmla="*/ 1462542 w 2021841"/>
                <a:gd name="csY7" fmla="*/ 1003291 h 1680334"/>
                <a:gd name="csX8" fmla="*/ 2021841 w 2021841"/>
                <a:gd name="csY8" fmla="*/ 1680333 h 1680334"/>
                <a:gd name="csX9" fmla="*/ 1512902 w 2021841"/>
                <a:gd name="csY9" fmla="*/ 1680333 h 1680334"/>
                <a:gd name="csX10" fmla="*/ 1512902 w 2021841"/>
                <a:gd name="csY10"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134331 w 2021841"/>
                <a:gd name="csY4" fmla="*/ 529517 h 1680334"/>
                <a:gd name="csX5" fmla="*/ 1237241 w 2021841"/>
                <a:gd name="csY5" fmla="*/ 631975 h 1680334"/>
                <a:gd name="csX6" fmla="*/ 1459737 w 2021841"/>
                <a:gd name="csY6" fmla="*/ 997041 h 1680334"/>
                <a:gd name="csX7" fmla="*/ 1462542 w 2021841"/>
                <a:gd name="csY7" fmla="*/ 1003291 h 1680334"/>
                <a:gd name="csX8" fmla="*/ 2021841 w 2021841"/>
                <a:gd name="csY8" fmla="*/ 1680333 h 1680334"/>
                <a:gd name="csX9" fmla="*/ 1512902 w 2021841"/>
                <a:gd name="csY9" fmla="*/ 1680333 h 1680334"/>
                <a:gd name="csX10" fmla="*/ 1512902 w 2021841"/>
                <a:gd name="csY10"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134331 w 2021841"/>
                <a:gd name="csY4" fmla="*/ 529517 h 1680334"/>
                <a:gd name="csX5" fmla="*/ 1459737 w 2021841"/>
                <a:gd name="csY5" fmla="*/ 997041 h 1680334"/>
                <a:gd name="csX6" fmla="*/ 1462542 w 2021841"/>
                <a:gd name="csY6" fmla="*/ 1003291 h 1680334"/>
                <a:gd name="csX7" fmla="*/ 2021841 w 2021841"/>
                <a:gd name="csY7" fmla="*/ 1680333 h 1680334"/>
                <a:gd name="csX8" fmla="*/ 1512902 w 2021841"/>
                <a:gd name="csY8" fmla="*/ 1680333 h 1680334"/>
                <a:gd name="csX9" fmla="*/ 1512902 w 2021841"/>
                <a:gd name="csY9" fmla="*/ 1680334 h 1680334"/>
                <a:gd name="csX0" fmla="*/ 1512902 w 2021841"/>
                <a:gd name="csY0" fmla="*/ 1680334 h 1680334"/>
                <a:gd name="csX1" fmla="*/ 0 w 2021841"/>
                <a:gd name="csY1" fmla="*/ 1680334 h 1680334"/>
                <a:gd name="csX2" fmla="*/ 756451 w 2021841"/>
                <a:gd name="csY2" fmla="*/ 9 h 1680334"/>
                <a:gd name="csX3" fmla="*/ 1085039 w 2021841"/>
                <a:gd name="csY3" fmla="*/ 575303 h 1680334"/>
                <a:gd name="csX4" fmla="*/ 1459737 w 2021841"/>
                <a:gd name="csY4" fmla="*/ 997041 h 1680334"/>
                <a:gd name="csX5" fmla="*/ 1462542 w 2021841"/>
                <a:gd name="csY5" fmla="*/ 1003291 h 1680334"/>
                <a:gd name="csX6" fmla="*/ 2021841 w 2021841"/>
                <a:gd name="csY6" fmla="*/ 1680333 h 1680334"/>
                <a:gd name="csX7" fmla="*/ 1512902 w 2021841"/>
                <a:gd name="csY7" fmla="*/ 1680333 h 1680334"/>
                <a:gd name="csX8" fmla="*/ 1512902 w 2021841"/>
                <a:gd name="csY8" fmla="*/ 1680334 h 1680334"/>
                <a:gd name="csX0" fmla="*/ 1512902 w 2021841"/>
                <a:gd name="csY0" fmla="*/ 1689830 h 1689830"/>
                <a:gd name="csX1" fmla="*/ 0 w 2021841"/>
                <a:gd name="csY1" fmla="*/ 1689830 h 1689830"/>
                <a:gd name="csX2" fmla="*/ 756451 w 2021841"/>
                <a:gd name="csY2" fmla="*/ 9505 h 1689830"/>
                <a:gd name="csX3" fmla="*/ 1459737 w 2021841"/>
                <a:gd name="csY3" fmla="*/ 1006537 h 1689830"/>
                <a:gd name="csX4" fmla="*/ 1462542 w 2021841"/>
                <a:gd name="csY4" fmla="*/ 1012787 h 1689830"/>
                <a:gd name="csX5" fmla="*/ 2021841 w 2021841"/>
                <a:gd name="csY5" fmla="*/ 1689829 h 1689830"/>
                <a:gd name="csX6" fmla="*/ 1512902 w 2021841"/>
                <a:gd name="csY6" fmla="*/ 1689829 h 1689830"/>
                <a:gd name="csX7" fmla="*/ 1512902 w 2021841"/>
                <a:gd name="csY7" fmla="*/ 1689830 h 1689830"/>
                <a:gd name="csX0" fmla="*/ 1512902 w 2021841"/>
                <a:gd name="csY0" fmla="*/ 1689830 h 1689830"/>
                <a:gd name="csX1" fmla="*/ 0 w 2021841"/>
                <a:gd name="csY1" fmla="*/ 1689830 h 1689830"/>
                <a:gd name="csX2" fmla="*/ 756451 w 2021841"/>
                <a:gd name="csY2" fmla="*/ 9505 h 1689830"/>
                <a:gd name="csX3" fmla="*/ 1459737 w 2021841"/>
                <a:gd name="csY3" fmla="*/ 1006537 h 1689830"/>
                <a:gd name="csX4" fmla="*/ 1495274 w 2021841"/>
                <a:gd name="csY4" fmla="*/ 994083 h 1689830"/>
                <a:gd name="csX5" fmla="*/ 2021841 w 2021841"/>
                <a:gd name="csY5" fmla="*/ 1689829 h 1689830"/>
                <a:gd name="csX6" fmla="*/ 1512902 w 2021841"/>
                <a:gd name="csY6" fmla="*/ 1689829 h 1689830"/>
                <a:gd name="csX7" fmla="*/ 1512902 w 2021841"/>
                <a:gd name="csY7" fmla="*/ 1689830 h 1689830"/>
                <a:gd name="csX0" fmla="*/ 1512902 w 2021841"/>
                <a:gd name="csY0" fmla="*/ 1690832 h 1690832"/>
                <a:gd name="csX1" fmla="*/ 0 w 2021841"/>
                <a:gd name="csY1" fmla="*/ 1690832 h 1690832"/>
                <a:gd name="csX2" fmla="*/ 756451 w 2021841"/>
                <a:gd name="csY2" fmla="*/ 10507 h 1690832"/>
                <a:gd name="csX3" fmla="*/ 1469089 w 2021841"/>
                <a:gd name="csY3" fmla="*/ 979483 h 1690832"/>
                <a:gd name="csX4" fmla="*/ 1495274 w 2021841"/>
                <a:gd name="csY4" fmla="*/ 995085 h 1690832"/>
                <a:gd name="csX5" fmla="*/ 2021841 w 2021841"/>
                <a:gd name="csY5" fmla="*/ 1690831 h 1690832"/>
                <a:gd name="csX6" fmla="*/ 1512902 w 2021841"/>
                <a:gd name="csY6" fmla="*/ 1690831 h 1690832"/>
                <a:gd name="csX7" fmla="*/ 1512902 w 2021841"/>
                <a:gd name="csY7" fmla="*/ 1690832 h 1690832"/>
                <a:gd name="csX0" fmla="*/ 1512902 w 2021841"/>
                <a:gd name="csY0" fmla="*/ 1691473 h 1691473"/>
                <a:gd name="csX1" fmla="*/ 0 w 2021841"/>
                <a:gd name="csY1" fmla="*/ 1691473 h 1691473"/>
                <a:gd name="csX2" fmla="*/ 756451 w 2021841"/>
                <a:gd name="csY2" fmla="*/ 11148 h 1691473"/>
                <a:gd name="csX3" fmla="*/ 1495274 w 2021841"/>
                <a:gd name="csY3" fmla="*/ 995726 h 1691473"/>
                <a:gd name="csX4" fmla="*/ 2021841 w 2021841"/>
                <a:gd name="csY4" fmla="*/ 1691472 h 1691473"/>
                <a:gd name="csX5" fmla="*/ 1512902 w 2021841"/>
                <a:gd name="csY5" fmla="*/ 1691472 h 1691473"/>
                <a:gd name="csX6" fmla="*/ 1512902 w 2021841"/>
                <a:gd name="csY6" fmla="*/ 1691473 h 1691473"/>
                <a:gd name="csX0" fmla="*/ 1512902 w 2021841"/>
                <a:gd name="csY0" fmla="*/ 1693287 h 1693287"/>
                <a:gd name="csX1" fmla="*/ 0 w 2021841"/>
                <a:gd name="csY1" fmla="*/ 1693287 h 1693287"/>
                <a:gd name="csX2" fmla="*/ 756451 w 2021841"/>
                <a:gd name="csY2" fmla="*/ 12962 h 1693287"/>
                <a:gd name="csX3" fmla="*/ 1556063 w 2021841"/>
                <a:gd name="csY3" fmla="*/ 955455 h 1693287"/>
                <a:gd name="csX4" fmla="*/ 2021841 w 2021841"/>
                <a:gd name="csY4" fmla="*/ 1693286 h 1693287"/>
                <a:gd name="csX5" fmla="*/ 1512902 w 2021841"/>
                <a:gd name="csY5" fmla="*/ 1693286 h 1693287"/>
                <a:gd name="csX6" fmla="*/ 1512902 w 2021841"/>
                <a:gd name="csY6" fmla="*/ 1693287 h 1693287"/>
                <a:gd name="csX0" fmla="*/ 1512902 w 2021841"/>
                <a:gd name="csY0" fmla="*/ 1680325 h 1680325"/>
                <a:gd name="csX1" fmla="*/ 0 w 2021841"/>
                <a:gd name="csY1" fmla="*/ 1680325 h 1680325"/>
                <a:gd name="csX2" fmla="*/ 756451 w 2021841"/>
                <a:gd name="csY2" fmla="*/ 0 h 1680325"/>
                <a:gd name="csX3" fmla="*/ 2021841 w 2021841"/>
                <a:gd name="csY3" fmla="*/ 1680324 h 1680325"/>
                <a:gd name="csX4" fmla="*/ 1512902 w 2021841"/>
                <a:gd name="csY4" fmla="*/ 1680324 h 1680325"/>
                <a:gd name="csX5" fmla="*/ 1512902 w 2021841"/>
                <a:gd name="csY5" fmla="*/ 1680325 h 1680325"/>
              </a:gdLst>
              <a:ahLst/>
              <a:cxnLst>
                <a:cxn ang="0">
                  <a:pos x="csX0" y="csY0"/>
                </a:cxn>
                <a:cxn ang="0">
                  <a:pos x="csX1" y="csY1"/>
                </a:cxn>
                <a:cxn ang="0">
                  <a:pos x="csX2" y="csY2"/>
                </a:cxn>
                <a:cxn ang="0">
                  <a:pos x="csX3" y="csY3"/>
                </a:cxn>
                <a:cxn ang="0">
                  <a:pos x="csX4" y="csY4"/>
                </a:cxn>
                <a:cxn ang="0">
                  <a:pos x="csX5" y="csY5"/>
                </a:cxn>
              </a:cxnLst>
              <a:rect l="l" t="t" r="r" b="b"/>
              <a:pathLst>
                <a:path w="2021841" h="1680325">
                  <a:moveTo>
                    <a:pt x="1512902" y="1680325"/>
                  </a:moveTo>
                  <a:lnTo>
                    <a:pt x="0" y="1680325"/>
                  </a:lnTo>
                  <a:cubicBezTo>
                    <a:pt x="49417" y="1310125"/>
                    <a:pt x="419478" y="0"/>
                    <a:pt x="756451" y="0"/>
                  </a:cubicBezTo>
                  <a:cubicBezTo>
                    <a:pt x="1093424" y="0"/>
                    <a:pt x="1895766" y="1400270"/>
                    <a:pt x="2021841" y="1680324"/>
                  </a:cubicBezTo>
                  <a:lnTo>
                    <a:pt x="1512902" y="1680324"/>
                  </a:lnTo>
                  <a:lnTo>
                    <a:pt x="1512902" y="1680325"/>
                  </a:lnTo>
                  <a:close/>
                </a:path>
              </a:pathLst>
            </a:custGeom>
            <a:gradFill flip="none" rotWithShape="1">
              <a:gsLst>
                <a:gs pos="20000">
                  <a:schemeClr val="bg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000" tIns="48000" rIns="96000" bIns="4800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Freeform: Shape 29">
              <a:extLst>
                <a:ext uri="{FF2B5EF4-FFF2-40B4-BE49-F238E27FC236}">
                  <a16:creationId xmlns:a16="http://schemas.microsoft.com/office/drawing/2014/main" id="{86973B7E-B798-9604-9F61-6C5AF3408D70}"/>
                </a:ext>
              </a:extLst>
            </p:cNvPr>
            <p:cNvSpPr/>
            <p:nvPr/>
          </p:nvSpPr>
          <p:spPr>
            <a:xfrm rot="10800000">
              <a:off x="1459070" y="2392902"/>
              <a:ext cx="4392989" cy="2991908"/>
            </a:xfrm>
            <a:custGeom>
              <a:avLst/>
              <a:gdLst>
                <a:gd name="csX0" fmla="*/ 2021841 w 2021841"/>
                <a:gd name="csY0" fmla="*/ 1377012 h 1377012"/>
                <a:gd name="csX1" fmla="*/ 1732282 w 2021841"/>
                <a:gd name="csY1" fmla="*/ 1377012 h 1377012"/>
                <a:gd name="csX2" fmla="*/ 1165127 w 2021841"/>
                <a:gd name="csY2" fmla="*/ 1377012 h 1377012"/>
                <a:gd name="csX3" fmla="*/ 604651 w 2021841"/>
                <a:gd name="csY3" fmla="*/ 1377012 h 1377012"/>
                <a:gd name="csX4" fmla="*/ 604651 w 2021841"/>
                <a:gd name="csY4" fmla="*/ 1377011 h 1377012"/>
                <a:gd name="csX5" fmla="*/ 0 w 2021841"/>
                <a:gd name="csY5" fmla="*/ 1377011 h 1377012"/>
                <a:gd name="csX6" fmla="*/ 756451 w 2021841"/>
                <a:gd name="csY6" fmla="*/ 8 h 1377012"/>
                <a:gd name="csX7" fmla="*/ 1085039 w 2021841"/>
                <a:gd name="csY7" fmla="*/ 471453 h 1377012"/>
                <a:gd name="csX8" fmla="*/ 1087572 w 2021841"/>
                <a:gd name="csY8" fmla="*/ 476086 h 1377012"/>
                <a:gd name="csX9" fmla="*/ 1089324 w 2021841"/>
                <a:gd name="csY9" fmla="*/ 473772 h 1377012"/>
                <a:gd name="csX10" fmla="*/ 1168467 w 2021841"/>
                <a:gd name="csY10" fmla="*/ 403184 h 1377012"/>
                <a:gd name="csX11" fmla="*/ 1459737 w 2021841"/>
                <a:gd name="csY11" fmla="*/ 817065 h 1377012"/>
                <a:gd name="csX12" fmla="*/ 1462861 w 2021841"/>
                <a:gd name="csY12" fmla="*/ 822771 h 1377012"/>
                <a:gd name="csX13" fmla="*/ 1504364 w 2021841"/>
                <a:gd name="csY13" fmla="*/ 764496 h 1377012"/>
                <a:gd name="csX14" fmla="*/ 1593484 w 2021841"/>
                <a:gd name="csY14" fmla="*/ 677616 h 1377012"/>
                <a:gd name="csX15" fmla="*/ 2021841 w 2021841"/>
                <a:gd name="csY15" fmla="*/ 1377012 h 1377012"/>
                <a:gd name="csX0" fmla="*/ 2021841 w 2021841"/>
                <a:gd name="csY0" fmla="*/ 1377012 h 1377012"/>
                <a:gd name="csX1" fmla="*/ 1732282 w 2021841"/>
                <a:gd name="csY1" fmla="*/ 1377012 h 1377012"/>
                <a:gd name="csX2" fmla="*/ 1165127 w 2021841"/>
                <a:gd name="csY2" fmla="*/ 1377012 h 1377012"/>
                <a:gd name="csX3" fmla="*/ 604651 w 2021841"/>
                <a:gd name="csY3" fmla="*/ 1377012 h 1377012"/>
                <a:gd name="csX4" fmla="*/ 604651 w 2021841"/>
                <a:gd name="csY4" fmla="*/ 1377011 h 1377012"/>
                <a:gd name="csX5" fmla="*/ 0 w 2021841"/>
                <a:gd name="csY5" fmla="*/ 1377011 h 1377012"/>
                <a:gd name="csX6" fmla="*/ 756451 w 2021841"/>
                <a:gd name="csY6" fmla="*/ 8 h 1377012"/>
                <a:gd name="csX7" fmla="*/ 1085039 w 2021841"/>
                <a:gd name="csY7" fmla="*/ 471453 h 1377012"/>
                <a:gd name="csX8" fmla="*/ 1087572 w 2021841"/>
                <a:gd name="csY8" fmla="*/ 476086 h 1377012"/>
                <a:gd name="csX9" fmla="*/ 1089324 w 2021841"/>
                <a:gd name="csY9" fmla="*/ 473772 h 1377012"/>
                <a:gd name="csX10" fmla="*/ 1168467 w 2021841"/>
                <a:gd name="csY10" fmla="*/ 403184 h 1377012"/>
                <a:gd name="csX11" fmla="*/ 1459737 w 2021841"/>
                <a:gd name="csY11" fmla="*/ 817065 h 1377012"/>
                <a:gd name="csX12" fmla="*/ 1462861 w 2021841"/>
                <a:gd name="csY12" fmla="*/ 822771 h 1377012"/>
                <a:gd name="csX13" fmla="*/ 1504364 w 2021841"/>
                <a:gd name="csY13" fmla="*/ 764496 h 1377012"/>
                <a:gd name="csX14" fmla="*/ 2021841 w 2021841"/>
                <a:gd name="csY14" fmla="*/ 1377012 h 1377012"/>
                <a:gd name="csX0" fmla="*/ 2021841 w 2021841"/>
                <a:gd name="csY0" fmla="*/ 1377012 h 1377012"/>
                <a:gd name="csX1" fmla="*/ 1732282 w 2021841"/>
                <a:gd name="csY1" fmla="*/ 1377012 h 1377012"/>
                <a:gd name="csX2" fmla="*/ 1165127 w 2021841"/>
                <a:gd name="csY2" fmla="*/ 1377012 h 1377012"/>
                <a:gd name="csX3" fmla="*/ 604651 w 2021841"/>
                <a:gd name="csY3" fmla="*/ 1377012 h 1377012"/>
                <a:gd name="csX4" fmla="*/ 604651 w 2021841"/>
                <a:gd name="csY4" fmla="*/ 1377011 h 1377012"/>
                <a:gd name="csX5" fmla="*/ 0 w 2021841"/>
                <a:gd name="csY5" fmla="*/ 1377011 h 1377012"/>
                <a:gd name="csX6" fmla="*/ 756451 w 2021841"/>
                <a:gd name="csY6" fmla="*/ 8 h 1377012"/>
                <a:gd name="csX7" fmla="*/ 1085039 w 2021841"/>
                <a:gd name="csY7" fmla="*/ 471453 h 1377012"/>
                <a:gd name="csX8" fmla="*/ 1087572 w 2021841"/>
                <a:gd name="csY8" fmla="*/ 476086 h 1377012"/>
                <a:gd name="csX9" fmla="*/ 1089324 w 2021841"/>
                <a:gd name="csY9" fmla="*/ 473772 h 1377012"/>
                <a:gd name="csX10" fmla="*/ 1168467 w 2021841"/>
                <a:gd name="csY10" fmla="*/ 403184 h 1377012"/>
                <a:gd name="csX11" fmla="*/ 1459737 w 2021841"/>
                <a:gd name="csY11" fmla="*/ 817065 h 1377012"/>
                <a:gd name="csX12" fmla="*/ 1462861 w 2021841"/>
                <a:gd name="csY12" fmla="*/ 822771 h 1377012"/>
                <a:gd name="csX13" fmla="*/ 2021841 w 2021841"/>
                <a:gd name="csY13" fmla="*/ 1377012 h 1377012"/>
                <a:gd name="csX0" fmla="*/ 2021841 w 2021841"/>
                <a:gd name="csY0" fmla="*/ 1377012 h 1377012"/>
                <a:gd name="csX1" fmla="*/ 1732282 w 2021841"/>
                <a:gd name="csY1" fmla="*/ 1377012 h 1377012"/>
                <a:gd name="csX2" fmla="*/ 1165127 w 2021841"/>
                <a:gd name="csY2" fmla="*/ 1377012 h 1377012"/>
                <a:gd name="csX3" fmla="*/ 604651 w 2021841"/>
                <a:gd name="csY3" fmla="*/ 1377012 h 1377012"/>
                <a:gd name="csX4" fmla="*/ 604651 w 2021841"/>
                <a:gd name="csY4" fmla="*/ 1377011 h 1377012"/>
                <a:gd name="csX5" fmla="*/ 0 w 2021841"/>
                <a:gd name="csY5" fmla="*/ 1377011 h 1377012"/>
                <a:gd name="csX6" fmla="*/ 756451 w 2021841"/>
                <a:gd name="csY6" fmla="*/ 8 h 1377012"/>
                <a:gd name="csX7" fmla="*/ 1085039 w 2021841"/>
                <a:gd name="csY7" fmla="*/ 471453 h 1377012"/>
                <a:gd name="csX8" fmla="*/ 1087572 w 2021841"/>
                <a:gd name="csY8" fmla="*/ 476086 h 1377012"/>
                <a:gd name="csX9" fmla="*/ 1089324 w 2021841"/>
                <a:gd name="csY9" fmla="*/ 473772 h 1377012"/>
                <a:gd name="csX10" fmla="*/ 1459737 w 2021841"/>
                <a:gd name="csY10" fmla="*/ 817065 h 1377012"/>
                <a:gd name="csX11" fmla="*/ 1462861 w 2021841"/>
                <a:gd name="csY11" fmla="*/ 822771 h 1377012"/>
                <a:gd name="csX12" fmla="*/ 2021841 w 2021841"/>
                <a:gd name="csY12" fmla="*/ 1377012 h 1377012"/>
                <a:gd name="csX0" fmla="*/ 2021841 w 2021841"/>
                <a:gd name="csY0" fmla="*/ 1377012 h 1377012"/>
                <a:gd name="csX1" fmla="*/ 1732282 w 2021841"/>
                <a:gd name="csY1" fmla="*/ 1377012 h 1377012"/>
                <a:gd name="csX2" fmla="*/ 1165127 w 2021841"/>
                <a:gd name="csY2" fmla="*/ 1377012 h 1377012"/>
                <a:gd name="csX3" fmla="*/ 604651 w 2021841"/>
                <a:gd name="csY3" fmla="*/ 1377012 h 1377012"/>
                <a:gd name="csX4" fmla="*/ 604651 w 2021841"/>
                <a:gd name="csY4" fmla="*/ 1377011 h 1377012"/>
                <a:gd name="csX5" fmla="*/ 0 w 2021841"/>
                <a:gd name="csY5" fmla="*/ 1377011 h 1377012"/>
                <a:gd name="csX6" fmla="*/ 756451 w 2021841"/>
                <a:gd name="csY6" fmla="*/ 8 h 1377012"/>
                <a:gd name="csX7" fmla="*/ 1085039 w 2021841"/>
                <a:gd name="csY7" fmla="*/ 471453 h 1377012"/>
                <a:gd name="csX8" fmla="*/ 1087572 w 2021841"/>
                <a:gd name="csY8" fmla="*/ 476086 h 1377012"/>
                <a:gd name="csX9" fmla="*/ 1459737 w 2021841"/>
                <a:gd name="csY9" fmla="*/ 817065 h 1377012"/>
                <a:gd name="csX10" fmla="*/ 1462861 w 2021841"/>
                <a:gd name="csY10" fmla="*/ 822771 h 1377012"/>
                <a:gd name="csX11" fmla="*/ 2021841 w 2021841"/>
                <a:gd name="csY11" fmla="*/ 1377012 h 1377012"/>
                <a:gd name="csX0" fmla="*/ 2021841 w 2021841"/>
                <a:gd name="csY0" fmla="*/ 1377012 h 1377012"/>
                <a:gd name="csX1" fmla="*/ 1732282 w 2021841"/>
                <a:gd name="csY1" fmla="*/ 1377012 h 1377012"/>
                <a:gd name="csX2" fmla="*/ 1165127 w 2021841"/>
                <a:gd name="csY2" fmla="*/ 1377012 h 1377012"/>
                <a:gd name="csX3" fmla="*/ 604651 w 2021841"/>
                <a:gd name="csY3" fmla="*/ 1377012 h 1377012"/>
                <a:gd name="csX4" fmla="*/ 604651 w 2021841"/>
                <a:gd name="csY4" fmla="*/ 1377011 h 1377012"/>
                <a:gd name="csX5" fmla="*/ 0 w 2021841"/>
                <a:gd name="csY5" fmla="*/ 1377011 h 1377012"/>
                <a:gd name="csX6" fmla="*/ 756451 w 2021841"/>
                <a:gd name="csY6" fmla="*/ 8 h 1377012"/>
                <a:gd name="csX7" fmla="*/ 1085039 w 2021841"/>
                <a:gd name="csY7" fmla="*/ 471453 h 1377012"/>
                <a:gd name="csX8" fmla="*/ 1459737 w 2021841"/>
                <a:gd name="csY8" fmla="*/ 817065 h 1377012"/>
                <a:gd name="csX9" fmla="*/ 1462861 w 2021841"/>
                <a:gd name="csY9" fmla="*/ 822771 h 1377012"/>
                <a:gd name="csX10" fmla="*/ 2021841 w 2021841"/>
                <a:gd name="csY10" fmla="*/ 1377012 h 1377012"/>
                <a:gd name="csX0" fmla="*/ 2021841 w 2021841"/>
                <a:gd name="csY0" fmla="*/ 1384794 h 1384794"/>
                <a:gd name="csX1" fmla="*/ 1732282 w 2021841"/>
                <a:gd name="csY1" fmla="*/ 1384794 h 1384794"/>
                <a:gd name="csX2" fmla="*/ 1165127 w 2021841"/>
                <a:gd name="csY2" fmla="*/ 1384794 h 1384794"/>
                <a:gd name="csX3" fmla="*/ 604651 w 2021841"/>
                <a:gd name="csY3" fmla="*/ 1384794 h 1384794"/>
                <a:gd name="csX4" fmla="*/ 604651 w 2021841"/>
                <a:gd name="csY4" fmla="*/ 1384793 h 1384794"/>
                <a:gd name="csX5" fmla="*/ 0 w 2021841"/>
                <a:gd name="csY5" fmla="*/ 1384793 h 1384794"/>
                <a:gd name="csX6" fmla="*/ 756451 w 2021841"/>
                <a:gd name="csY6" fmla="*/ 7790 h 1384794"/>
                <a:gd name="csX7" fmla="*/ 1459737 w 2021841"/>
                <a:gd name="csY7" fmla="*/ 824847 h 1384794"/>
                <a:gd name="csX8" fmla="*/ 1462861 w 2021841"/>
                <a:gd name="csY8" fmla="*/ 830553 h 1384794"/>
                <a:gd name="csX9" fmla="*/ 2021841 w 2021841"/>
                <a:gd name="csY9" fmla="*/ 1384794 h 1384794"/>
                <a:gd name="csX0" fmla="*/ 2021841 w 2021841"/>
                <a:gd name="csY0" fmla="*/ 1384794 h 1384794"/>
                <a:gd name="csX1" fmla="*/ 1732282 w 2021841"/>
                <a:gd name="csY1" fmla="*/ 1384794 h 1384794"/>
                <a:gd name="csX2" fmla="*/ 1165127 w 2021841"/>
                <a:gd name="csY2" fmla="*/ 1384794 h 1384794"/>
                <a:gd name="csX3" fmla="*/ 604651 w 2021841"/>
                <a:gd name="csY3" fmla="*/ 1384794 h 1384794"/>
                <a:gd name="csX4" fmla="*/ 604651 w 2021841"/>
                <a:gd name="csY4" fmla="*/ 1384793 h 1384794"/>
                <a:gd name="csX5" fmla="*/ 0 w 2021841"/>
                <a:gd name="csY5" fmla="*/ 1384793 h 1384794"/>
                <a:gd name="csX6" fmla="*/ 756451 w 2021841"/>
                <a:gd name="csY6" fmla="*/ 7790 h 1384794"/>
                <a:gd name="csX7" fmla="*/ 1459737 w 2021841"/>
                <a:gd name="csY7" fmla="*/ 824847 h 1384794"/>
                <a:gd name="csX8" fmla="*/ 1462861 w 2021841"/>
                <a:gd name="csY8" fmla="*/ 830553 h 1384794"/>
                <a:gd name="csX9" fmla="*/ 2021841 w 2021841"/>
                <a:gd name="csY9" fmla="*/ 1384794 h 1384794"/>
                <a:gd name="csX0" fmla="*/ 2021841 w 2021841"/>
                <a:gd name="csY0" fmla="*/ 1384794 h 1384794"/>
                <a:gd name="csX1" fmla="*/ 1732282 w 2021841"/>
                <a:gd name="csY1" fmla="*/ 1384794 h 1384794"/>
                <a:gd name="csX2" fmla="*/ 1165127 w 2021841"/>
                <a:gd name="csY2" fmla="*/ 1384794 h 1384794"/>
                <a:gd name="csX3" fmla="*/ 604651 w 2021841"/>
                <a:gd name="csY3" fmla="*/ 1384794 h 1384794"/>
                <a:gd name="csX4" fmla="*/ 604651 w 2021841"/>
                <a:gd name="csY4" fmla="*/ 1384793 h 1384794"/>
                <a:gd name="csX5" fmla="*/ 0 w 2021841"/>
                <a:gd name="csY5" fmla="*/ 1384793 h 1384794"/>
                <a:gd name="csX6" fmla="*/ 756451 w 2021841"/>
                <a:gd name="csY6" fmla="*/ 7790 h 1384794"/>
                <a:gd name="csX7" fmla="*/ 1459737 w 2021841"/>
                <a:gd name="csY7" fmla="*/ 824847 h 1384794"/>
                <a:gd name="csX8" fmla="*/ 1495593 w 2021841"/>
                <a:gd name="csY8" fmla="*/ 807173 h 1384794"/>
                <a:gd name="csX9" fmla="*/ 2021841 w 2021841"/>
                <a:gd name="csY9" fmla="*/ 1384794 h 1384794"/>
                <a:gd name="csX0" fmla="*/ 2021841 w 2021841"/>
                <a:gd name="csY0" fmla="*/ 1384794 h 1384794"/>
                <a:gd name="csX1" fmla="*/ 1732282 w 2021841"/>
                <a:gd name="csY1" fmla="*/ 1384794 h 1384794"/>
                <a:gd name="csX2" fmla="*/ 1165127 w 2021841"/>
                <a:gd name="csY2" fmla="*/ 1384794 h 1384794"/>
                <a:gd name="csX3" fmla="*/ 604651 w 2021841"/>
                <a:gd name="csY3" fmla="*/ 1384794 h 1384794"/>
                <a:gd name="csX4" fmla="*/ 604651 w 2021841"/>
                <a:gd name="csY4" fmla="*/ 1384793 h 1384794"/>
                <a:gd name="csX5" fmla="*/ 0 w 2021841"/>
                <a:gd name="csY5" fmla="*/ 1384793 h 1384794"/>
                <a:gd name="csX6" fmla="*/ 756451 w 2021841"/>
                <a:gd name="csY6" fmla="*/ 7790 h 1384794"/>
                <a:gd name="csX7" fmla="*/ 1459737 w 2021841"/>
                <a:gd name="csY7" fmla="*/ 824847 h 1384794"/>
                <a:gd name="csX8" fmla="*/ 2021841 w 2021841"/>
                <a:gd name="csY8" fmla="*/ 1384794 h 1384794"/>
                <a:gd name="csX0" fmla="*/ 2021841 w 2021841"/>
                <a:gd name="csY0" fmla="*/ 1377004 h 1377004"/>
                <a:gd name="csX1" fmla="*/ 1732282 w 2021841"/>
                <a:gd name="csY1" fmla="*/ 1377004 h 1377004"/>
                <a:gd name="csX2" fmla="*/ 1165127 w 2021841"/>
                <a:gd name="csY2" fmla="*/ 1377004 h 1377004"/>
                <a:gd name="csX3" fmla="*/ 604651 w 2021841"/>
                <a:gd name="csY3" fmla="*/ 1377004 h 1377004"/>
                <a:gd name="csX4" fmla="*/ 604651 w 2021841"/>
                <a:gd name="csY4" fmla="*/ 1377003 h 1377004"/>
                <a:gd name="csX5" fmla="*/ 0 w 2021841"/>
                <a:gd name="csY5" fmla="*/ 1377003 h 1377004"/>
                <a:gd name="csX6" fmla="*/ 756451 w 2021841"/>
                <a:gd name="csY6" fmla="*/ 0 h 1377004"/>
                <a:gd name="csX7" fmla="*/ 2021841 w 2021841"/>
                <a:gd name="csY7" fmla="*/ 1377004 h 1377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21841" h="1377004">
                  <a:moveTo>
                    <a:pt x="2021841" y="1377004"/>
                  </a:moveTo>
                  <a:lnTo>
                    <a:pt x="1732282" y="1377004"/>
                  </a:lnTo>
                  <a:lnTo>
                    <a:pt x="1165127" y="1377004"/>
                  </a:lnTo>
                  <a:lnTo>
                    <a:pt x="604651" y="1377004"/>
                  </a:lnTo>
                  <a:lnTo>
                    <a:pt x="604651" y="1377003"/>
                  </a:lnTo>
                  <a:lnTo>
                    <a:pt x="0" y="1377003"/>
                  </a:lnTo>
                  <a:cubicBezTo>
                    <a:pt x="49417" y="1073629"/>
                    <a:pt x="419478" y="0"/>
                    <a:pt x="756451" y="0"/>
                  </a:cubicBezTo>
                  <a:cubicBezTo>
                    <a:pt x="1093424" y="0"/>
                    <a:pt x="1859203" y="1147503"/>
                    <a:pt x="2021841" y="1377004"/>
                  </a:cubicBezTo>
                  <a:close/>
                </a:path>
              </a:pathLst>
            </a:custGeom>
            <a:gradFill flip="none" rotWithShape="1">
              <a:gsLst>
                <a:gs pos="100000">
                  <a:schemeClr val="bg1"/>
                </a:gs>
                <a:gs pos="20000">
                  <a:srgbClr val="EEA7B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000" tIns="48000" rIns="96000" bIns="4800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 name="Freeform: Shape 28">
              <a:extLst>
                <a:ext uri="{FF2B5EF4-FFF2-40B4-BE49-F238E27FC236}">
                  <a16:creationId xmlns:a16="http://schemas.microsoft.com/office/drawing/2014/main" id="{525D560F-36C3-4949-DAF9-E3627C5E3F63}"/>
                </a:ext>
              </a:extLst>
            </p:cNvPr>
            <p:cNvSpPr/>
            <p:nvPr/>
          </p:nvSpPr>
          <p:spPr>
            <a:xfrm rot="10800000">
              <a:off x="1459070" y="2392899"/>
              <a:ext cx="4392989" cy="433109"/>
            </a:xfrm>
            <a:custGeom>
              <a:avLst/>
              <a:gdLst>
                <a:gd name="csX0" fmla="*/ 2021841 w 2021841"/>
                <a:gd name="csY0" fmla="*/ 699400 h 699400"/>
                <a:gd name="csX1" fmla="*/ 1512902 w 2021841"/>
                <a:gd name="csY1" fmla="*/ 699400 h 699400"/>
                <a:gd name="csX2" fmla="*/ 1165127 w 2021841"/>
                <a:gd name="csY2" fmla="*/ 699400 h 699400"/>
                <a:gd name="csX3" fmla="*/ 0 w 2021841"/>
                <a:gd name="csY3" fmla="*/ 699400 h 699400"/>
                <a:gd name="csX4" fmla="*/ 756451 w 2021841"/>
                <a:gd name="csY4" fmla="*/ 4 h 699400"/>
                <a:gd name="csX5" fmla="*/ 1023851 w 2021841"/>
                <a:gd name="csY5" fmla="*/ 184722 h 699400"/>
                <a:gd name="csX6" fmla="*/ 1087809 w 2021841"/>
                <a:gd name="csY6" fmla="*/ 243052 h 699400"/>
                <a:gd name="csX7" fmla="*/ 1122349 w 2021841"/>
                <a:gd name="csY7" fmla="*/ 221212 h 699400"/>
                <a:gd name="csX8" fmla="*/ 1168467 w 2021841"/>
                <a:gd name="csY8" fmla="*/ 204780 h 699400"/>
                <a:gd name="csX9" fmla="*/ 1459737 w 2021841"/>
                <a:gd name="csY9" fmla="*/ 414995 h 699400"/>
                <a:gd name="csX10" fmla="*/ 1462862 w 2021841"/>
                <a:gd name="csY10" fmla="*/ 417894 h 699400"/>
                <a:gd name="csX11" fmla="*/ 1504364 w 2021841"/>
                <a:gd name="csY11" fmla="*/ 388296 h 699400"/>
                <a:gd name="csX12" fmla="*/ 1593484 w 2021841"/>
                <a:gd name="csY12" fmla="*/ 344168 h 699400"/>
                <a:gd name="csX13" fmla="*/ 2021841 w 2021841"/>
                <a:gd name="csY13" fmla="*/ 699400 h 699400"/>
                <a:gd name="csX0" fmla="*/ 2021841 w 2021841"/>
                <a:gd name="csY0" fmla="*/ 699400 h 699400"/>
                <a:gd name="csX1" fmla="*/ 1512902 w 2021841"/>
                <a:gd name="csY1" fmla="*/ 699400 h 699400"/>
                <a:gd name="csX2" fmla="*/ 1165127 w 2021841"/>
                <a:gd name="csY2" fmla="*/ 699400 h 699400"/>
                <a:gd name="csX3" fmla="*/ 0 w 2021841"/>
                <a:gd name="csY3" fmla="*/ 699400 h 699400"/>
                <a:gd name="csX4" fmla="*/ 756451 w 2021841"/>
                <a:gd name="csY4" fmla="*/ 4 h 699400"/>
                <a:gd name="csX5" fmla="*/ 1023851 w 2021841"/>
                <a:gd name="csY5" fmla="*/ 184722 h 699400"/>
                <a:gd name="csX6" fmla="*/ 1087809 w 2021841"/>
                <a:gd name="csY6" fmla="*/ 243052 h 699400"/>
                <a:gd name="csX7" fmla="*/ 1122349 w 2021841"/>
                <a:gd name="csY7" fmla="*/ 221212 h 699400"/>
                <a:gd name="csX8" fmla="*/ 1168467 w 2021841"/>
                <a:gd name="csY8" fmla="*/ 204780 h 699400"/>
                <a:gd name="csX9" fmla="*/ 1459737 w 2021841"/>
                <a:gd name="csY9" fmla="*/ 414995 h 699400"/>
                <a:gd name="csX10" fmla="*/ 1462862 w 2021841"/>
                <a:gd name="csY10" fmla="*/ 417894 h 699400"/>
                <a:gd name="csX11" fmla="*/ 1504364 w 2021841"/>
                <a:gd name="csY11" fmla="*/ 388296 h 699400"/>
                <a:gd name="csX12" fmla="*/ 2021841 w 2021841"/>
                <a:gd name="csY12" fmla="*/ 699400 h 699400"/>
                <a:gd name="csX0" fmla="*/ 2021841 w 2021841"/>
                <a:gd name="csY0" fmla="*/ 699400 h 699400"/>
                <a:gd name="csX1" fmla="*/ 1512902 w 2021841"/>
                <a:gd name="csY1" fmla="*/ 699400 h 699400"/>
                <a:gd name="csX2" fmla="*/ 1165127 w 2021841"/>
                <a:gd name="csY2" fmla="*/ 699400 h 699400"/>
                <a:gd name="csX3" fmla="*/ 0 w 2021841"/>
                <a:gd name="csY3" fmla="*/ 699400 h 699400"/>
                <a:gd name="csX4" fmla="*/ 756451 w 2021841"/>
                <a:gd name="csY4" fmla="*/ 4 h 699400"/>
                <a:gd name="csX5" fmla="*/ 1023851 w 2021841"/>
                <a:gd name="csY5" fmla="*/ 184722 h 699400"/>
                <a:gd name="csX6" fmla="*/ 1087809 w 2021841"/>
                <a:gd name="csY6" fmla="*/ 243052 h 699400"/>
                <a:gd name="csX7" fmla="*/ 1122349 w 2021841"/>
                <a:gd name="csY7" fmla="*/ 221212 h 699400"/>
                <a:gd name="csX8" fmla="*/ 1168467 w 2021841"/>
                <a:gd name="csY8" fmla="*/ 204780 h 699400"/>
                <a:gd name="csX9" fmla="*/ 1459737 w 2021841"/>
                <a:gd name="csY9" fmla="*/ 414995 h 699400"/>
                <a:gd name="csX10" fmla="*/ 1462862 w 2021841"/>
                <a:gd name="csY10" fmla="*/ 417894 h 699400"/>
                <a:gd name="csX11" fmla="*/ 2021841 w 2021841"/>
                <a:gd name="csY11" fmla="*/ 699400 h 699400"/>
                <a:gd name="csX0" fmla="*/ 2021841 w 2021841"/>
                <a:gd name="csY0" fmla="*/ 699400 h 699400"/>
                <a:gd name="csX1" fmla="*/ 1512902 w 2021841"/>
                <a:gd name="csY1" fmla="*/ 699400 h 699400"/>
                <a:gd name="csX2" fmla="*/ 1165127 w 2021841"/>
                <a:gd name="csY2" fmla="*/ 699400 h 699400"/>
                <a:gd name="csX3" fmla="*/ 0 w 2021841"/>
                <a:gd name="csY3" fmla="*/ 699400 h 699400"/>
                <a:gd name="csX4" fmla="*/ 756451 w 2021841"/>
                <a:gd name="csY4" fmla="*/ 4 h 699400"/>
                <a:gd name="csX5" fmla="*/ 1023851 w 2021841"/>
                <a:gd name="csY5" fmla="*/ 184722 h 699400"/>
                <a:gd name="csX6" fmla="*/ 1087809 w 2021841"/>
                <a:gd name="csY6" fmla="*/ 243052 h 699400"/>
                <a:gd name="csX7" fmla="*/ 1122349 w 2021841"/>
                <a:gd name="csY7" fmla="*/ 221212 h 699400"/>
                <a:gd name="csX8" fmla="*/ 1168467 w 2021841"/>
                <a:gd name="csY8" fmla="*/ 204780 h 699400"/>
                <a:gd name="csX9" fmla="*/ 1459737 w 2021841"/>
                <a:gd name="csY9" fmla="*/ 414995 h 699400"/>
                <a:gd name="csX10" fmla="*/ 2021841 w 2021841"/>
                <a:gd name="csY10" fmla="*/ 699400 h 699400"/>
                <a:gd name="csX0" fmla="*/ 2021841 w 2021841"/>
                <a:gd name="csY0" fmla="*/ 699400 h 699400"/>
                <a:gd name="csX1" fmla="*/ 1512902 w 2021841"/>
                <a:gd name="csY1" fmla="*/ 699400 h 699400"/>
                <a:gd name="csX2" fmla="*/ 1165127 w 2021841"/>
                <a:gd name="csY2" fmla="*/ 699400 h 699400"/>
                <a:gd name="csX3" fmla="*/ 0 w 2021841"/>
                <a:gd name="csY3" fmla="*/ 699400 h 699400"/>
                <a:gd name="csX4" fmla="*/ 756451 w 2021841"/>
                <a:gd name="csY4" fmla="*/ 4 h 699400"/>
                <a:gd name="csX5" fmla="*/ 1023851 w 2021841"/>
                <a:gd name="csY5" fmla="*/ 184722 h 699400"/>
                <a:gd name="csX6" fmla="*/ 1087809 w 2021841"/>
                <a:gd name="csY6" fmla="*/ 243052 h 699400"/>
                <a:gd name="csX7" fmla="*/ 1122349 w 2021841"/>
                <a:gd name="csY7" fmla="*/ 221212 h 699400"/>
                <a:gd name="csX8" fmla="*/ 1168467 w 2021841"/>
                <a:gd name="csY8" fmla="*/ 204780 h 699400"/>
                <a:gd name="csX9" fmla="*/ 1176451 w 2021841"/>
                <a:gd name="csY9" fmla="*/ 207494 h 699400"/>
                <a:gd name="csX10" fmla="*/ 1459737 w 2021841"/>
                <a:gd name="csY10" fmla="*/ 414995 h 699400"/>
                <a:gd name="csX11" fmla="*/ 2021841 w 2021841"/>
                <a:gd name="csY11" fmla="*/ 699400 h 699400"/>
                <a:gd name="csX0" fmla="*/ 2021841 w 2021841"/>
                <a:gd name="csY0" fmla="*/ 699400 h 699400"/>
                <a:gd name="csX1" fmla="*/ 1512902 w 2021841"/>
                <a:gd name="csY1" fmla="*/ 699400 h 699400"/>
                <a:gd name="csX2" fmla="*/ 1165127 w 2021841"/>
                <a:gd name="csY2" fmla="*/ 699400 h 699400"/>
                <a:gd name="csX3" fmla="*/ 0 w 2021841"/>
                <a:gd name="csY3" fmla="*/ 699400 h 699400"/>
                <a:gd name="csX4" fmla="*/ 756451 w 2021841"/>
                <a:gd name="csY4" fmla="*/ 4 h 699400"/>
                <a:gd name="csX5" fmla="*/ 1023851 w 2021841"/>
                <a:gd name="csY5" fmla="*/ 184722 h 699400"/>
                <a:gd name="csX6" fmla="*/ 1087809 w 2021841"/>
                <a:gd name="csY6" fmla="*/ 243052 h 699400"/>
                <a:gd name="csX7" fmla="*/ 1168467 w 2021841"/>
                <a:gd name="csY7" fmla="*/ 204780 h 699400"/>
                <a:gd name="csX8" fmla="*/ 1176451 w 2021841"/>
                <a:gd name="csY8" fmla="*/ 207494 h 699400"/>
                <a:gd name="csX9" fmla="*/ 1459737 w 2021841"/>
                <a:gd name="csY9" fmla="*/ 414995 h 699400"/>
                <a:gd name="csX10" fmla="*/ 2021841 w 2021841"/>
                <a:gd name="csY10" fmla="*/ 699400 h 699400"/>
                <a:gd name="csX0" fmla="*/ 2021841 w 2021841"/>
                <a:gd name="csY0" fmla="*/ 699400 h 699400"/>
                <a:gd name="csX1" fmla="*/ 1512902 w 2021841"/>
                <a:gd name="csY1" fmla="*/ 699400 h 699400"/>
                <a:gd name="csX2" fmla="*/ 1165127 w 2021841"/>
                <a:gd name="csY2" fmla="*/ 699400 h 699400"/>
                <a:gd name="csX3" fmla="*/ 0 w 2021841"/>
                <a:gd name="csY3" fmla="*/ 699400 h 699400"/>
                <a:gd name="csX4" fmla="*/ 756451 w 2021841"/>
                <a:gd name="csY4" fmla="*/ 4 h 699400"/>
                <a:gd name="csX5" fmla="*/ 1023851 w 2021841"/>
                <a:gd name="csY5" fmla="*/ 184722 h 699400"/>
                <a:gd name="csX6" fmla="*/ 1168467 w 2021841"/>
                <a:gd name="csY6" fmla="*/ 204780 h 699400"/>
                <a:gd name="csX7" fmla="*/ 1176451 w 2021841"/>
                <a:gd name="csY7" fmla="*/ 207494 h 699400"/>
                <a:gd name="csX8" fmla="*/ 1459737 w 2021841"/>
                <a:gd name="csY8" fmla="*/ 414995 h 699400"/>
                <a:gd name="csX9" fmla="*/ 2021841 w 2021841"/>
                <a:gd name="csY9" fmla="*/ 699400 h 699400"/>
                <a:gd name="csX0" fmla="*/ 2021841 w 2021841"/>
                <a:gd name="csY0" fmla="*/ 715836 h 715836"/>
                <a:gd name="csX1" fmla="*/ 1512902 w 2021841"/>
                <a:gd name="csY1" fmla="*/ 715836 h 715836"/>
                <a:gd name="csX2" fmla="*/ 1165127 w 2021841"/>
                <a:gd name="csY2" fmla="*/ 715836 h 715836"/>
                <a:gd name="csX3" fmla="*/ 0 w 2021841"/>
                <a:gd name="csY3" fmla="*/ 715836 h 715836"/>
                <a:gd name="csX4" fmla="*/ 756451 w 2021841"/>
                <a:gd name="csY4" fmla="*/ 16440 h 715836"/>
                <a:gd name="csX5" fmla="*/ 1168467 w 2021841"/>
                <a:gd name="csY5" fmla="*/ 221216 h 715836"/>
                <a:gd name="csX6" fmla="*/ 1176451 w 2021841"/>
                <a:gd name="csY6" fmla="*/ 223930 h 715836"/>
                <a:gd name="csX7" fmla="*/ 1459737 w 2021841"/>
                <a:gd name="csY7" fmla="*/ 431431 h 715836"/>
                <a:gd name="csX8" fmla="*/ 2021841 w 2021841"/>
                <a:gd name="csY8" fmla="*/ 715836 h 715836"/>
                <a:gd name="csX0" fmla="*/ 2021841 w 2021841"/>
                <a:gd name="csY0" fmla="*/ 717745 h 717745"/>
                <a:gd name="csX1" fmla="*/ 1512902 w 2021841"/>
                <a:gd name="csY1" fmla="*/ 717745 h 717745"/>
                <a:gd name="csX2" fmla="*/ 1165127 w 2021841"/>
                <a:gd name="csY2" fmla="*/ 717745 h 717745"/>
                <a:gd name="csX3" fmla="*/ 0 w 2021841"/>
                <a:gd name="csY3" fmla="*/ 717745 h 717745"/>
                <a:gd name="csX4" fmla="*/ 756451 w 2021841"/>
                <a:gd name="csY4" fmla="*/ 18349 h 717745"/>
                <a:gd name="csX5" fmla="*/ 1168467 w 2021841"/>
                <a:gd name="csY5" fmla="*/ 223125 h 717745"/>
                <a:gd name="csX6" fmla="*/ 1459737 w 2021841"/>
                <a:gd name="csY6" fmla="*/ 433340 h 717745"/>
                <a:gd name="csX7" fmla="*/ 2021841 w 2021841"/>
                <a:gd name="csY7" fmla="*/ 717745 h 717745"/>
                <a:gd name="csX0" fmla="*/ 2021841 w 2021841"/>
                <a:gd name="csY0" fmla="*/ 721109 h 721109"/>
                <a:gd name="csX1" fmla="*/ 1512902 w 2021841"/>
                <a:gd name="csY1" fmla="*/ 721109 h 721109"/>
                <a:gd name="csX2" fmla="*/ 1165127 w 2021841"/>
                <a:gd name="csY2" fmla="*/ 721109 h 721109"/>
                <a:gd name="csX3" fmla="*/ 0 w 2021841"/>
                <a:gd name="csY3" fmla="*/ 721109 h 721109"/>
                <a:gd name="csX4" fmla="*/ 756451 w 2021841"/>
                <a:gd name="csY4" fmla="*/ 21713 h 721109"/>
                <a:gd name="csX5" fmla="*/ 1168467 w 2021841"/>
                <a:gd name="csY5" fmla="*/ 226489 h 721109"/>
                <a:gd name="csX6" fmla="*/ 2021841 w 2021841"/>
                <a:gd name="csY6" fmla="*/ 721109 h 721109"/>
                <a:gd name="csX0" fmla="*/ 2021841 w 2021841"/>
                <a:gd name="csY0" fmla="*/ 699396 h 699396"/>
                <a:gd name="csX1" fmla="*/ 1512902 w 2021841"/>
                <a:gd name="csY1" fmla="*/ 699396 h 699396"/>
                <a:gd name="csX2" fmla="*/ 1165127 w 2021841"/>
                <a:gd name="csY2" fmla="*/ 699396 h 699396"/>
                <a:gd name="csX3" fmla="*/ 0 w 2021841"/>
                <a:gd name="csY3" fmla="*/ 699396 h 699396"/>
                <a:gd name="csX4" fmla="*/ 756451 w 2021841"/>
                <a:gd name="csY4" fmla="*/ 0 h 699396"/>
                <a:gd name="csX5" fmla="*/ 2021841 w 2021841"/>
                <a:gd name="csY5" fmla="*/ 699396 h 699396"/>
              </a:gdLst>
              <a:ahLst/>
              <a:cxnLst>
                <a:cxn ang="0">
                  <a:pos x="csX0" y="csY0"/>
                </a:cxn>
                <a:cxn ang="0">
                  <a:pos x="csX1" y="csY1"/>
                </a:cxn>
                <a:cxn ang="0">
                  <a:pos x="csX2" y="csY2"/>
                </a:cxn>
                <a:cxn ang="0">
                  <a:pos x="csX3" y="csY3"/>
                </a:cxn>
                <a:cxn ang="0">
                  <a:pos x="csX4" y="csY4"/>
                </a:cxn>
                <a:cxn ang="0">
                  <a:pos x="csX5" y="csY5"/>
                </a:cxn>
              </a:cxnLst>
              <a:rect l="l" t="t" r="r" b="b"/>
              <a:pathLst>
                <a:path w="2021841" h="699396">
                  <a:moveTo>
                    <a:pt x="2021841" y="699396"/>
                  </a:moveTo>
                  <a:lnTo>
                    <a:pt x="1512902" y="699396"/>
                  </a:lnTo>
                  <a:lnTo>
                    <a:pt x="1165127" y="699396"/>
                  </a:lnTo>
                  <a:lnTo>
                    <a:pt x="0" y="699396"/>
                  </a:lnTo>
                  <a:cubicBezTo>
                    <a:pt x="49417" y="545309"/>
                    <a:pt x="419478" y="0"/>
                    <a:pt x="756451" y="0"/>
                  </a:cubicBezTo>
                  <a:cubicBezTo>
                    <a:pt x="1093424" y="0"/>
                    <a:pt x="1895766" y="582830"/>
                    <a:pt x="2021841" y="699396"/>
                  </a:cubicBezTo>
                  <a:close/>
                </a:path>
              </a:pathLst>
            </a:custGeom>
            <a:gradFill flip="none" rotWithShape="1">
              <a:gsLst>
                <a:gs pos="20000">
                  <a:srgbClr val="939AA7"/>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000" tIns="48000" rIns="96000" bIns="4800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8" name="Rectangle: Rounded Corners 2">
              <a:extLst>
                <a:ext uri="{FF2B5EF4-FFF2-40B4-BE49-F238E27FC236}">
                  <a16:creationId xmlns:a16="http://schemas.microsoft.com/office/drawing/2014/main" id="{BA961424-F7F6-4D3D-8E3F-3572D12D6F8E}"/>
                </a:ext>
              </a:extLst>
            </p:cNvPr>
            <p:cNvSpPr/>
            <p:nvPr/>
          </p:nvSpPr>
          <p:spPr>
            <a:xfrm>
              <a:off x="4468831" y="2349368"/>
              <a:ext cx="1629247" cy="3802057"/>
            </a:xfrm>
            <a:prstGeom prst="roundRect">
              <a:avLst>
                <a:gd name="adj"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6000" tIns="48000" rIns="96000" bIns="48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667" b="0"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nvGrpSpPr>
            <p:cNvPr id="9" name="Group 112">
              <a:extLst>
                <a:ext uri="{FF2B5EF4-FFF2-40B4-BE49-F238E27FC236}">
                  <a16:creationId xmlns:a16="http://schemas.microsoft.com/office/drawing/2014/main" id="{DE899E5B-B375-0ABE-A9C4-22E639AC30AF}"/>
                </a:ext>
              </a:extLst>
            </p:cNvPr>
            <p:cNvGrpSpPr/>
            <p:nvPr/>
          </p:nvGrpSpPr>
          <p:grpSpPr>
            <a:xfrm>
              <a:off x="657550" y="5370839"/>
              <a:ext cx="1603035" cy="649362"/>
              <a:chOff x="10835138" y="1893456"/>
              <a:chExt cx="1603035" cy="622121"/>
            </a:xfrm>
          </p:grpSpPr>
          <p:sp>
            <p:nvSpPr>
              <p:cNvPr id="10" name="Rectangle 113">
                <a:extLst>
                  <a:ext uri="{FF2B5EF4-FFF2-40B4-BE49-F238E27FC236}">
                    <a16:creationId xmlns:a16="http://schemas.microsoft.com/office/drawing/2014/main" id="{C9B8B50B-732C-9915-B2AC-032CC3E4E4F5}"/>
                  </a:ext>
                </a:extLst>
              </p:cNvPr>
              <p:cNvSpPr/>
              <p:nvPr/>
            </p:nvSpPr>
            <p:spPr>
              <a:xfrm>
                <a:off x="10835138" y="1926641"/>
                <a:ext cx="144000" cy="137959"/>
              </a:xfrm>
              <a:prstGeom prst="rect">
                <a:avLst/>
              </a:prstGeom>
              <a:solidFill>
                <a:srgbClr val="EEA7B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196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1" name="TextBox 114">
                <a:extLst>
                  <a:ext uri="{FF2B5EF4-FFF2-40B4-BE49-F238E27FC236}">
                    <a16:creationId xmlns:a16="http://schemas.microsoft.com/office/drawing/2014/main" id="{AAF70702-E91E-4E1F-F741-D8FD2772CFB4}"/>
                  </a:ext>
                </a:extLst>
              </p:cNvPr>
              <p:cNvSpPr txBox="1"/>
              <p:nvPr/>
            </p:nvSpPr>
            <p:spPr>
              <a:xfrm>
                <a:off x="11070278" y="2123425"/>
                <a:ext cx="1367895" cy="192728"/>
              </a:xfrm>
              <a:prstGeom prst="rect">
                <a:avLst/>
              </a:prstGeom>
              <a:noFill/>
            </p:spPr>
            <p:txBody>
              <a:bodyPr wrap="none" lIns="0" tIns="0" rIns="0" bIns="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chemeClr val="accent1"/>
                    </a:solidFill>
                    <a:effectLst/>
                    <a:uLnTx/>
                    <a:uFillTx/>
                    <a:ea typeface="Noto Sans" panose="020B0502040504020204" pitchFamily="34" charset="0"/>
                    <a:cs typeface="Noto Sans" panose="020B0502040504020204" pitchFamily="34" charset="0"/>
                  </a:rPr>
                  <a:t>Semaglutide 7.2 mg</a:t>
                </a:r>
              </a:p>
            </p:txBody>
          </p:sp>
          <p:sp>
            <p:nvSpPr>
              <p:cNvPr id="12" name="Rectangle 115">
                <a:extLst>
                  <a:ext uri="{FF2B5EF4-FFF2-40B4-BE49-F238E27FC236}">
                    <a16:creationId xmlns:a16="http://schemas.microsoft.com/office/drawing/2014/main" id="{854DC664-2DAF-3672-9FAF-2F3794559295}"/>
                  </a:ext>
                </a:extLst>
              </p:cNvPr>
              <p:cNvSpPr/>
              <p:nvPr/>
            </p:nvSpPr>
            <p:spPr>
              <a:xfrm>
                <a:off x="10835138" y="2363617"/>
                <a:ext cx="144000" cy="1379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196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3" name="TextBox 116">
                <a:extLst>
                  <a:ext uri="{FF2B5EF4-FFF2-40B4-BE49-F238E27FC236}">
                    <a16:creationId xmlns:a16="http://schemas.microsoft.com/office/drawing/2014/main" id="{5A110DB0-96BE-8882-208E-423CD73E34D8}"/>
                  </a:ext>
                </a:extLst>
              </p:cNvPr>
              <p:cNvSpPr txBox="1"/>
              <p:nvPr/>
            </p:nvSpPr>
            <p:spPr>
              <a:xfrm>
                <a:off x="11070278" y="2322849"/>
                <a:ext cx="796945" cy="192728"/>
              </a:xfrm>
              <a:prstGeom prst="rect">
                <a:avLst/>
              </a:prstGeom>
              <a:noFill/>
            </p:spPr>
            <p:txBody>
              <a:bodyPr wrap="square" lIns="0" tIns="0" rIns="0" bIns="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chemeClr val="accent1"/>
                    </a:solidFill>
                    <a:effectLst/>
                    <a:uLnTx/>
                    <a:uFillTx/>
                    <a:ea typeface="Noto Sans" panose="020B0502040504020204" pitchFamily="34" charset="0"/>
                    <a:cs typeface="Noto Sans" panose="020B0502040504020204" pitchFamily="34" charset="0"/>
                  </a:rPr>
                  <a:t>Placebo</a:t>
                </a:r>
              </a:p>
            </p:txBody>
          </p:sp>
          <p:sp>
            <p:nvSpPr>
              <p:cNvPr id="14" name="Rectangle 117">
                <a:extLst>
                  <a:ext uri="{FF2B5EF4-FFF2-40B4-BE49-F238E27FC236}">
                    <a16:creationId xmlns:a16="http://schemas.microsoft.com/office/drawing/2014/main" id="{4DB3A85F-3778-12C0-113C-2B8BCBA045B2}"/>
                  </a:ext>
                </a:extLst>
              </p:cNvPr>
              <p:cNvSpPr/>
              <p:nvPr/>
            </p:nvSpPr>
            <p:spPr>
              <a:xfrm>
                <a:off x="10835138" y="2152167"/>
                <a:ext cx="144000" cy="137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196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5" name="TextBox 118">
                <a:extLst>
                  <a:ext uri="{FF2B5EF4-FFF2-40B4-BE49-F238E27FC236}">
                    <a16:creationId xmlns:a16="http://schemas.microsoft.com/office/drawing/2014/main" id="{F6006192-E8F4-25FC-CB65-D810C351DED4}"/>
                  </a:ext>
                </a:extLst>
              </p:cNvPr>
              <p:cNvSpPr txBox="1"/>
              <p:nvPr/>
            </p:nvSpPr>
            <p:spPr>
              <a:xfrm>
                <a:off x="11057225" y="1893456"/>
                <a:ext cx="1367895" cy="192728"/>
              </a:xfrm>
              <a:prstGeom prst="rect">
                <a:avLst/>
              </a:prstGeom>
              <a:noFill/>
            </p:spPr>
            <p:txBody>
              <a:bodyPr wrap="none" lIns="0" tIns="0" rIns="0" bIns="0" rtlCol="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chemeClr val="accent1"/>
                    </a:solidFill>
                    <a:effectLst/>
                    <a:uLnTx/>
                    <a:uFillTx/>
                    <a:ea typeface="Noto Sans" panose="020B0502040504020204" pitchFamily="34" charset="0"/>
                    <a:cs typeface="Noto Sans" panose="020B0502040504020204" pitchFamily="34" charset="0"/>
                  </a:rPr>
                  <a:t>Semaglutide 2.4 mg</a:t>
                </a:r>
              </a:p>
            </p:txBody>
          </p:sp>
        </p:grpSp>
        <p:sp>
          <p:nvSpPr>
            <p:cNvPr id="16" name="TextBox 37">
              <a:extLst>
                <a:ext uri="{FF2B5EF4-FFF2-40B4-BE49-F238E27FC236}">
                  <a16:creationId xmlns:a16="http://schemas.microsoft.com/office/drawing/2014/main" id="{A637AAE8-F765-2056-196B-AD78597114A1}"/>
                </a:ext>
              </a:extLst>
            </p:cNvPr>
            <p:cNvSpPr txBox="1"/>
            <p:nvPr/>
          </p:nvSpPr>
          <p:spPr>
            <a:xfrm>
              <a:off x="561154" y="1927312"/>
              <a:ext cx="3880624" cy="413876"/>
            </a:xfrm>
            <a:prstGeom prst="roundRect">
              <a:avLst>
                <a:gd name="adj" fmla="val 50000"/>
              </a:avLst>
            </a:prstGeom>
            <a:noFill/>
          </p:spPr>
          <p:txBody>
            <a:bodyPr wrap="square" lIns="0" tIns="0" rIns="0" bIns="0" rtlCol="0" anchor="ctr">
              <a:noAutofit/>
            </a:bodyPr>
            <a:lstStyle/>
            <a:p>
              <a:pPr marL="0" marR="0" lvl="0" indent="0" defTabSz="914332" rtl="0" eaLnBrk="1" fontAlgn="auto" latinLnBrk="0" hangingPunct="1">
                <a:lnSpc>
                  <a:spcPct val="100000"/>
                </a:lnSpc>
                <a:spcBef>
                  <a:spcPts val="0"/>
                </a:spcBef>
                <a:spcAft>
                  <a:spcPts val="0"/>
                </a:spcAft>
                <a:buClrTx/>
                <a:buSzTx/>
                <a:buFontTx/>
                <a:buNone/>
                <a:tabLst/>
                <a:defRPr/>
              </a:pPr>
              <a:r>
                <a:rPr kumimoji="0" lang="en-GB" sz="1333" b="1" i="0" u="none" strike="noStrike" kern="1200" cap="none" spc="0" normalizeH="0" baseline="0" noProof="0" dirty="0">
                  <a:ln>
                    <a:noFill/>
                  </a:ln>
                  <a:solidFill>
                    <a:schemeClr val="accent1"/>
                  </a:solidFill>
                  <a:effectLst/>
                  <a:uLnTx/>
                  <a:uFillTx/>
                  <a:latin typeface="Noto Sans" panose="020B0502040504020204" pitchFamily="34" charset="0"/>
                  <a:ea typeface="Noto Sans" panose="020B0502040504020204" pitchFamily="34" charset="0"/>
                  <a:cs typeface="Noto Sans" panose="020B0502040504020204" pitchFamily="34" charset="0"/>
                </a:rPr>
                <a:t>Basale alla </a:t>
              </a:r>
              <a:r>
                <a:rPr kumimoji="0" lang="en-GB" sz="1333" b="1" i="0" u="none" strike="noStrike" kern="1200" cap="none" spc="0" normalizeH="0" baseline="0" noProof="0" dirty="0" err="1">
                  <a:ln>
                    <a:noFill/>
                  </a:ln>
                  <a:solidFill>
                    <a:schemeClr val="accent1"/>
                  </a:solidFill>
                  <a:effectLst/>
                  <a:uLnTx/>
                  <a:uFillTx/>
                  <a:latin typeface="Noto Sans" panose="020B0502040504020204" pitchFamily="34" charset="0"/>
                  <a:ea typeface="Noto Sans" panose="020B0502040504020204" pitchFamily="34" charset="0"/>
                  <a:cs typeface="Noto Sans" panose="020B0502040504020204" pitchFamily="34" charset="0"/>
                </a:rPr>
                <a:t>settimana</a:t>
              </a:r>
              <a:r>
                <a:rPr kumimoji="0" lang="en-GB" sz="1333" b="1" i="0" u="none" strike="noStrike" kern="1200" cap="none" spc="0" normalizeH="0" baseline="0" noProof="0" dirty="0">
                  <a:ln>
                    <a:noFill/>
                  </a:ln>
                  <a:solidFill>
                    <a:schemeClr val="accent1"/>
                  </a:solidFill>
                  <a:effectLst/>
                  <a:uLnTx/>
                  <a:uFillTx/>
                  <a:latin typeface="Noto Sans" panose="020B0502040504020204" pitchFamily="34" charset="0"/>
                  <a:ea typeface="Noto Sans" panose="020B0502040504020204" pitchFamily="34" charset="0"/>
                  <a:cs typeface="Noto Sans" panose="020B0502040504020204" pitchFamily="34" charset="0"/>
                </a:rPr>
                <a:t> 72</a:t>
              </a:r>
            </a:p>
          </p:txBody>
        </p:sp>
        <p:sp>
          <p:nvSpPr>
            <p:cNvPr id="19" name="TextBox 35">
              <a:extLst>
                <a:ext uri="{FF2B5EF4-FFF2-40B4-BE49-F238E27FC236}">
                  <a16:creationId xmlns:a16="http://schemas.microsoft.com/office/drawing/2014/main" id="{B7887F13-35E6-E74A-B662-C12BE686B15E}"/>
                </a:ext>
              </a:extLst>
            </p:cNvPr>
            <p:cNvSpPr txBox="1"/>
            <p:nvPr/>
          </p:nvSpPr>
          <p:spPr>
            <a:xfrm>
              <a:off x="5106865" y="3665428"/>
              <a:ext cx="1982427" cy="643465"/>
            </a:xfrm>
            <a:prstGeom prst="rect">
              <a:avLst/>
            </a:prstGeom>
            <a:noFill/>
            <a:ln>
              <a:noFill/>
            </a:ln>
          </p:spPr>
          <p:txBody>
            <a:bodyPr wrap="square" lIns="0" rIns="0" rtlCol="0">
              <a:spAutoFit/>
            </a:bodyPr>
            <a:lstStyle/>
            <a:p>
              <a:pPr marL="0" marR="0" lvl="0" indent="0" defTabSz="914332" rtl="0" eaLnBrk="1" fontAlgn="auto" latinLnBrk="0" hangingPunct="1">
                <a:lnSpc>
                  <a:spcPct val="100000"/>
                </a:lnSpc>
                <a:spcBef>
                  <a:spcPts val="0"/>
                </a:spcBef>
                <a:spcAft>
                  <a:spcPts val="0"/>
                </a:spcAft>
                <a:buClrTx/>
                <a:buSzTx/>
                <a:buFontTx/>
                <a:buNone/>
                <a:tabLst/>
                <a:defRPr/>
              </a:pPr>
              <a:r>
                <a:rPr kumimoji="0" lang="en-GB" sz="1067" b="1" i="0" u="none" strike="noStrike" kern="120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ETD </a:t>
              </a:r>
              <a:r>
                <a:rPr kumimoji="0" lang="en-GB" sz="1067" b="0" i="0" u="none" strike="noStrike" kern="120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[95% CI]:</a:t>
              </a:r>
              <a:br>
                <a:rPr kumimoji="0" lang="en-GB" sz="1067" b="1" i="0" u="none" strike="noStrike" kern="120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GB" sz="1067" b="1" i="0" u="none" strike="noStrike" kern="120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–18.2% </a:t>
              </a:r>
              <a:r>
                <a:rPr kumimoji="0" lang="en-GB" sz="1067" b="0" i="0" u="none" strike="noStrike" kern="120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[–19.9;–16.6];</a:t>
              </a:r>
              <a:br>
                <a:rPr kumimoji="0" lang="en-GB" sz="1067" b="0" i="0" u="none" strike="noStrike" kern="120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GB" sz="1067" b="0" i="0" u="none" strike="noStrike" kern="1200" cap="none" spc="0" normalizeH="0" baseline="0" noProof="0" dirty="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p&lt;0.001</a:t>
              </a:r>
            </a:p>
          </p:txBody>
        </p:sp>
        <p:sp>
          <p:nvSpPr>
            <p:cNvPr id="20" name="TextBox 36">
              <a:extLst>
                <a:ext uri="{FF2B5EF4-FFF2-40B4-BE49-F238E27FC236}">
                  <a16:creationId xmlns:a16="http://schemas.microsoft.com/office/drawing/2014/main" id="{4BE85B09-DA34-9FC1-A49A-29ACDB50C638}"/>
                </a:ext>
              </a:extLst>
            </p:cNvPr>
            <p:cNvSpPr txBox="1"/>
            <p:nvPr/>
          </p:nvSpPr>
          <p:spPr>
            <a:xfrm>
              <a:off x="5527342" y="5365922"/>
              <a:ext cx="1439224" cy="643465"/>
            </a:xfrm>
            <a:prstGeom prst="rect">
              <a:avLst/>
            </a:prstGeom>
            <a:noFill/>
            <a:ln>
              <a:noFill/>
            </a:ln>
          </p:spPr>
          <p:txBody>
            <a:bodyPr wrap="square" lIns="0" rIns="0" rtlCol="0">
              <a:spAutoFit/>
            </a:bodyPr>
            <a:lstStyle>
              <a:defPPr>
                <a:defRPr lang="en-US"/>
              </a:defPPr>
              <a:lvl1pPr marR="0" lvl="0" indent="0" algn="ctr" defTabSz="914377" fontAlgn="auto">
                <a:lnSpc>
                  <a:spcPct val="100000"/>
                </a:lnSpc>
                <a:spcBef>
                  <a:spcPts val="0"/>
                </a:spcBef>
                <a:spcAft>
                  <a:spcPts val="0"/>
                </a:spcAft>
                <a:buClrTx/>
                <a:buSzTx/>
                <a:buFontTx/>
                <a:buNone/>
                <a:tabLst/>
                <a:defRPr sz="800" b="1">
                  <a:solidFill>
                    <a:srgbClr val="2A918B"/>
                  </a:solidFill>
                  <a:latin typeface="Arial" panose="020B0604020202020204" pitchFamily="34" charset="0"/>
                  <a:cs typeface="Arial" panose="020B0604020202020204" pitchFamily="34" charset="0"/>
                </a:defRPr>
              </a:lvl1p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GB" sz="1067" b="1" i="0" u="none" strike="noStrike" kern="1200" cap="none" spc="0" normalizeH="0" baseline="0" noProof="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ETD </a:t>
              </a:r>
              <a:r>
                <a:rPr kumimoji="0" lang="en-GB" sz="1067" b="0" i="0" u="none" strike="noStrike" kern="1200" cap="none" spc="0" normalizeH="0" baseline="0" noProof="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[95% CI]:</a:t>
              </a:r>
              <a:br>
                <a:rPr kumimoji="0" lang="en-GB" sz="1067" b="1" i="0" u="none" strike="noStrike" kern="1200" cap="none" spc="0" normalizeH="0" baseline="0" noProof="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GB" sz="1067" b="1" i="0" u="none" strike="noStrike" kern="1200" cap="none" spc="0" normalizeH="0" baseline="0" noProof="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–3.2% </a:t>
              </a:r>
              <a:r>
                <a:rPr kumimoji="0" lang="en-GB" sz="1067" b="0" i="0" u="none" strike="noStrike" kern="1200" cap="none" spc="0" normalizeH="0" baseline="0" noProof="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[–4.8;–1.6];</a:t>
              </a:r>
              <a:br>
                <a:rPr kumimoji="0" lang="en-GB" sz="1067" b="0" i="0" u="none" strike="noStrike" kern="1200" cap="none" spc="0" normalizeH="0" baseline="0" noProof="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GB" sz="1067" b="0" i="0" u="none" strike="noStrike" kern="1200" cap="none" spc="0" normalizeH="0" baseline="0" noProof="0">
                  <a:ln>
                    <a:noFill/>
                  </a:ln>
                  <a:solidFill>
                    <a:schemeClr val="tx2"/>
                  </a:solidFill>
                  <a:effectLst/>
                  <a:uLnTx/>
                  <a:uFillTx/>
                  <a:latin typeface="Noto Sans" panose="020B0502040504020204" pitchFamily="34" charset="0"/>
                  <a:ea typeface="Noto Sans" panose="020B0502040504020204" pitchFamily="34" charset="0"/>
                  <a:cs typeface="Noto Sans" panose="020B0502040504020204" pitchFamily="34" charset="0"/>
                </a:rPr>
                <a:t>p&lt;0.001</a:t>
              </a:r>
            </a:p>
          </p:txBody>
        </p:sp>
        <p:sp>
          <p:nvSpPr>
            <p:cNvPr id="21" name="TextBox 32">
              <a:extLst>
                <a:ext uri="{FF2B5EF4-FFF2-40B4-BE49-F238E27FC236}">
                  <a16:creationId xmlns:a16="http://schemas.microsoft.com/office/drawing/2014/main" id="{1911EF1C-9EE0-7B7F-B34A-AE524BF12BD6}"/>
                </a:ext>
              </a:extLst>
            </p:cNvPr>
            <p:cNvSpPr txBox="1"/>
            <p:nvPr/>
          </p:nvSpPr>
          <p:spPr>
            <a:xfrm>
              <a:off x="3911740" y="2481663"/>
              <a:ext cx="1344000" cy="554400"/>
            </a:xfrm>
            <a:prstGeom prst="roundRect">
              <a:avLst>
                <a:gd name="adj" fmla="val 50000"/>
              </a:avLst>
            </a:prstGeom>
            <a:solidFill>
              <a:srgbClr val="939AA7"/>
            </a:solidFill>
          </p:spPr>
          <p:txBody>
            <a:bodyPr wrap="none" lIns="0" tIns="0" rIns="0" bIns="0" rtlCol="0" anchor="ctr">
              <a:no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–2.4%</a:t>
              </a:r>
            </a:p>
          </p:txBody>
        </p:sp>
        <p:sp>
          <p:nvSpPr>
            <p:cNvPr id="22" name="TextBox 33">
              <a:extLst>
                <a:ext uri="{FF2B5EF4-FFF2-40B4-BE49-F238E27FC236}">
                  <a16:creationId xmlns:a16="http://schemas.microsoft.com/office/drawing/2014/main" id="{C29B35A4-8818-2D7C-727B-81DB02DDEAFA}"/>
                </a:ext>
              </a:extLst>
            </p:cNvPr>
            <p:cNvSpPr txBox="1"/>
            <p:nvPr/>
          </p:nvSpPr>
          <p:spPr>
            <a:xfrm>
              <a:off x="3911740" y="4867764"/>
              <a:ext cx="1344000" cy="554400"/>
            </a:xfrm>
            <a:prstGeom prst="roundRect">
              <a:avLst>
                <a:gd name="adj" fmla="val 50000"/>
              </a:avLst>
            </a:prstGeom>
            <a:solidFill>
              <a:srgbClr val="EEA7BF"/>
            </a:solidFill>
          </p:spPr>
          <p:txBody>
            <a:bodyPr wrap="none" lIns="0" tIns="0" rIns="0" bIns="0" rtlCol="0" anchor="ctr">
              <a:no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–18%</a:t>
              </a:r>
            </a:p>
          </p:txBody>
        </p:sp>
        <p:sp>
          <p:nvSpPr>
            <p:cNvPr id="23" name="TextBox 34">
              <a:extLst>
                <a:ext uri="{FF2B5EF4-FFF2-40B4-BE49-F238E27FC236}">
                  <a16:creationId xmlns:a16="http://schemas.microsoft.com/office/drawing/2014/main" id="{E36C5A61-76C1-BC58-DE32-E16E16CD80E4}"/>
                </a:ext>
              </a:extLst>
            </p:cNvPr>
            <p:cNvSpPr txBox="1"/>
            <p:nvPr/>
          </p:nvSpPr>
          <p:spPr>
            <a:xfrm>
              <a:off x="3911740" y="5592628"/>
              <a:ext cx="1344000" cy="554400"/>
            </a:xfrm>
            <a:prstGeom prst="roundRect">
              <a:avLst>
                <a:gd name="adj" fmla="val 50000"/>
              </a:avLst>
            </a:prstGeom>
            <a:solidFill>
              <a:schemeClr val="bg2"/>
            </a:solidFill>
          </p:spPr>
          <p:txBody>
            <a:bodyPr wrap="none" lIns="0" tIns="0" rIns="0" bIns="0" rtlCol="0" anchor="ctr">
              <a:noAutofit/>
            </a:bodyPr>
            <a:lstStyle/>
            <a:p>
              <a:pPr marL="0" marR="0" lvl="0" indent="0" algn="ctr" defTabSz="914377" rtl="0" eaLnBrk="1" fontAlgn="auto" latinLnBrk="0" hangingPunct="1">
                <a:lnSpc>
                  <a:spcPct val="12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–21%</a:t>
              </a:r>
            </a:p>
          </p:txBody>
        </p:sp>
        <p:cxnSp>
          <p:nvCxnSpPr>
            <p:cNvPr id="26" name="Connettore dritto 25">
              <a:extLst>
                <a:ext uri="{FF2B5EF4-FFF2-40B4-BE49-F238E27FC236}">
                  <a16:creationId xmlns:a16="http://schemas.microsoft.com/office/drawing/2014/main" id="{B3E6C834-3978-7533-3C84-D11B64298DC1}"/>
                </a:ext>
              </a:extLst>
            </p:cNvPr>
            <p:cNvCxnSpPr>
              <a:cxnSpLocks/>
            </p:cNvCxnSpPr>
            <p:nvPr/>
          </p:nvCxnSpPr>
          <p:spPr>
            <a:xfrm>
              <a:off x="561154" y="2392899"/>
              <a:ext cx="5172065" cy="0"/>
            </a:xfrm>
            <a:prstGeom prst="line">
              <a:avLst/>
            </a:prstGeom>
            <a:ln w="19050">
              <a:solidFill>
                <a:srgbClr val="E9EBED"/>
              </a:solidFill>
            </a:ln>
          </p:spPr>
          <p:style>
            <a:lnRef idx="1">
              <a:schemeClr val="accent1"/>
            </a:lnRef>
            <a:fillRef idx="0">
              <a:schemeClr val="accent1"/>
            </a:fillRef>
            <a:effectRef idx="0">
              <a:schemeClr val="accent1"/>
            </a:effectRef>
            <a:fontRef idx="minor">
              <a:schemeClr val="tx1"/>
            </a:fontRef>
          </p:style>
        </p:cxnSp>
      </p:grpSp>
      <p:sp>
        <p:nvSpPr>
          <p:cNvPr id="17" name="Segnaposto testo 16">
            <a:extLst>
              <a:ext uri="{FF2B5EF4-FFF2-40B4-BE49-F238E27FC236}">
                <a16:creationId xmlns:a16="http://schemas.microsoft.com/office/drawing/2014/main" id="{30637836-B02C-D3BF-116D-13A76232F6EB}"/>
              </a:ext>
            </a:extLst>
          </p:cNvPr>
          <p:cNvSpPr>
            <a:spLocks noGrp="1"/>
          </p:cNvSpPr>
          <p:nvPr>
            <p:ph type="body" sz="quarter" idx="11"/>
          </p:nvPr>
        </p:nvSpPr>
        <p:spPr/>
        <p:txBody>
          <a:bodyPr/>
          <a:lstStyle/>
          <a:p>
            <a:pPr marL="9525" lvl="0" indent="-9525">
              <a:lnSpc>
                <a:spcPct val="90000"/>
              </a:lnSpc>
              <a:spcBef>
                <a:spcPts val="1000"/>
              </a:spcBef>
              <a:spcAft>
                <a:spcPts val="0"/>
              </a:spcAft>
              <a:defRPr/>
            </a:pPr>
            <a:r>
              <a:rPr lang="it-IT" dirty="0"/>
              <a:t>Analisi basata sulle stime da trial di prodotto. AE, eventi avversi; CI, intervallo di confidenza; ETD, differenza stimata del trattamento per semaglutide 7.2 mg vs placebo (top ETD) e semaglutide 2.4 mg (bottom ETD); GI, gastrointestinale; s.c., sottocutaneo. </a:t>
            </a:r>
            <a:br>
              <a:rPr lang="it-IT" dirty="0"/>
            </a:br>
            <a:r>
              <a:rPr lang="it-IT" dirty="0"/>
              <a:t>Wharton </a:t>
            </a:r>
            <a:r>
              <a:rPr lang="it-IT" dirty="0" err="1"/>
              <a:t>S</a:t>
            </a:r>
            <a:r>
              <a:rPr lang="it-IT" dirty="0"/>
              <a:t> et al. Lancet </a:t>
            </a:r>
            <a:r>
              <a:rPr lang="it-IT" dirty="0" err="1"/>
              <a:t>Diabetes</a:t>
            </a:r>
            <a:r>
              <a:rPr lang="it-IT" dirty="0"/>
              <a:t> </a:t>
            </a:r>
            <a:r>
              <a:rPr lang="it-IT" dirty="0" err="1"/>
              <a:t>Endocrinol</a:t>
            </a:r>
            <a:r>
              <a:rPr lang="it-IT" dirty="0"/>
              <a:t> 2025;13:949–63.; </a:t>
            </a:r>
            <a:br>
              <a:rPr lang="it-IT" dirty="0"/>
            </a:br>
            <a:r>
              <a:rPr lang="it-IT" dirty="0"/>
              <a:t>Dicker, </a:t>
            </a:r>
            <a:r>
              <a:rPr lang="it-IT" dirty="0" err="1"/>
              <a:t>D.,Horn</a:t>
            </a:r>
            <a:r>
              <a:rPr lang="it-IT" dirty="0"/>
              <a:t>, D., Fuchs Jacobsen, C. </a:t>
            </a:r>
            <a:r>
              <a:rPr lang="it-IT" dirty="0" err="1"/>
              <a:t>S</a:t>
            </a:r>
            <a:r>
              <a:rPr lang="it-IT" dirty="0"/>
              <a:t>.,Gopal, </a:t>
            </a:r>
            <a:r>
              <a:rPr lang="it-IT" dirty="0" err="1"/>
              <a:t>S.,Quiroga</a:t>
            </a:r>
            <a:r>
              <a:rPr lang="it-IT" dirty="0"/>
              <a:t>, M, Wharton, S. Early </a:t>
            </a:r>
            <a:r>
              <a:rPr lang="it-IT" dirty="0" err="1"/>
              <a:t>Responders</a:t>
            </a:r>
            <a:r>
              <a:rPr lang="it-IT" dirty="0"/>
              <a:t> to Semaglutide 7.2 mg: A Post Hoc Analysis  of the STEP UP Trial in </a:t>
            </a:r>
            <a:r>
              <a:rPr lang="it-IT" dirty="0" err="1"/>
              <a:t>Adults</a:t>
            </a:r>
            <a:r>
              <a:rPr lang="it-IT" dirty="0"/>
              <a:t> with </a:t>
            </a:r>
            <a:r>
              <a:rPr lang="it-IT" dirty="0" err="1"/>
              <a:t>Obesity</a:t>
            </a:r>
            <a:r>
              <a:rPr lang="it-IT" dirty="0"/>
              <a:t> Obes </a:t>
            </a:r>
            <a:r>
              <a:rPr lang="it-IT" dirty="0" err="1"/>
              <a:t>Facts</a:t>
            </a:r>
            <a:r>
              <a:rPr lang="it-IT" dirty="0"/>
              <a:t> (2026) 19 (Suppl. 1): 1–661 https://</a:t>
            </a:r>
            <a:r>
              <a:rPr lang="it-IT" dirty="0" err="1"/>
              <a:t>doi.org</a:t>
            </a:r>
            <a:r>
              <a:rPr lang="it-IT" dirty="0"/>
              <a:t>/10.1159/000551826</a:t>
            </a:r>
          </a:p>
        </p:txBody>
      </p:sp>
      <p:sp>
        <p:nvSpPr>
          <p:cNvPr id="24" name="TextBox 10">
            <a:extLst>
              <a:ext uri="{FF2B5EF4-FFF2-40B4-BE49-F238E27FC236}">
                <a16:creationId xmlns:a16="http://schemas.microsoft.com/office/drawing/2014/main" id="{85B70F49-C799-D1AD-A567-91C143131778}"/>
              </a:ext>
            </a:extLst>
          </p:cNvPr>
          <p:cNvSpPr txBox="1">
            <a:spLocks noChangeAspect="1"/>
          </p:cNvSpPr>
          <p:nvPr/>
        </p:nvSpPr>
        <p:spPr>
          <a:xfrm rot="10800000">
            <a:off x="-24" y="-5"/>
            <a:ext cx="9680472" cy="1756782"/>
          </a:xfrm>
          <a:prstGeom prst="round2DiagRect">
            <a:avLst>
              <a:gd name="adj1" fmla="val 37508"/>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25" name="Segnaposto testo 17">
            <a:extLst>
              <a:ext uri="{FF2B5EF4-FFF2-40B4-BE49-F238E27FC236}">
                <a16:creationId xmlns:a16="http://schemas.microsoft.com/office/drawing/2014/main" id="{E5E342F0-96E7-A5B8-687F-4D01073B28EA}"/>
              </a:ext>
            </a:extLst>
          </p:cNvPr>
          <p:cNvSpPr txBox="1">
            <a:spLocks/>
          </p:cNvSpPr>
          <p:nvPr/>
        </p:nvSpPr>
        <p:spPr>
          <a:xfrm>
            <a:off x="505460" y="400350"/>
            <a:ext cx="8990232" cy="915637"/>
          </a:xfrm>
          <a:prstGeom prst="rect">
            <a:avLst/>
          </a:prstGeom>
        </p:spPr>
        <p:txBody>
          <a:bodyPr wrap="square"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lvl="0">
              <a:buClr>
                <a:srgbClr val="009EE1"/>
              </a:buClr>
              <a:tabLst>
                <a:tab pos="255822" algn="l"/>
              </a:tabLst>
              <a:defRPr/>
            </a:pPr>
            <a:r>
              <a:rPr lang="it-IT" dirty="0"/>
              <a:t>Semaglutide 7.2 mg porta a una perdita di peso </a:t>
            </a:r>
            <a:r>
              <a:rPr lang="it-IT" dirty="0">
                <a:solidFill>
                  <a:schemeClr val="bg2"/>
                </a:solidFill>
              </a:rPr>
              <a:t>significativa, clinicamente rilevante </a:t>
            </a:r>
            <a:r>
              <a:rPr lang="it-IT" dirty="0"/>
              <a:t>e osservabile già nelle </a:t>
            </a:r>
            <a:r>
              <a:rPr lang="it-IT" dirty="0">
                <a:solidFill>
                  <a:schemeClr val="bg2"/>
                </a:solidFill>
              </a:rPr>
              <a:t>prime settimane</a:t>
            </a:r>
          </a:p>
        </p:txBody>
      </p:sp>
    </p:spTree>
    <p:extLst>
      <p:ext uri="{BB962C8B-B14F-4D97-AF65-F5344CB8AC3E}">
        <p14:creationId xmlns:p14="http://schemas.microsoft.com/office/powerpoint/2010/main" val="355002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6D0455-F6E4-6C58-E1AE-4C83C1FED86C}"/>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76E71B75-FAE2-8957-D524-EB6EC3E302BE}"/>
              </a:ext>
            </a:extLst>
          </p:cNvPr>
          <p:cNvPicPr>
            <a:picLocks noChangeAspect="1"/>
          </p:cNvPicPr>
          <p:nvPr/>
        </p:nvPicPr>
        <p:blipFill>
          <a:blip r:embed="rId3">
            <a:alphaModFix amt="0"/>
          </a:blip>
          <a:stretch>
            <a:fillRect/>
          </a:stretch>
        </p:blipFill>
        <p:spPr>
          <a:xfrm flipH="1">
            <a:off x="7589562" y="1371623"/>
            <a:ext cx="2551118" cy="360318"/>
          </a:xfrm>
          <a:prstGeom prst="rect">
            <a:avLst/>
          </a:prstGeom>
          <a:noFill/>
        </p:spPr>
      </p:pic>
      <p:sp>
        <p:nvSpPr>
          <p:cNvPr id="3" name="CasellaDiTesto 2">
            <a:extLst>
              <a:ext uri="{FF2B5EF4-FFF2-40B4-BE49-F238E27FC236}">
                <a16:creationId xmlns:a16="http://schemas.microsoft.com/office/drawing/2014/main" id="{5642FF71-DBDC-C4D4-4585-9A50ECDD101A}"/>
              </a:ext>
            </a:extLst>
          </p:cNvPr>
          <p:cNvSpPr txBox="1"/>
          <p:nvPr/>
        </p:nvSpPr>
        <p:spPr>
          <a:xfrm>
            <a:off x="7589562" y="1591770"/>
            <a:ext cx="2551118"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EXPERT </a:t>
            </a:r>
            <a:r>
              <a:rPr kumimoji="0" lang="it-IT" sz="1600" b="0"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DISCUSSION</a:t>
            </a:r>
            <a:endParaRPr kumimoji="0" lang="it-IT" sz="1600" b="0" i="0" u="none" strike="noStrike" kern="1200" cap="none" spc="0" normalizeH="0" baseline="0" noProof="0" dirty="0">
              <a:ln>
                <a:noFill/>
              </a:ln>
              <a:solidFill>
                <a:srgbClr val="001965">
                  <a:alpha val="0"/>
                </a:srgbClr>
              </a:solidFill>
              <a:effectLst/>
              <a:uLnTx/>
              <a:uFillTx/>
              <a:latin typeface="Century Gothic" panose="020F0302020204030204"/>
              <a:ea typeface="+mn-ea"/>
              <a:cs typeface="+mn-cs"/>
            </a:endParaRPr>
          </a:p>
        </p:txBody>
      </p:sp>
      <p:sp>
        <p:nvSpPr>
          <p:cNvPr id="5" name="CasellaDiTesto 4">
            <a:extLst>
              <a:ext uri="{FF2B5EF4-FFF2-40B4-BE49-F238E27FC236}">
                <a16:creationId xmlns:a16="http://schemas.microsoft.com/office/drawing/2014/main" id="{BABCA0EA-5F59-79F1-054F-95253ECBA7DF}"/>
              </a:ext>
            </a:extLst>
          </p:cNvPr>
          <p:cNvSpPr txBox="1"/>
          <p:nvPr/>
        </p:nvSpPr>
        <p:spPr>
          <a:xfrm>
            <a:off x="1042757" y="1833966"/>
            <a:ext cx="2551118"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i="0" u="none" strike="noStrike" kern="1200" cap="none" spc="0" normalizeH="0" baseline="0" noProof="0" dirty="0">
                <a:ln>
                  <a:noFill/>
                </a:ln>
                <a:solidFill>
                  <a:srgbClr val="FFFFFF"/>
                </a:solidFill>
                <a:effectLst/>
                <a:uLnTx/>
                <a:uFillTx/>
                <a:latin typeface="Century Gothic" panose="020F0302020204030204"/>
                <a:ea typeface="+mn-ea"/>
                <a:cs typeface="+mn-cs"/>
              </a:rPr>
              <a:t>STUDIO</a:t>
            </a:r>
            <a:endParaRPr lang="it-IT" sz="3600" b="1" dirty="0">
              <a:solidFill>
                <a:srgbClr val="FFFFFF"/>
              </a:solidFill>
              <a:latin typeface="Century Gothic" panose="020F03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a:noFill/>
                </a:ln>
                <a:solidFill>
                  <a:srgbClr val="FFFFFF"/>
                </a:solidFill>
                <a:effectLst/>
                <a:uLnTx/>
                <a:uFillTx/>
                <a:latin typeface="Century Gothic" panose="020F0302020204030204"/>
                <a:ea typeface="+mn-ea"/>
                <a:cs typeface="+mn-cs"/>
              </a:rPr>
              <a:t>BARI-STE</a:t>
            </a:r>
            <a:r>
              <a:rPr lang="it-IT" sz="4000" b="1" dirty="0">
                <a:solidFill>
                  <a:srgbClr val="FFFFFF"/>
                </a:solidFill>
                <a:latin typeface="Century Gothic" panose="020F0302020204030204"/>
              </a:rPr>
              <a:t>P</a:t>
            </a:r>
            <a: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t> </a:t>
            </a:r>
            <a:endParaRPr kumimoji="0" lang="it-IT" sz="360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8" name="CasellaDiTesto 7">
            <a:extLst>
              <a:ext uri="{FF2B5EF4-FFF2-40B4-BE49-F238E27FC236}">
                <a16:creationId xmlns:a16="http://schemas.microsoft.com/office/drawing/2014/main" id="{0848059B-920A-6C02-FE0B-CC3F9FA50613}"/>
              </a:ext>
            </a:extLst>
          </p:cNvPr>
          <p:cNvSpPr txBox="1"/>
          <p:nvPr/>
        </p:nvSpPr>
        <p:spPr>
          <a:xfrm rot="5400000">
            <a:off x="1590875" y="3367782"/>
            <a:ext cx="823170" cy="2352335"/>
          </a:xfrm>
          <a:prstGeom prst="round2SameRect">
            <a:avLst>
              <a:gd name="adj1" fmla="val 50000"/>
              <a:gd name="adj2" fmla="val 0"/>
            </a:avLst>
          </a:prstGeom>
          <a:solidFill>
            <a:schemeClr val="bg1"/>
          </a:solidFill>
          <a:ln>
            <a:noFill/>
          </a:ln>
        </p:spPr>
        <p:txBody>
          <a:bodyPr vert="vert270" wrap="square" lIns="0" tIns="0" rIns="0" bIns="251999" rtlCol="0" anchor="ctr">
            <a:noAutofit/>
          </a:bodyPr>
          <a:lstStyle/>
          <a:p>
            <a:pPr lvl="0">
              <a:lnSpc>
                <a:spcPct val="90000"/>
              </a:lnSpc>
              <a:spcAft>
                <a:spcPts val="600"/>
              </a:spcAft>
              <a:defRPr/>
            </a:pPr>
            <a:r>
              <a:rPr lang="en-GB" sz="1600" b="1" dirty="0">
                <a:solidFill>
                  <a:srgbClr val="001965"/>
                </a:solidFill>
                <a:latin typeface="Century Gothic" panose="020B0502020202020204" pitchFamily="34" charset="0"/>
              </a:rPr>
              <a:t>ANTONIO BRAUN</a:t>
            </a:r>
          </a:p>
        </p:txBody>
      </p:sp>
      <p:grpSp>
        <p:nvGrpSpPr>
          <p:cNvPr id="11" name="Gruppo 10">
            <a:extLst>
              <a:ext uri="{FF2B5EF4-FFF2-40B4-BE49-F238E27FC236}">
                <a16:creationId xmlns:a16="http://schemas.microsoft.com/office/drawing/2014/main" id="{3E81A55B-DD95-6254-C7DE-DF71A36AA97B}"/>
              </a:ext>
            </a:extLst>
          </p:cNvPr>
          <p:cNvGrpSpPr/>
          <p:nvPr/>
        </p:nvGrpSpPr>
        <p:grpSpPr>
          <a:xfrm>
            <a:off x="7508282" y="1290195"/>
            <a:ext cx="2365402" cy="329824"/>
            <a:chOff x="5151902" y="1421553"/>
            <a:chExt cx="5545856" cy="1007322"/>
          </a:xfrm>
          <a:scene3d>
            <a:camera prst="isometricOffAxis2Left">
              <a:rot lat="21594000" lon="1200000" rev="52223"/>
            </a:camera>
            <a:lightRig rig="threePt" dir="t"/>
          </a:scene3d>
        </p:grpSpPr>
        <p:pic>
          <p:nvPicPr>
            <p:cNvPr id="12" name="Immagine 11">
              <a:extLst>
                <a:ext uri="{FF2B5EF4-FFF2-40B4-BE49-F238E27FC236}">
                  <a16:creationId xmlns:a16="http://schemas.microsoft.com/office/drawing/2014/main" id="{725166A5-CDEA-360C-1425-29B52F17E8FC}"/>
                </a:ext>
              </a:extLst>
            </p:cNvPr>
            <p:cNvPicPr>
              <a:picLocks noChangeAspect="1"/>
            </p:cNvPicPr>
            <p:nvPr/>
          </p:nvPicPr>
          <p:blipFill>
            <a:blip r:embed="rId3"/>
            <a:stretch>
              <a:fillRect/>
            </a:stretch>
          </p:blipFill>
          <p:spPr>
            <a:xfrm flipH="1">
              <a:off x="5151902" y="1421553"/>
              <a:ext cx="5545856" cy="1007322"/>
            </a:xfrm>
            <a:prstGeom prst="rect">
              <a:avLst/>
            </a:prstGeom>
          </p:spPr>
        </p:pic>
        <p:sp>
          <p:nvSpPr>
            <p:cNvPr id="13" name="CasellaDiTesto 12">
              <a:extLst>
                <a:ext uri="{FF2B5EF4-FFF2-40B4-BE49-F238E27FC236}">
                  <a16:creationId xmlns:a16="http://schemas.microsoft.com/office/drawing/2014/main" id="{58296DC0-7E7D-5406-DF54-31C72FF4EA38}"/>
                </a:ext>
              </a:extLst>
            </p:cNvPr>
            <p:cNvSpPr txBox="1"/>
            <p:nvPr/>
          </p:nvSpPr>
          <p:spPr>
            <a:xfrm>
              <a:off x="5513871" y="1667205"/>
              <a:ext cx="5183885" cy="545703"/>
            </a:xfrm>
            <a:prstGeom prst="rect">
              <a:avLst/>
            </a:prstGeom>
            <a:noFill/>
          </p:spPr>
          <p:txBody>
            <a:bodyPr wrap="square" lIns="0" tIns="0" rIns="0" bIns="0" rtlCol="0">
              <a:spAutoFit/>
            </a:bodyPr>
            <a:lstStyle/>
            <a:p>
              <a:pPr lvl="0">
                <a:lnSpc>
                  <a:spcPct val="90000"/>
                </a:lnSpc>
                <a:defRPr/>
              </a:pPr>
              <a:r>
                <a:rPr lang="it-IT" sz="1700" b="1" dirty="0">
                  <a:solidFill>
                    <a:schemeClr val="bg1"/>
                  </a:solidFill>
                </a:rPr>
                <a:t>EXPERT </a:t>
              </a:r>
              <a:r>
                <a:rPr lang="it-IT" sz="1700" dirty="0">
                  <a:solidFill>
                    <a:schemeClr val="bg1"/>
                  </a:solidFill>
                </a:rPr>
                <a:t>DISCUSSION</a:t>
              </a:r>
              <a:endParaRPr lang="it-IT" sz="1700" dirty="0">
                <a:solidFill>
                  <a:srgbClr val="001965"/>
                </a:solidFill>
              </a:endParaRPr>
            </a:p>
          </p:txBody>
        </p:sp>
      </p:grpSp>
      <p:pic>
        <p:nvPicPr>
          <p:cNvPr id="14" name="Immagine 13">
            <a:extLst>
              <a:ext uri="{FF2B5EF4-FFF2-40B4-BE49-F238E27FC236}">
                <a16:creationId xmlns:a16="http://schemas.microsoft.com/office/drawing/2014/main" id="{96C3DC04-CE70-3F2A-445D-7D86701BA27E}"/>
              </a:ext>
            </a:extLst>
          </p:cNvPr>
          <p:cNvPicPr>
            <a:picLocks noChangeAspect="1"/>
          </p:cNvPicPr>
          <p:nvPr/>
        </p:nvPicPr>
        <p:blipFill>
          <a:blip r:embed="rId3"/>
          <a:stretch>
            <a:fillRect/>
          </a:stretch>
        </p:blipFill>
        <p:spPr>
          <a:xfrm flipH="1">
            <a:off x="8885942" y="1730092"/>
            <a:ext cx="1526401" cy="268883"/>
          </a:xfrm>
          <a:prstGeom prst="rect">
            <a:avLst/>
          </a:prstGeom>
          <a:scene3d>
            <a:camera prst="orthographicFront">
              <a:rot lat="21306000" lon="960000" rev="54000"/>
            </a:camera>
            <a:lightRig rig="threePt" dir="t"/>
          </a:scene3d>
        </p:spPr>
      </p:pic>
      <p:sp>
        <p:nvSpPr>
          <p:cNvPr id="15" name="CasellaDiTesto 14">
            <a:extLst>
              <a:ext uri="{FF2B5EF4-FFF2-40B4-BE49-F238E27FC236}">
                <a16:creationId xmlns:a16="http://schemas.microsoft.com/office/drawing/2014/main" id="{7155E61B-12B9-AFE9-4CCD-FB08BB96CE17}"/>
              </a:ext>
            </a:extLst>
          </p:cNvPr>
          <p:cNvSpPr txBox="1"/>
          <p:nvPr/>
        </p:nvSpPr>
        <p:spPr>
          <a:xfrm>
            <a:off x="7662668" y="1751608"/>
            <a:ext cx="3695143" cy="1218282"/>
          </a:xfrm>
          <a:prstGeom prst="rect">
            <a:avLst/>
          </a:prstGeom>
          <a:noFill/>
          <a:scene3d>
            <a:camera prst="orthographicFront">
              <a:rot lat="21360000" lon="0" rev="54000"/>
            </a:camera>
            <a:lightRig rig="threePt" dir="t"/>
          </a:scene3d>
        </p:spPr>
        <p:txBody>
          <a:bodyPr wrap="square" lIns="0" tIns="0" rIns="0" bIns="0" rtlCol="0">
            <a:spAutoFit/>
          </a:bodyPr>
          <a:lstStyle/>
          <a:p>
            <a:pPr>
              <a:lnSpc>
                <a:spcPts val="1860"/>
              </a:lnSpc>
            </a:pPr>
            <a:r>
              <a:rPr lang="en-GB" b="1" dirty="0" err="1">
                <a:solidFill>
                  <a:schemeClr val="bg1"/>
                </a:solidFill>
              </a:rPr>
              <a:t>Efficacia</a:t>
            </a:r>
            <a:r>
              <a:rPr lang="en-GB" b="1" dirty="0">
                <a:solidFill>
                  <a:schemeClr val="bg1"/>
                </a:solidFill>
              </a:rPr>
              <a:t> di semaglutide </a:t>
            </a:r>
            <a:r>
              <a:rPr lang="en-GB" sz="1600" b="1" dirty="0">
                <a:solidFill>
                  <a:schemeClr val="bg1"/>
                </a:solidFill>
              </a:rPr>
              <a:t>versus placebo in </a:t>
            </a:r>
            <a:r>
              <a:rPr lang="en-GB" sz="1600" b="1" dirty="0" err="1">
                <a:solidFill>
                  <a:schemeClr val="bg1"/>
                </a:solidFill>
              </a:rPr>
              <a:t>individui</a:t>
            </a:r>
            <a:r>
              <a:rPr lang="en-GB" sz="1600" b="1" dirty="0">
                <a:solidFill>
                  <a:schemeClr val="bg1"/>
                </a:solidFill>
              </a:rPr>
              <a:t> con </a:t>
            </a:r>
            <a:r>
              <a:rPr lang="en-GB" sz="1600" b="1" dirty="0" err="1">
                <a:solidFill>
                  <a:schemeClr val="bg1"/>
                </a:solidFill>
              </a:rPr>
              <a:t>scarso</a:t>
            </a:r>
            <a:br>
              <a:rPr lang="en-GB" sz="1600" b="1" dirty="0">
                <a:solidFill>
                  <a:schemeClr val="bg1"/>
                </a:solidFill>
              </a:rPr>
            </a:br>
            <a:r>
              <a:rPr lang="en-GB" sz="1600" b="1" dirty="0">
                <a:solidFill>
                  <a:schemeClr val="bg1"/>
                </a:solidFill>
              </a:rPr>
              <a:t>calo </a:t>
            </a:r>
            <a:r>
              <a:rPr lang="en-GB" sz="1600" b="1" dirty="0" err="1">
                <a:solidFill>
                  <a:schemeClr val="bg1"/>
                </a:solidFill>
              </a:rPr>
              <a:t>ponderale</a:t>
            </a:r>
            <a:r>
              <a:rPr lang="en-GB" sz="1600" b="1" dirty="0">
                <a:solidFill>
                  <a:schemeClr val="bg1"/>
                </a:solidFill>
              </a:rPr>
              <a:t> dopo </a:t>
            </a:r>
            <a:r>
              <a:rPr lang="en-GB" sz="1600" b="1" dirty="0" err="1">
                <a:solidFill>
                  <a:schemeClr val="bg1"/>
                </a:solidFill>
              </a:rPr>
              <a:t>chirurgia</a:t>
            </a:r>
            <a:r>
              <a:rPr lang="en-GB" sz="1600" b="1" dirty="0">
                <a:solidFill>
                  <a:schemeClr val="bg1"/>
                </a:solidFill>
              </a:rPr>
              <a:t> </a:t>
            </a:r>
            <a:r>
              <a:rPr lang="en-GB" sz="1600" b="1" dirty="0" err="1">
                <a:solidFill>
                  <a:schemeClr val="bg1"/>
                </a:solidFill>
              </a:rPr>
              <a:t>metabolica</a:t>
            </a:r>
            <a:r>
              <a:rPr lang="en-GB" sz="1600" b="1" dirty="0">
                <a:solidFill>
                  <a:schemeClr val="bg1"/>
                </a:solidFill>
              </a:rPr>
              <a:t> e </a:t>
            </a:r>
            <a:r>
              <a:rPr lang="en-GB" sz="1600" b="1" dirty="0" err="1">
                <a:solidFill>
                  <a:schemeClr val="bg1"/>
                </a:solidFill>
              </a:rPr>
              <a:t>bariatrica</a:t>
            </a:r>
            <a:r>
              <a:rPr lang="en-GB" sz="1600" b="1" dirty="0">
                <a:solidFill>
                  <a:schemeClr val="bg1"/>
                </a:solidFill>
              </a:rPr>
              <a:t>:</a:t>
            </a:r>
          </a:p>
          <a:p>
            <a:pPr>
              <a:lnSpc>
                <a:spcPts val="1860"/>
              </a:lnSpc>
            </a:pPr>
            <a:endParaRPr lang="it-IT" sz="1600" b="1" dirty="0">
              <a:solidFill>
                <a:schemeClr val="bg1"/>
              </a:solidFill>
            </a:endParaRPr>
          </a:p>
        </p:txBody>
      </p:sp>
      <p:sp>
        <p:nvSpPr>
          <p:cNvPr id="4" name="CasellaDiTesto 3">
            <a:extLst>
              <a:ext uri="{FF2B5EF4-FFF2-40B4-BE49-F238E27FC236}">
                <a16:creationId xmlns:a16="http://schemas.microsoft.com/office/drawing/2014/main" id="{9EA26305-B45D-CA3A-B84D-74A1FE975316}"/>
              </a:ext>
            </a:extLst>
          </p:cNvPr>
          <p:cNvSpPr txBox="1"/>
          <p:nvPr/>
        </p:nvSpPr>
        <p:spPr>
          <a:xfrm>
            <a:off x="7662668" y="2811086"/>
            <a:ext cx="3486575" cy="369332"/>
          </a:xfrm>
          <a:prstGeom prst="rect">
            <a:avLst/>
          </a:prstGeom>
          <a:noFill/>
          <a:scene3d>
            <a:camera prst="orthographicFront">
              <a:rot lat="2160000" lon="60000" rev="0"/>
            </a:camera>
            <a:lightRig rig="threePt" dir="t"/>
          </a:scene3d>
        </p:spPr>
        <p:txBody>
          <a:bodyPr wrap="square" lIns="0" tIns="0" rIns="0" bIns="0" rtlCol="0">
            <a:spAutoFit/>
          </a:bodyPr>
          <a:lstStyle/>
          <a:p>
            <a:r>
              <a:rPr lang="en-GB" sz="1200" b="1" dirty="0">
                <a:solidFill>
                  <a:schemeClr val="bg1"/>
                </a:solidFill>
              </a:rPr>
              <a:t>Studio </a:t>
            </a:r>
            <a:r>
              <a:rPr lang="en-GB" sz="1200" b="1" dirty="0" err="1">
                <a:solidFill>
                  <a:schemeClr val="bg1"/>
                </a:solidFill>
              </a:rPr>
              <a:t>randomizzato</a:t>
            </a:r>
            <a:r>
              <a:rPr lang="en-GB" sz="1200" b="1" dirty="0">
                <a:solidFill>
                  <a:schemeClr val="bg1"/>
                </a:solidFill>
              </a:rPr>
              <a:t>, in doppio </a:t>
            </a:r>
            <a:r>
              <a:rPr lang="en-GB" sz="1200" b="1" dirty="0" err="1">
                <a:solidFill>
                  <a:schemeClr val="bg1"/>
                </a:solidFill>
              </a:rPr>
              <a:t>cieco</a:t>
            </a:r>
            <a:r>
              <a:rPr lang="en-GB" sz="1200" b="1" dirty="0">
                <a:solidFill>
                  <a:schemeClr val="bg1"/>
                </a:solidFill>
              </a:rPr>
              <a:t>, </a:t>
            </a:r>
            <a:r>
              <a:rPr lang="en-GB" sz="1200" b="1" dirty="0" err="1">
                <a:solidFill>
                  <a:schemeClr val="bg1"/>
                </a:solidFill>
              </a:rPr>
              <a:t>controllato</a:t>
            </a:r>
            <a:r>
              <a:rPr lang="en-GB" sz="1200" b="1" dirty="0">
                <a:solidFill>
                  <a:schemeClr val="bg1"/>
                </a:solidFill>
              </a:rPr>
              <a:t> con placebo</a:t>
            </a:r>
            <a:endParaRPr lang="it-IT" sz="1600" b="1" dirty="0">
              <a:solidFill>
                <a:schemeClr val="bg1"/>
              </a:solidFill>
            </a:endParaRPr>
          </a:p>
        </p:txBody>
      </p:sp>
    </p:spTree>
    <p:extLst>
      <p:ext uri="{BB962C8B-B14F-4D97-AF65-F5344CB8AC3E}">
        <p14:creationId xmlns:p14="http://schemas.microsoft.com/office/powerpoint/2010/main" val="373877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55"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strVal val="#ppt_w*0.70"/>
                                          </p:val>
                                        </p:tav>
                                        <p:tav tm="100000">
                                          <p:val>
                                            <p:strVal val="#ppt_w"/>
                                          </p:val>
                                        </p:tav>
                                      </p:tavLst>
                                    </p:anim>
                                    <p:anim calcmode="lin" valueType="num">
                                      <p:cBhvr>
                                        <p:cTn id="16" dur="1000" fill="hold"/>
                                        <p:tgtEl>
                                          <p:spTgt spid="14"/>
                                        </p:tgtEl>
                                        <p:attrNameLst>
                                          <p:attrName>ppt_h</p:attrName>
                                        </p:attrNameLst>
                                      </p:cBhvr>
                                      <p:tavLst>
                                        <p:tav tm="0">
                                          <p:val>
                                            <p:strVal val="#ppt_h"/>
                                          </p:val>
                                        </p:tav>
                                        <p:tav tm="100000">
                                          <p:val>
                                            <p:strVal val="#ppt_h"/>
                                          </p:val>
                                        </p:tav>
                                      </p:tavLst>
                                    </p:anim>
                                    <p:animEffect transition="in" filter="fade">
                                      <p:cBhvr>
                                        <p:cTn id="17" dur="10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par>
                          <p:cTn id="21" fill="hold">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AD9416B-588F-D46B-9541-6924293FFD19}"/>
            </a:ext>
          </a:extLst>
        </p:cNvPr>
        <p:cNvGrpSpPr/>
        <p:nvPr/>
      </p:nvGrpSpPr>
      <p:grpSpPr>
        <a:xfrm>
          <a:off x="0" y="0"/>
          <a:ext cx="0" cy="0"/>
          <a:chOff x="0" y="0"/>
          <a:chExt cx="0" cy="0"/>
        </a:xfrm>
      </p:grpSpPr>
      <p:sp>
        <p:nvSpPr>
          <p:cNvPr id="4" name="TextBox 10">
            <a:extLst>
              <a:ext uri="{FF2B5EF4-FFF2-40B4-BE49-F238E27FC236}">
                <a16:creationId xmlns:a16="http://schemas.microsoft.com/office/drawing/2014/main" id="{CDD67F19-3139-6FFB-6536-054479CB98EE}"/>
              </a:ext>
            </a:extLst>
          </p:cNvPr>
          <p:cNvSpPr txBox="1"/>
          <p:nvPr/>
        </p:nvSpPr>
        <p:spPr>
          <a:xfrm>
            <a:off x="1426536" y="1102123"/>
            <a:ext cx="10164725" cy="672889"/>
          </a:xfrm>
          <a:prstGeom prst="rect">
            <a:avLst/>
          </a:prstGeom>
          <a:noFill/>
        </p:spPr>
        <p:txBody>
          <a:bodyPr wrap="square" lIns="0" tIns="0" rIns="0" bIns="0" rtlCol="0">
            <a:noAutofit/>
          </a:bodyPr>
          <a:lstStyle/>
          <a:p>
            <a:pPr>
              <a:lnSpc>
                <a:spcPct val="90000"/>
              </a:lnSpc>
              <a:spcAft>
                <a:spcPts val="600"/>
              </a:spcAft>
              <a:defRPr/>
            </a:pPr>
            <a:r>
              <a:rPr lang="en-GB" sz="3200" b="1" dirty="0">
                <a:solidFill>
                  <a:srgbClr val="001965"/>
                </a:solidFill>
                <a:latin typeface="Century Gothic" panose="020B0502020202020204" pitchFamily="34" charset="0"/>
              </a:rPr>
              <a:t>ANTONIO BRAUN</a:t>
            </a:r>
          </a:p>
        </p:txBody>
      </p:sp>
      <p:sp>
        <p:nvSpPr>
          <p:cNvPr id="3" name="TextBox 10">
            <a:extLst>
              <a:ext uri="{FF2B5EF4-FFF2-40B4-BE49-F238E27FC236}">
                <a16:creationId xmlns:a16="http://schemas.microsoft.com/office/drawing/2014/main" id="{896C55C2-6726-A274-0A21-5EBFE1DD31B7}"/>
              </a:ext>
            </a:extLst>
          </p:cNvPr>
          <p:cNvSpPr txBox="1"/>
          <p:nvPr/>
        </p:nvSpPr>
        <p:spPr>
          <a:xfrm>
            <a:off x="1426536" y="2230020"/>
            <a:ext cx="3459549" cy="697392"/>
          </a:xfrm>
          <a:prstGeom prst="rect">
            <a:avLst/>
          </a:prstGeom>
          <a:noFill/>
        </p:spPr>
        <p:txBody>
          <a:bodyPr wrap="square" lIns="0" tIns="0" rIns="0" bIns="0" rtlCol="0">
            <a:noAutofit/>
          </a:bodyPr>
          <a:lstStyle/>
          <a:p>
            <a:pPr>
              <a:lnSpc>
                <a:spcPct val="90000"/>
              </a:lnSpc>
            </a:pPr>
            <a:r>
              <a:rPr lang="it-IT" sz="2400">
                <a:solidFill>
                  <a:schemeClr val="bg2"/>
                </a:solidFill>
                <a:latin typeface="Century Gothic" panose="020B0502020202020204" pitchFamily="34" charset="0"/>
              </a:rPr>
              <a:t>DISCLOSURE</a:t>
            </a:r>
          </a:p>
        </p:txBody>
      </p:sp>
      <p:sp>
        <p:nvSpPr>
          <p:cNvPr id="5" name="TextBox 10">
            <a:extLst>
              <a:ext uri="{FF2B5EF4-FFF2-40B4-BE49-F238E27FC236}">
                <a16:creationId xmlns:a16="http://schemas.microsoft.com/office/drawing/2014/main" id="{CBBB1051-8CE5-73AC-EC1D-B86A3F0E0827}"/>
              </a:ext>
            </a:extLst>
          </p:cNvPr>
          <p:cNvSpPr txBox="1"/>
          <p:nvPr/>
        </p:nvSpPr>
        <p:spPr>
          <a:xfrm>
            <a:off x="1426536" y="3146982"/>
            <a:ext cx="10164725" cy="672889"/>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t-IT" sz="2400" b="0" i="0" u="none" strike="noStrike" kern="1200" cap="none" spc="0" normalizeH="0" baseline="0" noProof="0" dirty="0">
                <a:ln>
                  <a:noFill/>
                </a:ln>
                <a:solidFill>
                  <a:srgbClr val="00257E"/>
                </a:solidFill>
                <a:effectLst/>
                <a:uLnTx/>
                <a:uFillTx/>
                <a:latin typeface="Century Gothic" panose="020B0502020202020204" pitchFamily="34" charset="0"/>
                <a:ea typeface="+mn-ea"/>
                <a:cs typeface="+mn-cs"/>
              </a:rPr>
              <a:t>Novo Nordisk, Lilly</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257E"/>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649937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ttangolo con angoli arrotondati 15">
            <a:extLst>
              <a:ext uri="{FF2B5EF4-FFF2-40B4-BE49-F238E27FC236}">
                <a16:creationId xmlns:a16="http://schemas.microsoft.com/office/drawing/2014/main" id="{47FC9510-392F-623F-1446-1853D0F1CD23}"/>
              </a:ext>
            </a:extLst>
          </p:cNvPr>
          <p:cNvSpPr/>
          <p:nvPr/>
        </p:nvSpPr>
        <p:spPr>
          <a:xfrm>
            <a:off x="1107389" y="1966075"/>
            <a:ext cx="9977223" cy="3270147"/>
          </a:xfrm>
          <a:prstGeom prst="roundRect">
            <a:avLst>
              <a:gd name="adj" fmla="val 8130"/>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7" name="TextBox 10">
            <a:extLst>
              <a:ext uri="{FF2B5EF4-FFF2-40B4-BE49-F238E27FC236}">
                <a16:creationId xmlns:a16="http://schemas.microsoft.com/office/drawing/2014/main" id="{DF15A27C-1972-060F-1B67-3CBAC35F973B}"/>
              </a:ext>
            </a:extLst>
          </p:cNvPr>
          <p:cNvSpPr txBox="1">
            <a:spLocks noChangeAspect="1"/>
          </p:cNvSpPr>
          <p:nvPr/>
        </p:nvSpPr>
        <p:spPr>
          <a:xfrm rot="10800000">
            <a:off x="-21" y="-3"/>
            <a:ext cx="7186634"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sp>
        <p:nvSpPr>
          <p:cNvPr id="3" name="Segnaposto testo 2">
            <a:extLst>
              <a:ext uri="{FF2B5EF4-FFF2-40B4-BE49-F238E27FC236}">
                <a16:creationId xmlns:a16="http://schemas.microsoft.com/office/drawing/2014/main" id="{F14200A8-D48A-0DD7-E108-8236530C9201}"/>
              </a:ext>
            </a:extLst>
          </p:cNvPr>
          <p:cNvSpPr>
            <a:spLocks noGrp="1"/>
          </p:cNvSpPr>
          <p:nvPr>
            <p:ph type="body" sz="quarter" idx="10"/>
          </p:nvPr>
        </p:nvSpPr>
        <p:spPr/>
        <p:txBody>
          <a:bodyPr/>
          <a:lstStyle/>
          <a:p>
            <a:r>
              <a:rPr lang="en-US" sz="3600" noProof="1">
                <a:solidFill>
                  <a:schemeClr val="bg2"/>
                </a:solidFill>
              </a:rPr>
              <a:t>BARI-STEP</a:t>
            </a:r>
          </a:p>
          <a:p>
            <a:r>
              <a:rPr lang="en-US" noProof="1"/>
              <a:t>Obiettivo e disegno dello studio </a:t>
            </a:r>
          </a:p>
        </p:txBody>
      </p:sp>
      <p:sp>
        <p:nvSpPr>
          <p:cNvPr id="4" name="Segnaposto testo 3">
            <a:extLst>
              <a:ext uri="{FF2B5EF4-FFF2-40B4-BE49-F238E27FC236}">
                <a16:creationId xmlns:a16="http://schemas.microsoft.com/office/drawing/2014/main" id="{688211BE-689D-6F1E-4CA0-559467BB3311}"/>
              </a:ext>
            </a:extLst>
          </p:cNvPr>
          <p:cNvSpPr>
            <a:spLocks noGrp="1"/>
          </p:cNvSpPr>
          <p:nvPr>
            <p:ph type="body" sz="quarter" idx="11"/>
          </p:nvPr>
        </p:nvSpPr>
        <p:spPr/>
        <p:txBody>
          <a:bodyPr/>
          <a:lstStyle/>
          <a:p>
            <a:r>
              <a:rPr lang="en-US" noProof="1"/>
              <a:t>*dieta ed esercizio fisico</a:t>
            </a:r>
            <a:br>
              <a:rPr lang="en-US" noProof="1"/>
            </a:br>
            <a:r>
              <a:rPr lang="en-US" noProof="1"/>
              <a:t>** (perdita di peso &lt;20% rispetto al peso pre-intervento) </a:t>
            </a:r>
            <a:br>
              <a:rPr lang="en-US" noProof="1"/>
            </a:br>
            <a:r>
              <a:rPr lang="en-US" noProof="1"/>
              <a:t>Figura 1a. </a:t>
            </a:r>
            <a:r>
              <a:rPr lang="it-IT" dirty="0"/>
              <a:t>Stanley C, Mallik </a:t>
            </a:r>
            <a:r>
              <a:rPr lang="it-IT" dirty="0" err="1"/>
              <a:t>R</a:t>
            </a:r>
            <a:r>
              <a:rPr lang="it-IT" dirty="0"/>
              <a:t>, et al. Semaglutide versus placebo in </a:t>
            </a:r>
            <a:r>
              <a:rPr lang="it-IT" dirty="0" err="1"/>
              <a:t>individuals</a:t>
            </a:r>
            <a:r>
              <a:rPr lang="it-IT" dirty="0"/>
              <a:t> with </a:t>
            </a:r>
            <a:r>
              <a:rPr lang="it-IT" dirty="0" err="1"/>
              <a:t>poor</a:t>
            </a:r>
            <a:r>
              <a:rPr lang="it-IT" dirty="0"/>
              <a:t> weight </a:t>
            </a:r>
            <a:r>
              <a:rPr lang="it-IT" dirty="0" err="1"/>
              <a:t>loss</a:t>
            </a:r>
            <a:r>
              <a:rPr lang="it-IT" dirty="0"/>
              <a:t> after </a:t>
            </a:r>
            <a:r>
              <a:rPr lang="it-IT" dirty="0" err="1"/>
              <a:t>bariatric</a:t>
            </a:r>
            <a:r>
              <a:rPr lang="it-IT" dirty="0"/>
              <a:t> surgery: a double-</a:t>
            </a:r>
            <a:r>
              <a:rPr lang="it-IT" dirty="0" err="1"/>
              <a:t>blinded</a:t>
            </a:r>
            <a:r>
              <a:rPr lang="it-IT" dirty="0"/>
              <a:t>, </a:t>
            </a:r>
            <a:r>
              <a:rPr lang="it-IT" dirty="0" err="1"/>
              <a:t>randomized</a:t>
            </a:r>
            <a:r>
              <a:rPr lang="it-IT" dirty="0"/>
              <a:t>, placebo-</a:t>
            </a:r>
            <a:r>
              <a:rPr lang="it-IT" dirty="0" err="1"/>
              <a:t>controlled</a:t>
            </a:r>
            <a:r>
              <a:rPr lang="it-IT" dirty="0"/>
              <a:t> trial. Nat </a:t>
            </a:r>
            <a:r>
              <a:rPr lang="it-IT" dirty="0" err="1"/>
              <a:t>Med</a:t>
            </a:r>
            <a:r>
              <a:rPr lang="it-IT" dirty="0"/>
              <a:t>. 2026 Jul;32(7):2662-2672. </a:t>
            </a:r>
            <a:r>
              <a:rPr lang="it-IT" dirty="0" err="1"/>
              <a:t>doi</a:t>
            </a:r>
            <a:r>
              <a:rPr lang="it-IT" dirty="0"/>
              <a:t>: 10.1038/s41591-026-04416-4. </a:t>
            </a:r>
          </a:p>
        </p:txBody>
      </p:sp>
      <p:grpSp>
        <p:nvGrpSpPr>
          <p:cNvPr id="62" name="Gruppo 61">
            <a:extLst>
              <a:ext uri="{FF2B5EF4-FFF2-40B4-BE49-F238E27FC236}">
                <a16:creationId xmlns:a16="http://schemas.microsoft.com/office/drawing/2014/main" id="{7AFED29C-555C-34AD-433D-3294F4B3AAB3}"/>
              </a:ext>
            </a:extLst>
          </p:cNvPr>
          <p:cNvGrpSpPr/>
          <p:nvPr/>
        </p:nvGrpSpPr>
        <p:grpSpPr>
          <a:xfrm>
            <a:off x="1228910" y="2247893"/>
            <a:ext cx="9691316" cy="1946827"/>
            <a:chOff x="1136293" y="2247893"/>
            <a:chExt cx="9691316" cy="1946827"/>
          </a:xfrm>
        </p:grpSpPr>
        <p:sp>
          <p:nvSpPr>
            <p:cNvPr id="10" name="Rectangle 66">
              <a:extLst>
                <a:ext uri="{FF2B5EF4-FFF2-40B4-BE49-F238E27FC236}">
                  <a16:creationId xmlns:a16="http://schemas.microsoft.com/office/drawing/2014/main" id="{6E0E8F67-87D7-F07A-E943-1691760953C5}"/>
                </a:ext>
              </a:extLst>
            </p:cNvPr>
            <p:cNvSpPr/>
            <p:nvPr/>
          </p:nvSpPr>
          <p:spPr>
            <a:xfrm>
              <a:off x="9241425" y="2598302"/>
              <a:ext cx="1473212" cy="1021416"/>
            </a:xfrm>
            <a:prstGeom prst="roundRect">
              <a:avLst/>
            </a:prstGeom>
            <a:solidFill>
              <a:srgbClr val="FFFFFF"/>
            </a:solidFill>
            <a:ln w="12700" cap="flat" cmpd="sng" algn="ctr">
              <a:solidFill>
                <a:srgbClr val="B1D5F2"/>
              </a:solidFill>
              <a:prstDash val="solid"/>
              <a:miter lim="800000"/>
            </a:ln>
            <a:effectLst/>
          </p:spPr>
          <p:txBody>
            <a:bodyPr lIns="180000" tIns="36000" rIns="180000" bIns="36000" rtlCol="0" anchor="ctr"/>
            <a:lstStyle/>
            <a:p>
              <a:pPr marL="0" marR="0" lvl="1" indent="0" algn="l" defTabSz="913674" rtl="0" eaLnBrk="0" fontAlgn="auto" latinLnBrk="0" hangingPunct="0">
                <a:lnSpc>
                  <a:spcPct val="100000"/>
                </a:lnSpc>
                <a:spcBef>
                  <a:spcPts val="0"/>
                </a:spcBef>
                <a:spcAft>
                  <a:spcPts val="600"/>
                </a:spcAft>
                <a:buClrTx/>
                <a:buSzTx/>
                <a:buFontTx/>
                <a:buNone/>
                <a:tabLst/>
                <a:defRPr/>
              </a:pPr>
              <a:endParaRPr kumimoji="0" lang="en-US" sz="12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endParaRPr>
            </a:p>
          </p:txBody>
        </p:sp>
        <p:sp>
          <p:nvSpPr>
            <p:cNvPr id="11" name="Rounded Rectangle 13">
              <a:extLst>
                <a:ext uri="{FF2B5EF4-FFF2-40B4-BE49-F238E27FC236}">
                  <a16:creationId xmlns:a16="http://schemas.microsoft.com/office/drawing/2014/main" id="{E3CFF7AC-2CFD-7D4C-F6E1-972946A9A751}"/>
                </a:ext>
              </a:extLst>
            </p:cNvPr>
            <p:cNvSpPr/>
            <p:nvPr/>
          </p:nvSpPr>
          <p:spPr>
            <a:xfrm>
              <a:off x="2910990" y="2663126"/>
              <a:ext cx="5944624" cy="403819"/>
            </a:xfrm>
            <a:prstGeom prst="rect">
              <a:avLst/>
            </a:prstGeom>
            <a:solidFill>
              <a:schemeClr val="bg2"/>
            </a:solidFill>
            <a:ln w="12700" cap="flat" cmpd="sng" algn="ctr">
              <a:noFill/>
              <a:prstDash val="solid"/>
              <a:miter lim="800000"/>
            </a:ln>
            <a:effectLst/>
          </p:spPr>
          <p:txBody>
            <a:bodyPr lIns="96000" rIns="48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1">
                  <a:ln>
                    <a:noFill/>
                  </a:ln>
                  <a:solidFill>
                    <a:srgbClr val="FFFFFF"/>
                  </a:solidFill>
                  <a:effectLst/>
                  <a:uLnTx/>
                  <a:uFillTx/>
                  <a:ea typeface="Apis For Office" panose="020B0504010101010104" pitchFamily="34" charset="0"/>
                  <a:cs typeface="Apis For Office" panose="020B0504010101010104" pitchFamily="34" charset="0"/>
                </a:rPr>
                <a:t>Semaglutide 2,4 mg a settimana (n=35)</a:t>
              </a:r>
            </a:p>
          </p:txBody>
        </p:sp>
        <p:sp>
          <p:nvSpPr>
            <p:cNvPr id="12" name="Rounded Rectangle 14">
              <a:extLst>
                <a:ext uri="{FF2B5EF4-FFF2-40B4-BE49-F238E27FC236}">
                  <a16:creationId xmlns:a16="http://schemas.microsoft.com/office/drawing/2014/main" id="{19A26829-3BC2-47D8-068B-DF790DC85664}"/>
                </a:ext>
              </a:extLst>
            </p:cNvPr>
            <p:cNvSpPr/>
            <p:nvPr/>
          </p:nvSpPr>
          <p:spPr>
            <a:xfrm>
              <a:off x="2910990" y="3177800"/>
              <a:ext cx="5944624" cy="403819"/>
            </a:xfrm>
            <a:prstGeom prst="rect">
              <a:avLst/>
            </a:prstGeom>
            <a:solidFill>
              <a:schemeClr val="tx1">
                <a:lumMod val="50000"/>
                <a:lumOff val="50000"/>
              </a:schemeClr>
            </a:solidFill>
            <a:ln w="12700" cap="flat" cmpd="sng" algn="ctr">
              <a:noFill/>
              <a:prstDash val="solid"/>
              <a:miter lim="800000"/>
            </a:ln>
            <a:effectLst/>
          </p:spPr>
          <p:txBody>
            <a:bodyPr lIns="96000" rIns="48000" anchor="ctr">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400" b="1" i="0" u="none" strike="noStrike" kern="0" cap="none" spc="0" normalizeH="0" baseline="0" noProof="1">
                  <a:ln>
                    <a:noFill/>
                  </a:ln>
                  <a:solidFill>
                    <a:schemeClr val="bg1"/>
                  </a:solidFill>
                  <a:effectLst/>
                  <a:uLnTx/>
                  <a:uFillTx/>
                  <a:ea typeface="Apis For Office" panose="020B0504010101010104" pitchFamily="34" charset="0"/>
                  <a:cs typeface="Apis For Office" panose="020B0504010101010104" pitchFamily="34" charset="0"/>
                </a:rPr>
                <a:t>Placebo (n=35)</a:t>
              </a:r>
            </a:p>
          </p:txBody>
        </p:sp>
        <p:cxnSp>
          <p:nvCxnSpPr>
            <p:cNvPr id="13" name="Connector: Elbow 94">
              <a:extLst>
                <a:ext uri="{FF2B5EF4-FFF2-40B4-BE49-F238E27FC236}">
                  <a16:creationId xmlns:a16="http://schemas.microsoft.com/office/drawing/2014/main" id="{7F9D95AD-9D2E-BB4C-F6EA-AE901B9BB370}"/>
                </a:ext>
              </a:extLst>
            </p:cNvPr>
            <p:cNvCxnSpPr>
              <a:cxnSpLocks/>
              <a:stCxn id="11" idx="1"/>
            </p:cNvCxnSpPr>
            <p:nvPr/>
          </p:nvCxnSpPr>
          <p:spPr>
            <a:xfrm rot="10800000" flipV="1">
              <a:off x="2140616" y="2865035"/>
              <a:ext cx="770375" cy="238853"/>
            </a:xfrm>
            <a:prstGeom prst="bentConnector3">
              <a:avLst>
                <a:gd name="adj1" fmla="val 50000"/>
              </a:avLst>
            </a:prstGeom>
            <a:noFill/>
            <a:ln w="6350" cap="flat" cmpd="sng" algn="ctr">
              <a:solidFill>
                <a:srgbClr val="001965"/>
              </a:solidFill>
              <a:prstDash val="solid"/>
              <a:miter lim="800000"/>
            </a:ln>
            <a:effectLst/>
          </p:spPr>
        </p:cxnSp>
        <p:cxnSp>
          <p:nvCxnSpPr>
            <p:cNvPr id="14" name="Connector: Elbow 95">
              <a:extLst>
                <a:ext uri="{FF2B5EF4-FFF2-40B4-BE49-F238E27FC236}">
                  <a16:creationId xmlns:a16="http://schemas.microsoft.com/office/drawing/2014/main" id="{3328EAB8-58D5-BF6F-19FB-77067BC0B018}"/>
                </a:ext>
              </a:extLst>
            </p:cNvPr>
            <p:cNvCxnSpPr>
              <a:cxnSpLocks/>
              <a:stCxn id="12" idx="1"/>
            </p:cNvCxnSpPr>
            <p:nvPr/>
          </p:nvCxnSpPr>
          <p:spPr>
            <a:xfrm rot="10800000">
              <a:off x="2170214" y="3109010"/>
              <a:ext cx="740776" cy="270700"/>
            </a:xfrm>
            <a:prstGeom prst="bentConnector3">
              <a:avLst>
                <a:gd name="adj1" fmla="val 51563"/>
              </a:avLst>
            </a:prstGeom>
            <a:noFill/>
            <a:ln w="6350" cap="flat" cmpd="sng" algn="ctr">
              <a:solidFill>
                <a:srgbClr val="001965"/>
              </a:solidFill>
              <a:prstDash val="solid"/>
              <a:miter lim="800000"/>
            </a:ln>
            <a:effectLst/>
          </p:spPr>
        </p:cxnSp>
        <p:cxnSp>
          <p:nvCxnSpPr>
            <p:cNvPr id="15" name="Connector: Elbow 96">
              <a:extLst>
                <a:ext uri="{FF2B5EF4-FFF2-40B4-BE49-F238E27FC236}">
                  <a16:creationId xmlns:a16="http://schemas.microsoft.com/office/drawing/2014/main" id="{B7054A04-E6CB-8A8D-F4BD-E80FE93B4550}"/>
                </a:ext>
              </a:extLst>
            </p:cNvPr>
            <p:cNvCxnSpPr>
              <a:cxnSpLocks/>
            </p:cNvCxnSpPr>
            <p:nvPr/>
          </p:nvCxnSpPr>
          <p:spPr>
            <a:xfrm>
              <a:off x="8855614" y="2865035"/>
              <a:ext cx="385811" cy="243975"/>
            </a:xfrm>
            <a:prstGeom prst="bentConnector3">
              <a:avLst>
                <a:gd name="adj1" fmla="val 50000"/>
              </a:avLst>
            </a:prstGeom>
            <a:noFill/>
            <a:ln w="6350" cap="flat" cmpd="sng" algn="ctr">
              <a:solidFill>
                <a:srgbClr val="001965"/>
              </a:solidFill>
              <a:prstDash val="solid"/>
              <a:miter lim="800000"/>
            </a:ln>
            <a:effectLst/>
          </p:spPr>
        </p:cxnSp>
        <p:cxnSp>
          <p:nvCxnSpPr>
            <p:cNvPr id="16" name="Connector: Elbow 97">
              <a:extLst>
                <a:ext uri="{FF2B5EF4-FFF2-40B4-BE49-F238E27FC236}">
                  <a16:creationId xmlns:a16="http://schemas.microsoft.com/office/drawing/2014/main" id="{02FB1347-1623-25E1-BAA0-53034819DF55}"/>
                </a:ext>
              </a:extLst>
            </p:cNvPr>
            <p:cNvCxnSpPr>
              <a:cxnSpLocks/>
            </p:cNvCxnSpPr>
            <p:nvPr/>
          </p:nvCxnSpPr>
          <p:spPr>
            <a:xfrm flipV="1">
              <a:off x="8855614" y="3109010"/>
              <a:ext cx="385811" cy="270700"/>
            </a:xfrm>
            <a:prstGeom prst="bentConnector3">
              <a:avLst>
                <a:gd name="adj1" fmla="val 50000"/>
              </a:avLst>
            </a:prstGeom>
            <a:noFill/>
            <a:ln w="6350" cap="flat" cmpd="sng" algn="ctr">
              <a:solidFill>
                <a:srgbClr val="001965"/>
              </a:solidFill>
              <a:prstDash val="solid"/>
              <a:miter lim="800000"/>
            </a:ln>
            <a:effectLst/>
          </p:spPr>
        </p:cxnSp>
        <p:sp>
          <p:nvSpPr>
            <p:cNvPr id="17" name="TextBox 98">
              <a:extLst>
                <a:ext uri="{FF2B5EF4-FFF2-40B4-BE49-F238E27FC236}">
                  <a16:creationId xmlns:a16="http://schemas.microsoft.com/office/drawing/2014/main" id="{D70CED9E-B338-C034-FEEE-2BAA2A26553C}"/>
                </a:ext>
              </a:extLst>
            </p:cNvPr>
            <p:cNvSpPr txBox="1"/>
            <p:nvPr/>
          </p:nvSpPr>
          <p:spPr>
            <a:xfrm>
              <a:off x="9460420" y="3055965"/>
              <a:ext cx="1072697" cy="362501"/>
            </a:xfrm>
            <a:prstGeom prst="rect">
              <a:avLst/>
            </a:prstGeom>
            <a:noFill/>
          </p:spPr>
          <p:txBody>
            <a:bodyPr wrap="square" lIns="0" tIns="0" rIns="0" bIns="0">
              <a:spAutoFit/>
            </a:bodyPr>
            <a:lstStyle/>
            <a:p>
              <a:pPr marL="0" marR="0" lvl="1" indent="0" algn="l" defTabSz="913674" rtl="0" eaLnBrk="0" fontAlgn="auto" latinLnBrk="0" hangingPunct="0">
                <a:lnSpc>
                  <a:spcPct val="100000"/>
                </a:lnSpc>
                <a:spcBef>
                  <a:spcPts val="0"/>
                </a:spcBef>
                <a:spcAft>
                  <a:spcPts val="0"/>
                </a:spcAft>
                <a:buClrTx/>
                <a:buSzTx/>
                <a:buFontTx/>
                <a:buNone/>
                <a:tabLst/>
                <a:defRPr/>
              </a:pPr>
              <a:r>
                <a:rPr kumimoji="0" lang="en-US" sz="1050" b="0"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Follow-up </a:t>
              </a:r>
              <a:br>
                <a:rPr kumimoji="0" lang="en-US" sz="1050" b="0"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br>
              <a:r>
                <a:rPr kumimoji="0" lang="en-US" sz="1050" b="0"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di 6 settimane senza farmaco</a:t>
              </a:r>
            </a:p>
          </p:txBody>
        </p:sp>
        <p:sp>
          <p:nvSpPr>
            <p:cNvPr id="18" name="Rectangle 100">
              <a:extLst>
                <a:ext uri="{FF2B5EF4-FFF2-40B4-BE49-F238E27FC236}">
                  <a16:creationId xmlns:a16="http://schemas.microsoft.com/office/drawing/2014/main" id="{D01CB6BC-FDF0-0601-2408-FB04EE214A8B}"/>
                </a:ext>
              </a:extLst>
            </p:cNvPr>
            <p:cNvSpPr/>
            <p:nvPr/>
          </p:nvSpPr>
          <p:spPr>
            <a:xfrm>
              <a:off x="9239838" y="2418514"/>
              <a:ext cx="1473212" cy="539166"/>
            </a:xfrm>
            <a:prstGeom prst="roundRect">
              <a:avLst>
                <a:gd name="adj" fmla="val 50000"/>
              </a:avLst>
            </a:prstGeom>
            <a:solidFill>
              <a:srgbClr val="001965"/>
            </a:solidFill>
            <a:ln w="12700" cap="flat" cmpd="sng" algn="ctr">
              <a:noFill/>
              <a:prstDash val="solid"/>
              <a:miter lim="800000"/>
            </a:ln>
            <a:effectLst/>
          </p:spPr>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1">
                <a:ln>
                  <a:noFill/>
                </a:ln>
                <a:solidFill>
                  <a:srgbClr val="FFFFFF"/>
                </a:solidFill>
                <a:effectLst/>
                <a:uLnTx/>
                <a:uFillTx/>
                <a:ea typeface="+mn-ea"/>
                <a:cs typeface="+mn-cs"/>
              </a:endParaRPr>
            </a:p>
          </p:txBody>
        </p:sp>
        <p:grpSp>
          <p:nvGrpSpPr>
            <p:cNvPr id="19" name="Group 101">
              <a:extLst>
                <a:ext uri="{FF2B5EF4-FFF2-40B4-BE49-F238E27FC236}">
                  <a16:creationId xmlns:a16="http://schemas.microsoft.com/office/drawing/2014/main" id="{8D1C487D-3880-34F0-5DFA-417472C02515}"/>
                </a:ext>
              </a:extLst>
            </p:cNvPr>
            <p:cNvGrpSpPr/>
            <p:nvPr/>
          </p:nvGrpSpPr>
          <p:grpSpPr>
            <a:xfrm>
              <a:off x="9433889" y="2553430"/>
              <a:ext cx="1390212" cy="312783"/>
              <a:chOff x="9705280" y="3097708"/>
              <a:chExt cx="1579752" cy="346075"/>
            </a:xfrm>
          </p:grpSpPr>
          <p:sp>
            <p:nvSpPr>
              <p:cNvPr id="36" name="TextBox 102">
                <a:extLst>
                  <a:ext uri="{FF2B5EF4-FFF2-40B4-BE49-F238E27FC236}">
                    <a16:creationId xmlns:a16="http://schemas.microsoft.com/office/drawing/2014/main" id="{37E2456F-DB0A-5D86-4DAB-41ECBF449A9F}"/>
                  </a:ext>
                </a:extLst>
              </p:cNvPr>
              <p:cNvSpPr txBox="1"/>
              <p:nvPr/>
            </p:nvSpPr>
            <p:spPr>
              <a:xfrm>
                <a:off x="10158492" y="3168584"/>
                <a:ext cx="1126540" cy="204321"/>
              </a:xfrm>
              <a:prstGeom prst="rect">
                <a:avLst/>
              </a:prstGeom>
              <a:noFill/>
            </p:spPr>
            <p:txBody>
              <a:bodyPr wrap="square" lIns="0" tIns="0" rIns="0" bIns="0" anchor="ctr">
                <a:spAutoFit/>
              </a:bodyPr>
              <a:lstStyle/>
              <a:p>
                <a:pPr marL="0" marR="0" lvl="1" indent="0" algn="l" defTabSz="913674" rtl="0"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1">
                    <a:ln>
                      <a:noFill/>
                    </a:ln>
                    <a:solidFill>
                      <a:srgbClr val="FFFFFF"/>
                    </a:solidFill>
                    <a:effectLst/>
                    <a:uLnTx/>
                    <a:uFillTx/>
                    <a:ea typeface="Apis For Office" panose="020B0504010101010104" pitchFamily="34" charset="0"/>
                    <a:cs typeface="Apis For Office" panose="020B0504010101010104" pitchFamily="34" charset="0"/>
                  </a:rPr>
                  <a:t>Follow-up </a:t>
                </a:r>
              </a:p>
            </p:txBody>
          </p:sp>
          <p:sp>
            <p:nvSpPr>
              <p:cNvPr id="37" name="Oval 103">
                <a:extLst>
                  <a:ext uri="{FF2B5EF4-FFF2-40B4-BE49-F238E27FC236}">
                    <a16:creationId xmlns:a16="http://schemas.microsoft.com/office/drawing/2014/main" id="{D59C3224-90D3-EAC5-03FE-23FA29447D62}"/>
                  </a:ext>
                </a:extLst>
              </p:cNvPr>
              <p:cNvSpPr/>
              <p:nvPr/>
            </p:nvSpPr>
            <p:spPr>
              <a:xfrm>
                <a:off x="9832264" y="3156820"/>
                <a:ext cx="195999" cy="195999"/>
              </a:xfrm>
              <a:prstGeom prst="ellipse">
                <a:avLst/>
              </a:prstGeom>
              <a:solidFill>
                <a:srgbClr val="B6DAF4"/>
              </a:solidFill>
              <a:ln w="12700" cap="flat" cmpd="sng" algn="ctr">
                <a:noFill/>
                <a:prstDash val="solid"/>
                <a:miter lim="800000"/>
              </a:ln>
              <a:effectLst/>
            </p:spPr>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1">
                  <a:ln>
                    <a:noFill/>
                  </a:ln>
                  <a:solidFill>
                    <a:srgbClr val="FFFFFF"/>
                  </a:solidFill>
                  <a:effectLst/>
                  <a:uLnTx/>
                  <a:uFillTx/>
                  <a:ea typeface="+mn-ea"/>
                  <a:cs typeface="+mn-cs"/>
                </a:endParaRPr>
              </a:p>
            </p:txBody>
          </p:sp>
          <p:grpSp>
            <p:nvGrpSpPr>
              <p:cNvPr id="38" name="Group 104">
                <a:extLst>
                  <a:ext uri="{FF2B5EF4-FFF2-40B4-BE49-F238E27FC236}">
                    <a16:creationId xmlns:a16="http://schemas.microsoft.com/office/drawing/2014/main" id="{10E53D3C-0FC1-6EF9-E77E-66A0F2749E93}"/>
                  </a:ext>
                </a:extLst>
              </p:cNvPr>
              <p:cNvGrpSpPr/>
              <p:nvPr/>
            </p:nvGrpSpPr>
            <p:grpSpPr>
              <a:xfrm>
                <a:off x="9705280" y="3097708"/>
                <a:ext cx="338137" cy="346075"/>
                <a:chOff x="2681288" y="4338638"/>
                <a:chExt cx="338137" cy="346075"/>
              </a:xfrm>
            </p:grpSpPr>
            <p:sp>
              <p:nvSpPr>
                <p:cNvPr id="39" name="Oval 334">
                  <a:extLst>
                    <a:ext uri="{FF2B5EF4-FFF2-40B4-BE49-F238E27FC236}">
                      <a16:creationId xmlns:a16="http://schemas.microsoft.com/office/drawing/2014/main" id="{C8FD6ADD-9A70-4DB2-7C8B-35ED0F66689C}"/>
                    </a:ext>
                  </a:extLst>
                </p:cNvPr>
                <p:cNvSpPr>
                  <a:spLocks noChangeArrowheads="1"/>
                </p:cNvSpPr>
                <p:nvPr/>
              </p:nvSpPr>
              <p:spPr bwMode="auto">
                <a:xfrm>
                  <a:off x="2711450" y="4338638"/>
                  <a:ext cx="104775" cy="106363"/>
                </a:xfrm>
                <a:prstGeom prst="ellipse">
                  <a:avLst/>
                </a:prstGeom>
                <a:noFill/>
                <a:ln w="1428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1">
                    <a:ln>
                      <a:noFill/>
                    </a:ln>
                    <a:solidFill>
                      <a:srgbClr val="000000"/>
                    </a:solidFill>
                    <a:effectLst/>
                    <a:uLnTx/>
                    <a:uFillTx/>
                    <a:ea typeface="+mn-ea"/>
                    <a:cs typeface="+mn-cs"/>
                  </a:endParaRPr>
                </a:p>
              </p:txBody>
            </p:sp>
            <p:sp>
              <p:nvSpPr>
                <p:cNvPr id="40" name="Freeform 335">
                  <a:extLst>
                    <a:ext uri="{FF2B5EF4-FFF2-40B4-BE49-F238E27FC236}">
                      <a16:creationId xmlns:a16="http://schemas.microsoft.com/office/drawing/2014/main" id="{3AC5401F-1D56-3937-7C95-FA9BAC96D865}"/>
                    </a:ext>
                  </a:extLst>
                </p:cNvPr>
                <p:cNvSpPr>
                  <a:spLocks/>
                </p:cNvSpPr>
                <p:nvPr/>
              </p:nvSpPr>
              <p:spPr bwMode="auto">
                <a:xfrm>
                  <a:off x="2681288" y="4475163"/>
                  <a:ext cx="165101" cy="209550"/>
                </a:xfrm>
                <a:custGeom>
                  <a:avLst/>
                  <a:gdLst>
                    <a:gd name="T0" fmla="*/ 44 w 44"/>
                    <a:gd name="T1" fmla="*/ 0 h 56"/>
                    <a:gd name="T2" fmla="*/ 0 w 44"/>
                    <a:gd name="T3" fmla="*/ 0 h 56"/>
                    <a:gd name="T4" fmla="*/ 14 w 44"/>
                    <a:gd name="T5" fmla="*/ 30 h 56"/>
                    <a:gd name="T6" fmla="*/ 14 w 44"/>
                    <a:gd name="T7" fmla="*/ 56 h 56"/>
                    <a:gd name="T8" fmla="*/ 30 w 44"/>
                    <a:gd name="T9" fmla="*/ 56 h 56"/>
                    <a:gd name="T10" fmla="*/ 30 w 44"/>
                    <a:gd name="T11" fmla="*/ 30 h 56"/>
                    <a:gd name="T12" fmla="*/ 44 w 44"/>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44" h="56">
                      <a:moveTo>
                        <a:pt x="44" y="0"/>
                      </a:moveTo>
                      <a:cubicBezTo>
                        <a:pt x="0" y="0"/>
                        <a:pt x="0" y="0"/>
                        <a:pt x="0" y="0"/>
                      </a:cubicBezTo>
                      <a:cubicBezTo>
                        <a:pt x="0" y="16"/>
                        <a:pt x="7" y="26"/>
                        <a:pt x="14" y="30"/>
                      </a:cubicBezTo>
                      <a:cubicBezTo>
                        <a:pt x="14" y="56"/>
                        <a:pt x="14" y="56"/>
                        <a:pt x="14" y="56"/>
                      </a:cubicBezTo>
                      <a:cubicBezTo>
                        <a:pt x="30" y="56"/>
                        <a:pt x="30" y="56"/>
                        <a:pt x="30" y="56"/>
                      </a:cubicBezTo>
                      <a:cubicBezTo>
                        <a:pt x="30" y="30"/>
                        <a:pt x="30" y="30"/>
                        <a:pt x="30" y="30"/>
                      </a:cubicBezTo>
                      <a:cubicBezTo>
                        <a:pt x="37" y="26"/>
                        <a:pt x="44" y="16"/>
                        <a:pt x="44" y="0"/>
                      </a:cubicBezTo>
                      <a:close/>
                    </a:path>
                  </a:pathLst>
                </a:custGeom>
                <a:noFill/>
                <a:ln w="1428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1">
                    <a:ln>
                      <a:noFill/>
                    </a:ln>
                    <a:solidFill>
                      <a:srgbClr val="000000"/>
                    </a:solidFill>
                    <a:effectLst/>
                    <a:uLnTx/>
                    <a:uFillTx/>
                    <a:ea typeface="+mn-ea"/>
                    <a:cs typeface="+mn-cs"/>
                  </a:endParaRPr>
                </a:p>
              </p:txBody>
            </p:sp>
            <p:sp>
              <p:nvSpPr>
                <p:cNvPr id="41" name="Freeform 336">
                  <a:extLst>
                    <a:ext uri="{FF2B5EF4-FFF2-40B4-BE49-F238E27FC236}">
                      <a16:creationId xmlns:a16="http://schemas.microsoft.com/office/drawing/2014/main" id="{E1191DD5-2628-1006-531F-33DD5A031823}"/>
                    </a:ext>
                  </a:extLst>
                </p:cNvPr>
                <p:cNvSpPr>
                  <a:spLocks/>
                </p:cNvSpPr>
                <p:nvPr/>
              </p:nvSpPr>
              <p:spPr bwMode="auto">
                <a:xfrm>
                  <a:off x="2749550" y="4475163"/>
                  <a:ext cx="30163" cy="104775"/>
                </a:xfrm>
                <a:custGeom>
                  <a:avLst/>
                  <a:gdLst>
                    <a:gd name="T0" fmla="*/ 14 w 19"/>
                    <a:gd name="T1" fmla="*/ 0 h 66"/>
                    <a:gd name="T2" fmla="*/ 4 w 19"/>
                    <a:gd name="T3" fmla="*/ 0 h 66"/>
                    <a:gd name="T4" fmla="*/ 0 w 19"/>
                    <a:gd name="T5" fmla="*/ 57 h 66"/>
                    <a:gd name="T6" fmla="*/ 9 w 19"/>
                    <a:gd name="T7" fmla="*/ 66 h 66"/>
                    <a:gd name="T8" fmla="*/ 19 w 19"/>
                    <a:gd name="T9" fmla="*/ 57 h 66"/>
                    <a:gd name="T10" fmla="*/ 14 w 19"/>
                    <a:gd name="T11" fmla="*/ 0 h 66"/>
                    <a:gd name="T12" fmla="*/ 14 w 19"/>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19" h="66">
                      <a:moveTo>
                        <a:pt x="14" y="0"/>
                      </a:moveTo>
                      <a:lnTo>
                        <a:pt x="4" y="0"/>
                      </a:lnTo>
                      <a:lnTo>
                        <a:pt x="0" y="57"/>
                      </a:lnTo>
                      <a:lnTo>
                        <a:pt x="9" y="66"/>
                      </a:lnTo>
                      <a:lnTo>
                        <a:pt x="19" y="57"/>
                      </a:lnTo>
                      <a:lnTo>
                        <a:pt x="14" y="0"/>
                      </a:lnTo>
                      <a:lnTo>
                        <a:pt x="14" y="0"/>
                      </a:lnTo>
                      <a:close/>
                    </a:path>
                  </a:pathLst>
                </a:custGeom>
                <a:noFill/>
                <a:ln w="1428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1">
                    <a:ln>
                      <a:noFill/>
                    </a:ln>
                    <a:solidFill>
                      <a:srgbClr val="000000"/>
                    </a:solidFill>
                    <a:effectLst/>
                    <a:uLnTx/>
                    <a:uFillTx/>
                    <a:ea typeface="+mn-ea"/>
                    <a:cs typeface="+mn-cs"/>
                  </a:endParaRPr>
                </a:p>
              </p:txBody>
            </p:sp>
            <p:sp>
              <p:nvSpPr>
                <p:cNvPr id="42" name="Freeform 337">
                  <a:extLst>
                    <a:ext uri="{FF2B5EF4-FFF2-40B4-BE49-F238E27FC236}">
                      <a16:creationId xmlns:a16="http://schemas.microsoft.com/office/drawing/2014/main" id="{E92AC0E8-E3BE-2EDD-E500-4EE00C23DA66}"/>
                    </a:ext>
                  </a:extLst>
                </p:cNvPr>
                <p:cNvSpPr>
                  <a:spLocks/>
                </p:cNvSpPr>
                <p:nvPr/>
              </p:nvSpPr>
              <p:spPr bwMode="auto">
                <a:xfrm>
                  <a:off x="2854325" y="4354513"/>
                  <a:ext cx="150813" cy="180975"/>
                </a:xfrm>
                <a:custGeom>
                  <a:avLst/>
                  <a:gdLst>
                    <a:gd name="T0" fmla="*/ 0 w 40"/>
                    <a:gd name="T1" fmla="*/ 6 h 48"/>
                    <a:gd name="T2" fmla="*/ 16 w 40"/>
                    <a:gd name="T3" fmla="*/ 0 h 48"/>
                    <a:gd name="T4" fmla="*/ 40 w 40"/>
                    <a:gd name="T5" fmla="*/ 24 h 48"/>
                    <a:gd name="T6" fmla="*/ 16 w 40"/>
                    <a:gd name="T7" fmla="*/ 48 h 48"/>
                    <a:gd name="T8" fmla="*/ 7 w 40"/>
                    <a:gd name="T9" fmla="*/ 46 h 48"/>
                  </a:gdLst>
                  <a:ahLst/>
                  <a:cxnLst>
                    <a:cxn ang="0">
                      <a:pos x="T0" y="T1"/>
                    </a:cxn>
                    <a:cxn ang="0">
                      <a:pos x="T2" y="T3"/>
                    </a:cxn>
                    <a:cxn ang="0">
                      <a:pos x="T4" y="T5"/>
                    </a:cxn>
                    <a:cxn ang="0">
                      <a:pos x="T6" y="T7"/>
                    </a:cxn>
                    <a:cxn ang="0">
                      <a:pos x="T8" y="T9"/>
                    </a:cxn>
                  </a:cxnLst>
                  <a:rect l="0" t="0" r="r" b="b"/>
                  <a:pathLst>
                    <a:path w="40" h="48">
                      <a:moveTo>
                        <a:pt x="0" y="6"/>
                      </a:moveTo>
                      <a:cubicBezTo>
                        <a:pt x="5" y="2"/>
                        <a:pt x="10" y="0"/>
                        <a:pt x="16" y="0"/>
                      </a:cubicBezTo>
                      <a:cubicBezTo>
                        <a:pt x="29" y="0"/>
                        <a:pt x="40" y="11"/>
                        <a:pt x="40" y="24"/>
                      </a:cubicBezTo>
                      <a:cubicBezTo>
                        <a:pt x="40" y="37"/>
                        <a:pt x="29" y="48"/>
                        <a:pt x="16" y="48"/>
                      </a:cubicBezTo>
                      <a:cubicBezTo>
                        <a:pt x="13" y="48"/>
                        <a:pt x="9" y="47"/>
                        <a:pt x="7" y="46"/>
                      </a:cubicBezTo>
                    </a:path>
                  </a:pathLst>
                </a:custGeom>
                <a:noFill/>
                <a:ln w="1428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1">
                    <a:ln>
                      <a:noFill/>
                    </a:ln>
                    <a:solidFill>
                      <a:srgbClr val="000000"/>
                    </a:solidFill>
                    <a:effectLst/>
                    <a:uLnTx/>
                    <a:uFillTx/>
                    <a:ea typeface="+mn-ea"/>
                    <a:cs typeface="+mn-cs"/>
                  </a:endParaRPr>
                </a:p>
              </p:txBody>
            </p:sp>
            <p:sp>
              <p:nvSpPr>
                <p:cNvPr id="43" name="Freeform 338">
                  <a:extLst>
                    <a:ext uri="{FF2B5EF4-FFF2-40B4-BE49-F238E27FC236}">
                      <a16:creationId xmlns:a16="http://schemas.microsoft.com/office/drawing/2014/main" id="{D524DEE8-0965-78AC-49BA-BF88F7AFCBB6}"/>
                    </a:ext>
                  </a:extLst>
                </p:cNvPr>
                <p:cNvSpPr>
                  <a:spLocks/>
                </p:cNvSpPr>
                <p:nvPr/>
              </p:nvSpPr>
              <p:spPr bwMode="auto">
                <a:xfrm>
                  <a:off x="2876550" y="4338638"/>
                  <a:ext cx="142875" cy="139700"/>
                </a:xfrm>
                <a:custGeom>
                  <a:avLst/>
                  <a:gdLst>
                    <a:gd name="T0" fmla="*/ 90 w 90"/>
                    <a:gd name="T1" fmla="*/ 0 h 88"/>
                    <a:gd name="T2" fmla="*/ 24 w 90"/>
                    <a:gd name="T3" fmla="*/ 88 h 88"/>
                    <a:gd name="T4" fmla="*/ 0 w 90"/>
                    <a:gd name="T5" fmla="*/ 62 h 88"/>
                  </a:gdLst>
                  <a:ahLst/>
                  <a:cxnLst>
                    <a:cxn ang="0">
                      <a:pos x="T0" y="T1"/>
                    </a:cxn>
                    <a:cxn ang="0">
                      <a:pos x="T2" y="T3"/>
                    </a:cxn>
                    <a:cxn ang="0">
                      <a:pos x="T4" y="T5"/>
                    </a:cxn>
                  </a:cxnLst>
                  <a:rect l="0" t="0" r="r" b="b"/>
                  <a:pathLst>
                    <a:path w="90" h="88">
                      <a:moveTo>
                        <a:pt x="90" y="0"/>
                      </a:moveTo>
                      <a:lnTo>
                        <a:pt x="24" y="88"/>
                      </a:lnTo>
                      <a:lnTo>
                        <a:pt x="0" y="62"/>
                      </a:lnTo>
                    </a:path>
                  </a:pathLst>
                </a:custGeom>
                <a:noFill/>
                <a:ln w="14288"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1">
                    <a:ln>
                      <a:noFill/>
                    </a:ln>
                    <a:solidFill>
                      <a:srgbClr val="000000"/>
                    </a:solidFill>
                    <a:effectLst/>
                    <a:uLnTx/>
                    <a:uFillTx/>
                    <a:ea typeface="+mn-ea"/>
                    <a:cs typeface="+mn-cs"/>
                  </a:endParaRPr>
                </a:p>
              </p:txBody>
            </p:sp>
          </p:grpSp>
        </p:grpSp>
        <p:grpSp>
          <p:nvGrpSpPr>
            <p:cNvPr id="20" name="Gruppo 19">
              <a:extLst>
                <a:ext uri="{FF2B5EF4-FFF2-40B4-BE49-F238E27FC236}">
                  <a16:creationId xmlns:a16="http://schemas.microsoft.com/office/drawing/2014/main" id="{03CBC62E-BF84-821A-9F41-843FF1115B47}"/>
                </a:ext>
              </a:extLst>
            </p:cNvPr>
            <p:cNvGrpSpPr/>
            <p:nvPr/>
          </p:nvGrpSpPr>
          <p:grpSpPr>
            <a:xfrm>
              <a:off x="2526425" y="3684440"/>
              <a:ext cx="8301184" cy="510280"/>
              <a:chOff x="2738929" y="4874383"/>
              <a:chExt cx="8300122" cy="682363"/>
            </a:xfrm>
          </p:grpSpPr>
          <p:cxnSp>
            <p:nvCxnSpPr>
              <p:cNvPr id="24" name="Straight Connector 84">
                <a:extLst>
                  <a:ext uri="{FF2B5EF4-FFF2-40B4-BE49-F238E27FC236}">
                    <a16:creationId xmlns:a16="http://schemas.microsoft.com/office/drawing/2014/main" id="{9AAFE958-02AF-9200-9539-B9C487D9BAE4}"/>
                  </a:ext>
                </a:extLst>
              </p:cNvPr>
              <p:cNvCxnSpPr>
                <a:cxnSpLocks/>
              </p:cNvCxnSpPr>
              <p:nvPr/>
            </p:nvCxnSpPr>
            <p:spPr>
              <a:xfrm>
                <a:off x="2738929" y="5137840"/>
                <a:ext cx="0" cy="177903"/>
              </a:xfrm>
              <a:prstGeom prst="line">
                <a:avLst/>
              </a:prstGeom>
              <a:noFill/>
              <a:ln w="19050" cap="flat" cmpd="sng" algn="ctr">
                <a:solidFill>
                  <a:srgbClr val="005AD2"/>
                </a:solidFill>
                <a:prstDash val="solid"/>
                <a:miter lim="800000"/>
              </a:ln>
              <a:effectLst/>
            </p:spPr>
          </p:cxnSp>
          <p:cxnSp>
            <p:nvCxnSpPr>
              <p:cNvPr id="25" name="Straight Connector 85">
                <a:extLst>
                  <a:ext uri="{FF2B5EF4-FFF2-40B4-BE49-F238E27FC236}">
                    <a16:creationId xmlns:a16="http://schemas.microsoft.com/office/drawing/2014/main" id="{B16BFA64-8A4E-C10E-540B-1317090841A1}"/>
                  </a:ext>
                </a:extLst>
              </p:cNvPr>
              <p:cNvCxnSpPr>
                <a:cxnSpLocks/>
              </p:cNvCxnSpPr>
              <p:nvPr/>
            </p:nvCxnSpPr>
            <p:spPr>
              <a:xfrm>
                <a:off x="4721300" y="5137840"/>
                <a:ext cx="0" cy="177903"/>
              </a:xfrm>
              <a:prstGeom prst="line">
                <a:avLst/>
              </a:prstGeom>
              <a:noFill/>
              <a:ln w="19050" cap="flat" cmpd="sng" algn="ctr">
                <a:solidFill>
                  <a:srgbClr val="005AD2"/>
                </a:solidFill>
                <a:prstDash val="solid"/>
                <a:miter lim="800000"/>
              </a:ln>
              <a:effectLst/>
            </p:spPr>
          </p:cxnSp>
          <p:cxnSp>
            <p:nvCxnSpPr>
              <p:cNvPr id="26" name="Straight Arrow Connector 2">
                <a:extLst>
                  <a:ext uri="{FF2B5EF4-FFF2-40B4-BE49-F238E27FC236}">
                    <a16:creationId xmlns:a16="http://schemas.microsoft.com/office/drawing/2014/main" id="{7290FB96-D571-2E49-DA31-13509A57E481}"/>
                  </a:ext>
                </a:extLst>
              </p:cNvPr>
              <p:cNvCxnSpPr>
                <a:cxnSpLocks noChangeShapeType="1"/>
              </p:cNvCxnSpPr>
              <p:nvPr/>
            </p:nvCxnSpPr>
            <p:spPr bwMode="auto">
              <a:xfrm>
                <a:off x="4720131" y="5224686"/>
                <a:ext cx="4540058" cy="0"/>
              </a:xfrm>
              <a:prstGeom prst="straightConnector1">
                <a:avLst/>
              </a:prstGeom>
              <a:noFill/>
              <a:ln w="19050" algn="ctr">
                <a:solidFill>
                  <a:schemeClr val="bg2"/>
                </a:solidFill>
                <a:prstDash val="dash"/>
                <a:round/>
                <a:headEnd type="arrow" w="med" len="sm"/>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Arrow Connector 2">
                <a:extLst>
                  <a:ext uri="{FF2B5EF4-FFF2-40B4-BE49-F238E27FC236}">
                    <a16:creationId xmlns:a16="http://schemas.microsoft.com/office/drawing/2014/main" id="{D94CA59F-5052-849C-2CA8-3F09ED1DD355}"/>
                  </a:ext>
                </a:extLst>
              </p:cNvPr>
              <p:cNvCxnSpPr>
                <a:cxnSpLocks noChangeShapeType="1"/>
              </p:cNvCxnSpPr>
              <p:nvPr/>
            </p:nvCxnSpPr>
            <p:spPr bwMode="auto">
              <a:xfrm>
                <a:off x="2738929" y="5226791"/>
                <a:ext cx="1973748" cy="0"/>
              </a:xfrm>
              <a:prstGeom prst="straightConnector1">
                <a:avLst/>
              </a:prstGeom>
              <a:noFill/>
              <a:ln w="19050" algn="ctr">
                <a:solidFill>
                  <a:schemeClr val="bg2"/>
                </a:solidFill>
                <a:prstDash val="dash"/>
                <a:round/>
                <a:headEnd type="arrow" w="med" len="sm"/>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 Box 46">
                <a:extLst>
                  <a:ext uri="{FF2B5EF4-FFF2-40B4-BE49-F238E27FC236}">
                    <a16:creationId xmlns:a16="http://schemas.microsoft.com/office/drawing/2014/main" id="{0AB1CDE2-630D-E97F-61B9-7EE583E4557B}"/>
                  </a:ext>
                </a:extLst>
              </p:cNvPr>
              <p:cNvSpPr txBox="1">
                <a:spLocks noChangeArrowheads="1"/>
              </p:cNvSpPr>
              <p:nvPr/>
            </p:nvSpPr>
            <p:spPr bwMode="auto">
              <a:xfrm>
                <a:off x="2880016" y="5343760"/>
                <a:ext cx="1826900" cy="185205"/>
              </a:xfrm>
              <a:prstGeom prst="rect">
                <a:avLst/>
              </a:prstGeom>
              <a:noFill/>
              <a:ln w="38100" algn="ctr">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1">
                    <a:ln>
                      <a:noFill/>
                    </a:ln>
                    <a:solidFill>
                      <a:schemeClr val="bg2"/>
                    </a:solidFill>
                    <a:effectLst/>
                    <a:uLnTx/>
                    <a:uFillTx/>
                    <a:ea typeface="Apis For Office" panose="020B0504010101010104" pitchFamily="34" charset="0"/>
                    <a:cs typeface="Apis For Office" panose="020B0504010101010104" pitchFamily="34" charset="0"/>
                  </a:rPr>
                  <a:t>Titolazione della dose</a:t>
                </a:r>
              </a:p>
            </p:txBody>
          </p:sp>
          <p:sp>
            <p:nvSpPr>
              <p:cNvPr id="29" name="Rectangle 106">
                <a:extLst>
                  <a:ext uri="{FF2B5EF4-FFF2-40B4-BE49-F238E27FC236}">
                    <a16:creationId xmlns:a16="http://schemas.microsoft.com/office/drawing/2014/main" id="{4F71E212-BB67-5BEF-2718-4C5E1C4147EA}"/>
                  </a:ext>
                </a:extLst>
              </p:cNvPr>
              <p:cNvSpPr/>
              <p:nvPr/>
            </p:nvSpPr>
            <p:spPr>
              <a:xfrm>
                <a:off x="2740707" y="4937830"/>
                <a:ext cx="78026" cy="215736"/>
              </a:xfrm>
              <a:prstGeom prst="roundRect">
                <a:avLst/>
              </a:prstGeom>
            </p:spPr>
            <p:txBody>
              <a:bodyPr wrap="none" lIns="0" tIns="0" rIns="0" bIns="0" anchor="ctr">
                <a:spAutoFit/>
              </a:bodyPr>
              <a:lstStyle/>
              <a:p>
                <a:pPr marL="0" marR="0" lvl="0" indent="0" algn="ctr" defTabSz="913674"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1">
                    <a:ln>
                      <a:noFill/>
                    </a:ln>
                    <a:solidFill>
                      <a:schemeClr val="bg2"/>
                    </a:solidFill>
                    <a:effectLst/>
                    <a:uLnTx/>
                    <a:uFillTx/>
                    <a:ea typeface="Apis For Office" panose="020B0504010101010104" pitchFamily="34" charset="0"/>
                    <a:cs typeface="Apis For Office" panose="020B0504010101010104" pitchFamily="34" charset="0"/>
                  </a:rPr>
                  <a:t>0</a:t>
                </a:r>
              </a:p>
            </p:txBody>
          </p:sp>
          <p:sp>
            <p:nvSpPr>
              <p:cNvPr id="30" name="Text Box 46">
                <a:extLst>
                  <a:ext uri="{FF2B5EF4-FFF2-40B4-BE49-F238E27FC236}">
                    <a16:creationId xmlns:a16="http://schemas.microsoft.com/office/drawing/2014/main" id="{37CBD2E6-E904-06EF-B5A3-78F0A98D688B}"/>
                  </a:ext>
                </a:extLst>
              </p:cNvPr>
              <p:cNvSpPr txBox="1">
                <a:spLocks noChangeArrowheads="1"/>
              </p:cNvSpPr>
              <p:nvPr/>
            </p:nvSpPr>
            <p:spPr bwMode="auto">
              <a:xfrm>
                <a:off x="5221023" y="5371541"/>
                <a:ext cx="3553801" cy="185205"/>
              </a:xfrm>
              <a:prstGeom prst="rect">
                <a:avLst/>
              </a:prstGeom>
              <a:noFill/>
              <a:ln w="38100" algn="ctr">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1">
                    <a:ln>
                      <a:noFill/>
                    </a:ln>
                    <a:solidFill>
                      <a:schemeClr val="bg2"/>
                    </a:solidFill>
                    <a:effectLst/>
                    <a:uLnTx/>
                    <a:uFillTx/>
                    <a:ea typeface="Apis For Office" panose="020B0504010101010104" pitchFamily="34" charset="0"/>
                    <a:cs typeface="Apis For Office" panose="020B0504010101010104" pitchFamily="34" charset="0"/>
                  </a:rPr>
                  <a:t>Durata del trattamento: 68 settimane</a:t>
                </a:r>
              </a:p>
            </p:txBody>
          </p:sp>
          <p:sp>
            <p:nvSpPr>
              <p:cNvPr id="31" name="CasellaDiTesto 30">
                <a:extLst>
                  <a:ext uri="{FF2B5EF4-FFF2-40B4-BE49-F238E27FC236}">
                    <a16:creationId xmlns:a16="http://schemas.microsoft.com/office/drawing/2014/main" id="{40877809-24CB-B73E-2E76-38B596EA4FAC}"/>
                  </a:ext>
                </a:extLst>
              </p:cNvPr>
              <p:cNvSpPr txBox="1"/>
              <p:nvPr/>
            </p:nvSpPr>
            <p:spPr>
              <a:xfrm>
                <a:off x="4636394" y="4893665"/>
                <a:ext cx="141046" cy="205784"/>
              </a:xfrm>
              <a:prstGeom prst="rect">
                <a:avLst/>
              </a:prstGeom>
            </p:spPr>
            <p:txBody>
              <a:bodyPr wrap="none" lIns="0" tIns="0" rIns="0" bIns="0" anchor="ctr">
                <a:spAutoFit/>
              </a:bodyPr>
              <a:lstStyle>
                <a:defPPr>
                  <a:defRPr lang="it-IT"/>
                </a:defPPr>
                <a:lvl1pPr marR="0" lvl="0" indent="0" algn="ctr" defTabSz="913674" fontAlgn="auto">
                  <a:lnSpc>
                    <a:spcPct val="100000"/>
                  </a:lnSpc>
                  <a:spcBef>
                    <a:spcPts val="0"/>
                  </a:spcBef>
                  <a:spcAft>
                    <a:spcPts val="0"/>
                  </a:spcAft>
                  <a:buClrTx/>
                  <a:buSzTx/>
                  <a:buFontTx/>
                  <a:buNone/>
                  <a:tabLst/>
                  <a:defRPr kumimoji="0" sz="1000" b="0" i="0" u="none" strike="noStrike" kern="0" cap="none" spc="0" normalizeH="0" baseline="0">
                    <a:ln>
                      <a:noFill/>
                    </a:ln>
                    <a:solidFill>
                      <a:srgbClr val="001965"/>
                    </a:solidFill>
                    <a:effectLst/>
                    <a:uLnTx/>
                    <a:uFillTx/>
                    <a:latin typeface="Apis For Office"/>
                    <a:ea typeface="Apis For Office" panose="020B0504010101010104" pitchFamily="34" charset="0"/>
                    <a:cs typeface="Apis For Office" panose="020B0504010101010104" pitchFamily="34" charset="0"/>
                  </a:defRPr>
                </a:lvl1pPr>
              </a:lstStyle>
              <a:p>
                <a:pPr marL="0" marR="0" lvl="0" indent="0" algn="ctr" defTabSz="913674"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1">
                    <a:ln>
                      <a:noFill/>
                    </a:ln>
                    <a:solidFill>
                      <a:schemeClr val="bg2"/>
                    </a:solidFill>
                    <a:effectLst/>
                    <a:uLnTx/>
                    <a:uFillTx/>
                    <a:latin typeface="+mn-lt"/>
                    <a:ea typeface="Apis For Office" panose="020B0504010101010104" pitchFamily="34" charset="0"/>
                    <a:cs typeface="Apis For Office" panose="020B0504010101010104" pitchFamily="34" charset="0"/>
                  </a:rPr>
                  <a:t>16</a:t>
                </a:r>
              </a:p>
            </p:txBody>
          </p:sp>
          <p:sp>
            <p:nvSpPr>
              <p:cNvPr id="32" name="CasellaDiTesto 31">
                <a:extLst>
                  <a:ext uri="{FF2B5EF4-FFF2-40B4-BE49-F238E27FC236}">
                    <a16:creationId xmlns:a16="http://schemas.microsoft.com/office/drawing/2014/main" id="{2DCD0233-948B-CCEF-7708-385947BACA24}"/>
                  </a:ext>
                </a:extLst>
              </p:cNvPr>
              <p:cNvSpPr txBox="1"/>
              <p:nvPr/>
            </p:nvSpPr>
            <p:spPr>
              <a:xfrm>
                <a:off x="9185735" y="4874383"/>
                <a:ext cx="141046" cy="205784"/>
              </a:xfrm>
              <a:prstGeom prst="rect">
                <a:avLst/>
              </a:prstGeom>
            </p:spPr>
            <p:txBody>
              <a:bodyPr wrap="none" lIns="0" tIns="0" rIns="0" bIns="0" anchor="ctr">
                <a:spAutoFit/>
              </a:bodyPr>
              <a:lstStyle>
                <a:defPPr>
                  <a:defRPr lang="it-IT"/>
                </a:defPPr>
                <a:lvl1pPr marR="0" lvl="0" indent="0" algn="ctr" defTabSz="913674" fontAlgn="auto">
                  <a:lnSpc>
                    <a:spcPct val="100000"/>
                  </a:lnSpc>
                  <a:spcBef>
                    <a:spcPts val="0"/>
                  </a:spcBef>
                  <a:spcAft>
                    <a:spcPts val="0"/>
                  </a:spcAft>
                  <a:buClrTx/>
                  <a:buSzTx/>
                  <a:buFontTx/>
                  <a:buNone/>
                  <a:tabLst/>
                  <a:defRPr kumimoji="0" sz="1000" b="0" i="0" u="none" strike="noStrike" kern="0" cap="none" spc="0" normalizeH="0" baseline="0">
                    <a:ln>
                      <a:noFill/>
                    </a:ln>
                    <a:solidFill>
                      <a:srgbClr val="001965"/>
                    </a:solidFill>
                    <a:effectLst/>
                    <a:uLnTx/>
                    <a:uFillTx/>
                    <a:latin typeface="Apis For Office"/>
                    <a:ea typeface="Apis For Office" panose="020B0504010101010104" pitchFamily="34" charset="0"/>
                    <a:cs typeface="Apis For Office" panose="020B0504010101010104" pitchFamily="34" charset="0"/>
                  </a:defRPr>
                </a:lvl1pPr>
              </a:lstStyle>
              <a:p>
                <a:pPr marL="0" marR="0" lvl="0" indent="0" algn="ctr" defTabSz="913674"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1">
                    <a:ln>
                      <a:noFill/>
                    </a:ln>
                    <a:solidFill>
                      <a:schemeClr val="bg2"/>
                    </a:solidFill>
                    <a:effectLst/>
                    <a:uLnTx/>
                    <a:uFillTx/>
                    <a:latin typeface="+mn-lt"/>
                    <a:ea typeface="Apis For Office" panose="020B0504010101010104" pitchFamily="34" charset="0"/>
                    <a:cs typeface="Apis For Office" panose="020B0504010101010104" pitchFamily="34" charset="0"/>
                  </a:rPr>
                  <a:t>68</a:t>
                </a:r>
              </a:p>
            </p:txBody>
          </p:sp>
          <p:cxnSp>
            <p:nvCxnSpPr>
              <p:cNvPr id="33" name="Straight Connector 85">
                <a:extLst>
                  <a:ext uri="{FF2B5EF4-FFF2-40B4-BE49-F238E27FC236}">
                    <a16:creationId xmlns:a16="http://schemas.microsoft.com/office/drawing/2014/main" id="{3719D1BF-B035-9463-6BA0-D49316CBC9A2}"/>
                  </a:ext>
                </a:extLst>
              </p:cNvPr>
              <p:cNvCxnSpPr>
                <a:cxnSpLocks/>
              </p:cNvCxnSpPr>
              <p:nvPr/>
            </p:nvCxnSpPr>
            <p:spPr>
              <a:xfrm>
                <a:off x="9260189" y="5125856"/>
                <a:ext cx="0" cy="177903"/>
              </a:xfrm>
              <a:prstGeom prst="line">
                <a:avLst/>
              </a:prstGeom>
              <a:noFill/>
              <a:ln w="19050" cap="flat" cmpd="sng" algn="ctr">
                <a:solidFill>
                  <a:srgbClr val="005AD2"/>
                </a:solidFill>
                <a:prstDash val="solid"/>
                <a:miter lim="800000"/>
              </a:ln>
              <a:effectLst/>
            </p:spPr>
          </p:cxnSp>
          <p:cxnSp>
            <p:nvCxnSpPr>
              <p:cNvPr id="34" name="Straight Arrow Connector 2">
                <a:extLst>
                  <a:ext uri="{FF2B5EF4-FFF2-40B4-BE49-F238E27FC236}">
                    <a16:creationId xmlns:a16="http://schemas.microsoft.com/office/drawing/2014/main" id="{E3B6D742-05F7-3CBD-24FE-D486CEABCE59}"/>
                  </a:ext>
                </a:extLst>
              </p:cNvPr>
              <p:cNvCxnSpPr>
                <a:cxnSpLocks noChangeShapeType="1"/>
              </p:cNvCxnSpPr>
              <p:nvPr/>
            </p:nvCxnSpPr>
            <p:spPr bwMode="auto">
              <a:xfrm>
                <a:off x="9260189" y="5224686"/>
                <a:ext cx="1665905" cy="0"/>
              </a:xfrm>
              <a:prstGeom prst="straightConnector1">
                <a:avLst/>
              </a:prstGeom>
              <a:noFill/>
              <a:ln w="19050" algn="ctr">
                <a:solidFill>
                  <a:schemeClr val="bg2"/>
                </a:solidFill>
                <a:prstDash val="dash"/>
                <a:round/>
                <a:headEnd type="arrow" w="med" len="sm"/>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 Box 46">
                <a:extLst>
                  <a:ext uri="{FF2B5EF4-FFF2-40B4-BE49-F238E27FC236}">
                    <a16:creationId xmlns:a16="http://schemas.microsoft.com/office/drawing/2014/main" id="{D33E680E-F7E4-75C5-7531-96C6F356A1D2}"/>
                  </a:ext>
                </a:extLst>
              </p:cNvPr>
              <p:cNvSpPr txBox="1">
                <a:spLocks noChangeArrowheads="1"/>
              </p:cNvSpPr>
              <p:nvPr/>
            </p:nvSpPr>
            <p:spPr bwMode="auto">
              <a:xfrm>
                <a:off x="7485250" y="5371541"/>
                <a:ext cx="3553801" cy="185205"/>
              </a:xfrm>
              <a:prstGeom prst="rect">
                <a:avLst/>
              </a:prstGeom>
              <a:noFill/>
              <a:ln w="38100" algn="ctr">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1">
                    <a:ln>
                      <a:noFill/>
                    </a:ln>
                    <a:solidFill>
                      <a:schemeClr val="bg2"/>
                    </a:solidFill>
                    <a:effectLst/>
                    <a:uLnTx/>
                    <a:uFillTx/>
                    <a:ea typeface="Apis For Office" panose="020B0504010101010104" pitchFamily="34" charset="0"/>
                    <a:cs typeface="Apis For Office" panose="020B0504010101010104" pitchFamily="34" charset="0"/>
                  </a:rPr>
                  <a:t>Fine del trattamento</a:t>
                </a:r>
              </a:p>
            </p:txBody>
          </p:sp>
        </p:grpSp>
        <p:sp>
          <p:nvSpPr>
            <p:cNvPr id="21" name="Rounded Rectangle 13">
              <a:extLst>
                <a:ext uri="{FF2B5EF4-FFF2-40B4-BE49-F238E27FC236}">
                  <a16:creationId xmlns:a16="http://schemas.microsoft.com/office/drawing/2014/main" id="{E03DAE0D-A419-A481-9315-33AC4BFBDC74}"/>
                </a:ext>
              </a:extLst>
            </p:cNvPr>
            <p:cNvSpPr/>
            <p:nvPr/>
          </p:nvSpPr>
          <p:spPr>
            <a:xfrm>
              <a:off x="2910820" y="2247893"/>
              <a:ext cx="5944624" cy="292757"/>
            </a:xfrm>
            <a:prstGeom prst="roundRect">
              <a:avLst>
                <a:gd name="adj" fmla="val 50000"/>
              </a:avLst>
            </a:prstGeom>
            <a:noFill/>
            <a:ln w="12700" cap="flat" cmpd="sng" algn="ctr">
              <a:solidFill>
                <a:schemeClr val="bg2"/>
              </a:solidFill>
              <a:prstDash val="solid"/>
              <a:miter lim="800000"/>
            </a:ln>
            <a:effectLst/>
          </p:spPr>
          <p:txBody>
            <a:bodyPr lIns="96000" rIns="48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1">
                  <a:ln>
                    <a:noFill/>
                  </a:ln>
                  <a:solidFill>
                    <a:schemeClr val="bg2"/>
                  </a:solidFill>
                  <a:effectLst/>
                  <a:uLnTx/>
                  <a:uFillTx/>
                  <a:ea typeface="Apis For Office" panose="020B0504010101010104" pitchFamily="34" charset="0"/>
                  <a:cs typeface="Apis For Office" panose="020B0504010101010104" pitchFamily="34" charset="0"/>
                </a:rPr>
                <a:t>Intervento sullo stile di vita: dieta – 500 kcal al giorno +      attività fisica </a:t>
              </a:r>
            </a:p>
          </p:txBody>
        </p:sp>
        <p:sp>
          <p:nvSpPr>
            <p:cNvPr id="22" name="TextBox 55">
              <a:extLst>
                <a:ext uri="{FF2B5EF4-FFF2-40B4-BE49-F238E27FC236}">
                  <a16:creationId xmlns:a16="http://schemas.microsoft.com/office/drawing/2014/main" id="{8A9A172E-129F-2B64-A7E0-C9FB6A0B41D1}"/>
                </a:ext>
              </a:extLst>
            </p:cNvPr>
            <p:cNvSpPr txBox="1"/>
            <p:nvPr/>
          </p:nvSpPr>
          <p:spPr>
            <a:xfrm>
              <a:off x="1136293" y="2908349"/>
              <a:ext cx="1027777" cy="430887"/>
            </a:xfrm>
            <a:prstGeom prst="rect">
              <a:avLst/>
            </a:prstGeom>
            <a:noFill/>
          </p:spPr>
          <p:txBody>
            <a:bodyPr wrap="square">
              <a:spAutoFit/>
            </a:bodyPr>
            <a:lstStyle/>
            <a:p>
              <a:pPr marL="0" marR="0" lvl="1" indent="0" algn="ctr" defTabSz="913674" rtl="0" eaLnBrk="0" fontAlgn="auto" latinLnBrk="0" hangingPunct="0">
                <a:lnSpc>
                  <a:spcPct val="100000"/>
                </a:lnSpc>
                <a:spcBef>
                  <a:spcPts val="0"/>
                </a:spcBef>
                <a:spcAft>
                  <a:spcPts val="600"/>
                </a:spcAft>
                <a:buClrTx/>
                <a:buSzTx/>
                <a:buFontTx/>
                <a:buNone/>
                <a:tabLst/>
                <a:defRPr/>
              </a:pPr>
              <a:r>
                <a:rPr kumimoji="0" lang="en-US" sz="11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70 partecipanti</a:t>
              </a:r>
            </a:p>
          </p:txBody>
        </p:sp>
        <p:sp>
          <p:nvSpPr>
            <p:cNvPr id="23" name="Up Arrow 74">
              <a:extLst>
                <a:ext uri="{FF2B5EF4-FFF2-40B4-BE49-F238E27FC236}">
                  <a16:creationId xmlns:a16="http://schemas.microsoft.com/office/drawing/2014/main" id="{E3102E73-20BD-EB83-6ED8-93EF02A13675}"/>
                </a:ext>
              </a:extLst>
            </p:cNvPr>
            <p:cNvSpPr/>
            <p:nvPr/>
          </p:nvSpPr>
          <p:spPr>
            <a:xfrm>
              <a:off x="7422158" y="2333182"/>
              <a:ext cx="85837" cy="122178"/>
            </a:xfrm>
            <a:prstGeom prst="up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ea typeface="+mn-ea"/>
                <a:cs typeface="+mn-cs"/>
              </a:endParaRPr>
            </a:p>
          </p:txBody>
        </p:sp>
      </p:grpSp>
      <p:sp>
        <p:nvSpPr>
          <p:cNvPr id="44" name="Rectangle 110">
            <a:extLst>
              <a:ext uri="{FF2B5EF4-FFF2-40B4-BE49-F238E27FC236}">
                <a16:creationId xmlns:a16="http://schemas.microsoft.com/office/drawing/2014/main" id="{5252C23A-AD60-D334-D1EA-445431EFEFA9}"/>
              </a:ext>
            </a:extLst>
          </p:cNvPr>
          <p:cNvSpPr/>
          <p:nvPr/>
        </p:nvSpPr>
        <p:spPr>
          <a:xfrm rot="5400000">
            <a:off x="6079705" y="893239"/>
            <a:ext cx="1452963" cy="8576528"/>
          </a:xfrm>
          <a:prstGeom prst="round2SameRect">
            <a:avLst/>
          </a:prstGeom>
          <a:solidFill>
            <a:srgbClr val="FFFFFF"/>
          </a:solidFill>
          <a:ln w="12700" cap="flat" cmpd="sng" algn="ctr">
            <a:solidFill>
              <a:srgbClr val="CCDEF6"/>
            </a:solidFill>
            <a:prstDash val="solid"/>
            <a:miter lim="800000"/>
          </a:ln>
          <a:effectLst/>
        </p:spPr>
        <p:txBody>
          <a:bodyPr lIns="180000" tIns="36000" rIns="180000" bIns="36000" rtlCol="0" anchor="ctr"/>
          <a:lstStyle/>
          <a:p>
            <a:pPr marL="0" marR="0" lvl="1" indent="0" algn="l" defTabSz="913674" rtl="0" eaLnBrk="0" fontAlgn="auto" latinLnBrk="0" hangingPunct="0">
              <a:lnSpc>
                <a:spcPct val="100000"/>
              </a:lnSpc>
              <a:spcBef>
                <a:spcPts val="0"/>
              </a:spcBef>
              <a:spcAft>
                <a:spcPts val="600"/>
              </a:spcAft>
              <a:buClrTx/>
              <a:buSzTx/>
              <a:buFontTx/>
              <a:buNone/>
              <a:tabLst/>
              <a:defRPr/>
            </a:pPr>
            <a:endParaRPr kumimoji="0" lang="en-US" sz="12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endParaRPr>
          </a:p>
        </p:txBody>
      </p:sp>
      <p:sp>
        <p:nvSpPr>
          <p:cNvPr id="45" name="Rectangle 117">
            <a:extLst>
              <a:ext uri="{FF2B5EF4-FFF2-40B4-BE49-F238E27FC236}">
                <a16:creationId xmlns:a16="http://schemas.microsoft.com/office/drawing/2014/main" id="{3756E8A0-4A8F-186A-2B5F-219E51B46EE7}"/>
              </a:ext>
            </a:extLst>
          </p:cNvPr>
          <p:cNvSpPr/>
          <p:nvPr/>
        </p:nvSpPr>
        <p:spPr>
          <a:xfrm rot="16200000">
            <a:off x="1086174" y="4476232"/>
            <a:ext cx="1452963" cy="1410535"/>
          </a:xfrm>
          <a:prstGeom prst="round2SameRect">
            <a:avLst/>
          </a:prstGeom>
          <a:solidFill>
            <a:srgbClr val="001965"/>
          </a:solidFill>
          <a:ln w="12700" cap="flat" cmpd="sng" algn="ctr">
            <a:noFill/>
            <a:prstDash val="solid"/>
            <a:miter lim="800000"/>
          </a:ln>
          <a:effectLst/>
        </p:spPr>
        <p:txBody>
          <a:bodyPr lIns="180000" tIns="36000" rIns="180000" bIns="36000" rtlCol="0" anchor="ctr"/>
          <a:lstStyle/>
          <a:p>
            <a:pPr marL="0" marR="0" lvl="1" indent="0" algn="l" defTabSz="913674" rtl="0" eaLnBrk="0" fontAlgn="auto" latinLnBrk="0" hangingPunct="0">
              <a:lnSpc>
                <a:spcPct val="100000"/>
              </a:lnSpc>
              <a:spcBef>
                <a:spcPts val="0"/>
              </a:spcBef>
              <a:spcAft>
                <a:spcPts val="600"/>
              </a:spcAft>
              <a:buClrTx/>
              <a:buSzTx/>
              <a:buFontTx/>
              <a:buNone/>
              <a:tabLst/>
              <a:defRPr/>
            </a:pPr>
            <a:endParaRPr kumimoji="0" lang="en-US" sz="12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endParaRPr>
          </a:p>
        </p:txBody>
      </p:sp>
      <p:sp>
        <p:nvSpPr>
          <p:cNvPr id="46" name="Oval 121">
            <a:extLst>
              <a:ext uri="{FF2B5EF4-FFF2-40B4-BE49-F238E27FC236}">
                <a16:creationId xmlns:a16="http://schemas.microsoft.com/office/drawing/2014/main" id="{C93E4BCA-2387-90D2-FE12-2145FAF5F148}"/>
              </a:ext>
            </a:extLst>
          </p:cNvPr>
          <p:cNvSpPr/>
          <p:nvPr/>
        </p:nvSpPr>
        <p:spPr>
          <a:xfrm>
            <a:off x="1318324" y="4890342"/>
            <a:ext cx="241200" cy="241200"/>
          </a:xfrm>
          <a:prstGeom prst="ellipse">
            <a:avLst/>
          </a:prstGeom>
          <a:solidFill>
            <a:srgbClr val="B6DAF4"/>
          </a:solidFill>
          <a:ln w="12700" cap="flat" cmpd="sng" algn="ctr">
            <a:noFill/>
            <a:prstDash val="solid"/>
            <a:miter lim="800000"/>
          </a:ln>
          <a:effectLst/>
        </p:spPr>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1">
              <a:ln>
                <a:noFill/>
              </a:ln>
              <a:solidFill>
                <a:srgbClr val="FFFFFF"/>
              </a:solidFill>
              <a:effectLst/>
              <a:uLnTx/>
              <a:uFillTx/>
              <a:ea typeface="+mn-ea"/>
              <a:cs typeface="+mn-cs"/>
            </a:endParaRPr>
          </a:p>
        </p:txBody>
      </p:sp>
      <p:grpSp>
        <p:nvGrpSpPr>
          <p:cNvPr id="47" name="Group 118">
            <a:extLst>
              <a:ext uri="{FF2B5EF4-FFF2-40B4-BE49-F238E27FC236}">
                <a16:creationId xmlns:a16="http://schemas.microsoft.com/office/drawing/2014/main" id="{115E429D-B226-AE65-5E08-050C7AA6D9B0}"/>
              </a:ext>
            </a:extLst>
          </p:cNvPr>
          <p:cNvGrpSpPr/>
          <p:nvPr/>
        </p:nvGrpSpPr>
        <p:grpSpPr>
          <a:xfrm>
            <a:off x="1272282" y="4869694"/>
            <a:ext cx="1032607" cy="434661"/>
            <a:chOff x="4215929" y="2087077"/>
            <a:chExt cx="1032475" cy="581243"/>
          </a:xfrm>
        </p:grpSpPr>
        <p:sp>
          <p:nvSpPr>
            <p:cNvPr id="48" name="TextBox 119">
              <a:extLst>
                <a:ext uri="{FF2B5EF4-FFF2-40B4-BE49-F238E27FC236}">
                  <a16:creationId xmlns:a16="http://schemas.microsoft.com/office/drawing/2014/main" id="{82C05DE2-1305-FE5E-9571-42B09C478D04}"/>
                </a:ext>
              </a:extLst>
            </p:cNvPr>
            <p:cNvSpPr txBox="1"/>
            <p:nvPr/>
          </p:nvSpPr>
          <p:spPr>
            <a:xfrm>
              <a:off x="4215929" y="2483654"/>
              <a:ext cx="1032475" cy="184666"/>
            </a:xfrm>
            <a:prstGeom prst="rect">
              <a:avLst/>
            </a:prstGeom>
            <a:noFill/>
          </p:spPr>
          <p:txBody>
            <a:bodyPr wrap="square" lIns="0" tIns="0" rIns="0" bIns="0">
              <a:spAutoFit/>
            </a:bodyPr>
            <a:lstStyle/>
            <a:p>
              <a:pPr marL="0" marR="0" lvl="0" indent="0" algn="l" defTabSz="1307074" rtl="0" eaLnBrk="0" fontAlgn="auto" latinLnBrk="0" hangingPunct="0">
                <a:lnSpc>
                  <a:spcPct val="100000"/>
                </a:lnSpc>
                <a:spcBef>
                  <a:spcPct val="40000"/>
                </a:spcBef>
                <a:spcAft>
                  <a:spcPts val="0"/>
                </a:spcAft>
                <a:buClr>
                  <a:srgbClr val="00B7FF"/>
                </a:buClr>
                <a:buSzPct val="120000"/>
                <a:buFontTx/>
                <a:buNone/>
                <a:tabLst/>
                <a:defRPr/>
              </a:pPr>
              <a:r>
                <a:rPr kumimoji="0" lang="en-US" sz="1200" b="1" i="0" u="none" strike="noStrike" kern="0" cap="none" spc="0" normalizeH="0" baseline="0" noProof="1">
                  <a:ln>
                    <a:noFill/>
                  </a:ln>
                  <a:solidFill>
                    <a:srgbClr val="FFFFFF"/>
                  </a:solidFill>
                  <a:effectLst/>
                  <a:uLnTx/>
                  <a:uFillTx/>
                  <a:ea typeface="Apis For Office" panose="020B0504010101010104" pitchFamily="34" charset="0"/>
                  <a:cs typeface="Apis For Office" panose="020B0504010101010104" pitchFamily="34" charset="0"/>
                </a:rPr>
                <a:t>Informazioni</a:t>
              </a:r>
              <a:endParaRPr kumimoji="0" lang="en-US" sz="1200" b="1" i="0" u="none" strike="noStrike" kern="0" cap="none" spc="0" normalizeH="0" baseline="30000" noProof="1">
                <a:ln>
                  <a:noFill/>
                </a:ln>
                <a:solidFill>
                  <a:srgbClr val="FFFFFF"/>
                </a:solidFill>
                <a:effectLst/>
                <a:uLnTx/>
                <a:uFillTx/>
                <a:ea typeface="Apis For Office" panose="020B0504010101010104" pitchFamily="34" charset="0"/>
                <a:cs typeface="Apis For Office" panose="020B0504010101010104" pitchFamily="34" charset="0"/>
              </a:endParaRPr>
            </a:p>
          </p:txBody>
        </p:sp>
        <p:grpSp>
          <p:nvGrpSpPr>
            <p:cNvPr id="49" name="Group 122">
              <a:extLst>
                <a:ext uri="{FF2B5EF4-FFF2-40B4-BE49-F238E27FC236}">
                  <a16:creationId xmlns:a16="http://schemas.microsoft.com/office/drawing/2014/main" id="{37458D0C-69F4-E06C-4B5A-8CF04F170233}"/>
                </a:ext>
              </a:extLst>
            </p:cNvPr>
            <p:cNvGrpSpPr>
              <a:grpSpLocks/>
            </p:cNvGrpSpPr>
            <p:nvPr/>
          </p:nvGrpSpPr>
          <p:grpSpPr>
            <a:xfrm>
              <a:off x="4215930" y="2087077"/>
              <a:ext cx="291563" cy="389937"/>
              <a:chOff x="9174162" y="2905125"/>
              <a:chExt cx="334285" cy="453523"/>
            </a:xfrm>
          </p:grpSpPr>
          <p:sp>
            <p:nvSpPr>
              <p:cNvPr id="50" name="Oval 123">
                <a:extLst>
                  <a:ext uri="{FF2B5EF4-FFF2-40B4-BE49-F238E27FC236}">
                    <a16:creationId xmlns:a16="http://schemas.microsoft.com/office/drawing/2014/main" id="{FB7854DD-C9D6-AEDF-DDE3-0108C9E82729}"/>
                  </a:ext>
                </a:extLst>
              </p:cNvPr>
              <p:cNvSpPr>
                <a:spLocks noChangeArrowheads="1"/>
              </p:cNvSpPr>
              <p:nvPr/>
            </p:nvSpPr>
            <p:spPr bwMode="auto">
              <a:xfrm>
                <a:off x="9174162" y="2905125"/>
                <a:ext cx="334285" cy="453523"/>
              </a:xfrm>
              <a:prstGeom prst="ellipse">
                <a:avLst/>
              </a:prstGeom>
              <a:noFill/>
              <a:ln w="1587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1">
                  <a:ln>
                    <a:noFill/>
                  </a:ln>
                  <a:solidFill>
                    <a:srgbClr val="000000"/>
                  </a:solidFill>
                  <a:effectLst/>
                  <a:uLnTx/>
                  <a:uFillTx/>
                  <a:ea typeface="+mn-ea"/>
                  <a:cs typeface="+mn-cs"/>
                </a:endParaRPr>
              </a:p>
            </p:txBody>
          </p:sp>
          <p:sp>
            <p:nvSpPr>
              <p:cNvPr id="51" name="Line 22">
                <a:extLst>
                  <a:ext uri="{FF2B5EF4-FFF2-40B4-BE49-F238E27FC236}">
                    <a16:creationId xmlns:a16="http://schemas.microsoft.com/office/drawing/2014/main" id="{496E7D76-5C53-3239-28FF-D96084BAF9C5}"/>
                  </a:ext>
                </a:extLst>
              </p:cNvPr>
              <p:cNvSpPr>
                <a:spLocks noChangeShapeType="1"/>
              </p:cNvSpPr>
              <p:nvPr/>
            </p:nvSpPr>
            <p:spPr bwMode="auto">
              <a:xfrm>
                <a:off x="9293225" y="3178175"/>
                <a:ext cx="90488" cy="0"/>
              </a:xfrm>
              <a:prstGeom prst="line">
                <a:avLst/>
              </a:prstGeom>
              <a:noFill/>
              <a:ln w="1587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1">
                  <a:ln>
                    <a:noFill/>
                  </a:ln>
                  <a:solidFill>
                    <a:srgbClr val="000000"/>
                  </a:solidFill>
                  <a:effectLst/>
                  <a:uLnTx/>
                  <a:uFillTx/>
                  <a:ea typeface="+mn-ea"/>
                  <a:cs typeface="+mn-cs"/>
                </a:endParaRPr>
              </a:p>
            </p:txBody>
          </p:sp>
          <p:sp>
            <p:nvSpPr>
              <p:cNvPr id="52" name="Freeform 23">
                <a:extLst>
                  <a:ext uri="{FF2B5EF4-FFF2-40B4-BE49-F238E27FC236}">
                    <a16:creationId xmlns:a16="http://schemas.microsoft.com/office/drawing/2014/main" id="{67EF36B2-01AB-033E-B243-FD61F658709E}"/>
                  </a:ext>
                </a:extLst>
              </p:cNvPr>
              <p:cNvSpPr>
                <a:spLocks/>
              </p:cNvSpPr>
              <p:nvPr/>
            </p:nvSpPr>
            <p:spPr bwMode="auto">
              <a:xfrm>
                <a:off x="9309100" y="3041650"/>
                <a:ext cx="30163" cy="130175"/>
              </a:xfrm>
              <a:custGeom>
                <a:avLst/>
                <a:gdLst>
                  <a:gd name="T0" fmla="*/ 0 w 19"/>
                  <a:gd name="T1" fmla="*/ 0 h 82"/>
                  <a:gd name="T2" fmla="*/ 19 w 19"/>
                  <a:gd name="T3" fmla="*/ 0 h 82"/>
                  <a:gd name="T4" fmla="*/ 19 w 19"/>
                  <a:gd name="T5" fmla="*/ 82 h 82"/>
                </a:gdLst>
                <a:ahLst/>
                <a:cxnLst>
                  <a:cxn ang="0">
                    <a:pos x="T0" y="T1"/>
                  </a:cxn>
                  <a:cxn ang="0">
                    <a:pos x="T2" y="T3"/>
                  </a:cxn>
                  <a:cxn ang="0">
                    <a:pos x="T4" y="T5"/>
                  </a:cxn>
                </a:cxnLst>
                <a:rect l="0" t="0" r="r" b="b"/>
                <a:pathLst>
                  <a:path w="19" h="82">
                    <a:moveTo>
                      <a:pt x="0" y="0"/>
                    </a:moveTo>
                    <a:lnTo>
                      <a:pt x="19" y="0"/>
                    </a:lnTo>
                    <a:lnTo>
                      <a:pt x="19" y="82"/>
                    </a:lnTo>
                  </a:path>
                </a:pathLst>
              </a:custGeom>
              <a:noFill/>
              <a:ln w="1587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1">
                  <a:ln>
                    <a:noFill/>
                  </a:ln>
                  <a:solidFill>
                    <a:srgbClr val="000000"/>
                  </a:solidFill>
                  <a:effectLst/>
                  <a:uLnTx/>
                  <a:uFillTx/>
                  <a:ea typeface="+mn-ea"/>
                  <a:cs typeface="+mn-cs"/>
                </a:endParaRPr>
              </a:p>
            </p:txBody>
          </p:sp>
          <p:sp>
            <p:nvSpPr>
              <p:cNvPr id="53" name="Oval 126">
                <a:extLst>
                  <a:ext uri="{FF2B5EF4-FFF2-40B4-BE49-F238E27FC236}">
                    <a16:creationId xmlns:a16="http://schemas.microsoft.com/office/drawing/2014/main" id="{057C7FF0-FDBD-1A3D-5B09-489FAA03329D}"/>
                  </a:ext>
                </a:extLst>
              </p:cNvPr>
              <p:cNvSpPr>
                <a:spLocks noChangeArrowheads="1"/>
              </p:cNvSpPr>
              <p:nvPr/>
            </p:nvSpPr>
            <p:spPr bwMode="auto">
              <a:xfrm>
                <a:off x="9323388" y="2973388"/>
                <a:ext cx="15875" cy="15875"/>
              </a:xfrm>
              <a:prstGeom prst="ellipse">
                <a:avLst/>
              </a:prstGeom>
              <a:noFill/>
              <a:ln w="1587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1">
                  <a:ln>
                    <a:noFill/>
                  </a:ln>
                  <a:solidFill>
                    <a:srgbClr val="000000"/>
                  </a:solidFill>
                  <a:effectLst/>
                  <a:uLnTx/>
                  <a:uFillTx/>
                  <a:ea typeface="+mn-ea"/>
                  <a:cs typeface="+mn-cs"/>
                </a:endParaRPr>
              </a:p>
            </p:txBody>
          </p:sp>
        </p:grpSp>
      </p:grpSp>
      <p:sp>
        <p:nvSpPr>
          <p:cNvPr id="54" name="TextBox 111">
            <a:extLst>
              <a:ext uri="{FF2B5EF4-FFF2-40B4-BE49-F238E27FC236}">
                <a16:creationId xmlns:a16="http://schemas.microsoft.com/office/drawing/2014/main" id="{B92C9FC9-DB7A-752B-AA1F-411CCEB40B58}"/>
              </a:ext>
            </a:extLst>
          </p:cNvPr>
          <p:cNvSpPr txBox="1"/>
          <p:nvPr/>
        </p:nvSpPr>
        <p:spPr>
          <a:xfrm>
            <a:off x="2682818" y="4776147"/>
            <a:ext cx="8069498" cy="976934"/>
          </a:xfrm>
          <a:prstGeom prst="rect">
            <a:avLst/>
          </a:prstGeom>
          <a:noFill/>
        </p:spPr>
        <p:txBody>
          <a:bodyPr wrap="square" lIns="0" tIns="0" rIns="0" bIns="0">
            <a:spAutoFit/>
          </a:bodyPr>
          <a:lstStyle/>
          <a:p>
            <a:pPr marL="180000" marR="0" lvl="1" indent="-180000" algn="l" defTabSz="913674" rtl="0" eaLnBrk="0" fontAlgn="auto" latinLnBrk="0" hangingPunct="0">
              <a:lnSpc>
                <a:spcPts val="860"/>
              </a:lnSpc>
              <a:spcBef>
                <a:spcPts val="0"/>
              </a:spcBef>
              <a:spcAft>
                <a:spcPts val="0"/>
              </a:spcAft>
              <a:buClrTx/>
              <a:buSzTx/>
              <a:buFont typeface="Arial" panose="020B0604020202020204" pitchFamily="34" charset="0"/>
              <a:buChar char="•"/>
              <a:tabLst/>
              <a:defRPr/>
            </a:pPr>
            <a:r>
              <a:rPr kumimoji="0" lang="en-US" sz="11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Studio su semaglutide 2,4 mg: </a:t>
            </a:r>
            <a:r>
              <a:rPr kumimoji="0" lang="en-US" sz="1100" b="0"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randomizzato (1:1), in doppio cieco, controllato con placebo, a due bracci paralleli.</a:t>
            </a:r>
          </a:p>
          <a:p>
            <a:pPr marL="180000" marR="0" lvl="1" indent="-180000" algn="l" defTabSz="913674" rtl="0" eaLnBrk="0" fontAlgn="auto" latinLnBrk="0" hangingPunct="0">
              <a:lnSpc>
                <a:spcPts val="860"/>
              </a:lnSpc>
              <a:spcBef>
                <a:spcPts val="0"/>
              </a:spcBef>
              <a:spcAft>
                <a:spcPts val="0"/>
              </a:spcAft>
              <a:buClrTx/>
              <a:buSzTx/>
              <a:buFont typeface="Arial" panose="020B0604020202020204" pitchFamily="34" charset="0"/>
              <a:buChar char="•"/>
              <a:tabLst/>
              <a:defRPr/>
            </a:pPr>
            <a:endParaRPr kumimoji="0" lang="en-US" sz="11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endParaRPr>
          </a:p>
          <a:p>
            <a:pPr marL="180000" marR="0" lvl="1" indent="-180000" algn="l" defTabSz="913674" rtl="0" eaLnBrk="0" fontAlgn="auto" latinLnBrk="0" hangingPunct="0">
              <a:lnSpc>
                <a:spcPts val="860"/>
              </a:lnSpc>
              <a:spcBef>
                <a:spcPts val="0"/>
              </a:spcBef>
              <a:spcAft>
                <a:spcPts val="0"/>
              </a:spcAft>
              <a:buClrTx/>
              <a:buSzTx/>
              <a:buFont typeface="Arial" panose="020B0604020202020204" pitchFamily="34" charset="0"/>
              <a:buChar char="•"/>
              <a:tabLst/>
              <a:defRPr/>
            </a:pPr>
            <a:r>
              <a:rPr kumimoji="0" lang="en-US" sz="11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Durata: </a:t>
            </a:r>
            <a:r>
              <a:rPr kumimoji="0" lang="en-US" sz="1100"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68 settimane</a:t>
            </a:r>
          </a:p>
          <a:p>
            <a:pPr marL="180000" marR="0" lvl="1" indent="-180000" algn="l" defTabSz="913674" rtl="0" eaLnBrk="0" fontAlgn="auto" latinLnBrk="0" hangingPunct="0">
              <a:lnSpc>
                <a:spcPts val="860"/>
              </a:lnSpc>
              <a:spcBef>
                <a:spcPts val="0"/>
              </a:spcBef>
              <a:spcAft>
                <a:spcPts val="0"/>
              </a:spcAft>
              <a:buClrTx/>
              <a:buSzTx/>
              <a:buFont typeface="Arial" panose="020B0604020202020204" pitchFamily="34" charset="0"/>
              <a:buChar char="•"/>
              <a:tabLst/>
              <a:defRPr/>
            </a:pPr>
            <a:endParaRPr kumimoji="0" lang="en-US" sz="11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endParaRPr>
          </a:p>
          <a:p>
            <a:pPr marL="180000" marR="0" lvl="1" indent="-180000" algn="l" defTabSz="913674" rtl="0" eaLnBrk="0" fontAlgn="auto" latinLnBrk="0" hangingPunct="0">
              <a:lnSpc>
                <a:spcPts val="1060"/>
              </a:lnSpc>
              <a:spcBef>
                <a:spcPts val="0"/>
              </a:spcBef>
              <a:spcAft>
                <a:spcPts val="0"/>
              </a:spcAft>
              <a:buClrTx/>
              <a:buSzTx/>
              <a:buFont typeface="Arial" panose="020B0604020202020204" pitchFamily="34" charset="0"/>
              <a:buChar char="•"/>
              <a:tabLst/>
              <a:defRPr/>
            </a:pPr>
            <a:r>
              <a:rPr kumimoji="0" lang="en-US" sz="11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Stratificazione della randomizzazione: </a:t>
            </a:r>
            <a:r>
              <a:rPr kumimoji="0" lang="en-US" sz="1100" b="0"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la sequenza è stata stratificata per tipo di procedura chirurgica (GB vs SG), sesso e stato del diabete mellito di tipo 2.</a:t>
            </a:r>
          </a:p>
          <a:p>
            <a:pPr marL="180000" marR="0" lvl="1" indent="-180000" algn="l" defTabSz="913674" rtl="0" eaLnBrk="0" fontAlgn="auto" latinLnBrk="0" hangingPunct="0">
              <a:lnSpc>
                <a:spcPts val="860"/>
              </a:lnSpc>
              <a:spcBef>
                <a:spcPts val="0"/>
              </a:spcBef>
              <a:spcAft>
                <a:spcPts val="0"/>
              </a:spcAft>
              <a:buClrTx/>
              <a:buSzTx/>
              <a:buFont typeface="Arial" panose="020B0604020202020204" pitchFamily="34" charset="0"/>
              <a:buChar char="•"/>
              <a:tabLst/>
              <a:defRPr/>
            </a:pPr>
            <a:endParaRPr kumimoji="0" lang="en-US" sz="1100" b="0"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endParaRPr>
          </a:p>
          <a:p>
            <a:pPr marL="180000" marR="0" lvl="1" indent="-180000" algn="l" defTabSz="913674" rtl="0" eaLnBrk="0" fontAlgn="auto" latinLnBrk="0" hangingPunct="0">
              <a:lnSpc>
                <a:spcPts val="860"/>
              </a:lnSpc>
              <a:spcBef>
                <a:spcPts val="0"/>
              </a:spcBef>
              <a:spcAft>
                <a:spcPts val="0"/>
              </a:spcAft>
              <a:buClrTx/>
              <a:buSzTx/>
              <a:buFont typeface="Arial" panose="020B0604020202020204" pitchFamily="34" charset="0"/>
              <a:buChar char="•"/>
              <a:tabLst/>
              <a:defRPr/>
            </a:pPr>
            <a:r>
              <a:rPr kumimoji="0" lang="en-US" sz="1100" b="1"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Endpoint primario</a:t>
            </a:r>
            <a:r>
              <a:rPr kumimoji="0" lang="en-US" sz="1100" b="0" i="0" u="none" strike="noStrike" kern="0" cap="none" spc="0" normalizeH="0" baseline="0" noProof="1">
                <a:ln>
                  <a:noFill/>
                </a:ln>
                <a:solidFill>
                  <a:srgbClr val="001965"/>
                </a:solidFill>
                <a:effectLst/>
                <a:uLnTx/>
                <a:uFillTx/>
                <a:ea typeface="Apis For Office" panose="020B0504010101010104" pitchFamily="34" charset="0"/>
                <a:cs typeface="Apis For Office" panose="020B0504010101010104" pitchFamily="34" charset="0"/>
              </a:rPr>
              <a:t>: perdita di peso percentuale (%WL) a 68 settimane, in analisi intention-to-treat (ITT)</a:t>
            </a:r>
          </a:p>
        </p:txBody>
      </p:sp>
      <p:sp>
        <p:nvSpPr>
          <p:cNvPr id="56" name="Rettangolo con angoli arrotondati 55">
            <a:extLst>
              <a:ext uri="{FF2B5EF4-FFF2-40B4-BE49-F238E27FC236}">
                <a16:creationId xmlns:a16="http://schemas.microsoft.com/office/drawing/2014/main" id="{5949890D-C5AC-59C6-1946-7BF87989ED2D}"/>
              </a:ext>
            </a:extLst>
          </p:cNvPr>
          <p:cNvSpPr/>
          <p:nvPr/>
        </p:nvSpPr>
        <p:spPr>
          <a:xfrm>
            <a:off x="7511381" y="544288"/>
            <a:ext cx="4253721" cy="160063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US" sz="2000" noProof="1"/>
          </a:p>
        </p:txBody>
      </p:sp>
      <p:sp>
        <p:nvSpPr>
          <p:cNvPr id="6" name="Rettangolo con angoli arrotondati 5">
            <a:extLst>
              <a:ext uri="{FF2B5EF4-FFF2-40B4-BE49-F238E27FC236}">
                <a16:creationId xmlns:a16="http://schemas.microsoft.com/office/drawing/2014/main" id="{BF295DD3-97E5-C3D7-046B-AF28DEA48F07}"/>
              </a:ext>
            </a:extLst>
          </p:cNvPr>
          <p:cNvSpPr/>
          <p:nvPr/>
        </p:nvSpPr>
        <p:spPr>
          <a:xfrm rot="5400000">
            <a:off x="8985748" y="-625699"/>
            <a:ext cx="1379256" cy="3925862"/>
          </a:xfrm>
          <a:prstGeom prst="roundRect">
            <a:avLst>
              <a:gd name="adj" fmla="val 7447"/>
            </a:avLst>
          </a:prstGeom>
          <a:noFill/>
          <a:ln>
            <a:noFill/>
          </a:ln>
          <a:effectLst>
            <a:outerShdw blurRad="142765" dist="12700" sx="101000" sy="101000" algn="ctr" rotWithShape="0">
              <a:prstClr val="black">
                <a:alpha val="15000"/>
              </a:prstClr>
            </a:outerShdw>
          </a:effectLst>
        </p:spPr>
        <p:txBody>
          <a:bodyPr vert="vert270" wrap="square" lIns="0" tIns="0" rIns="0" bIns="0" rtlCol="0" anchor="ctr">
            <a:noAutofit/>
          </a:bodyPr>
          <a:lstStyle/>
          <a:p>
            <a:pPr marL="0" lvl="1" defTabSz="913674" eaLnBrk="0" hangingPunct="0">
              <a:spcAft>
                <a:spcPts val="600"/>
              </a:spcAft>
              <a:defRPr/>
            </a:pPr>
            <a:r>
              <a:rPr lang="en-US" sz="1600" b="1" kern="0" noProof="1">
                <a:solidFill>
                  <a:schemeClr val="bg1"/>
                </a:solidFill>
                <a:ea typeface="Apis For Office" panose="020B0504010101010104" pitchFamily="34" charset="0"/>
                <a:cs typeface="Apis For Office" panose="020B0504010101010104" pitchFamily="34" charset="0"/>
              </a:rPr>
              <a:t>OBIETTIVO</a:t>
            </a:r>
            <a:endParaRPr lang="en-US" sz="1200" kern="0" noProof="1">
              <a:solidFill>
                <a:schemeClr val="bg1"/>
              </a:solidFill>
              <a:ea typeface="Apis For Office" panose="020B0504010101010104" pitchFamily="34" charset="0"/>
              <a:cs typeface="Apis For Office" panose="020B0504010101010104" pitchFamily="34" charset="0"/>
            </a:endParaRPr>
          </a:p>
          <a:p>
            <a:pPr marL="0" lvl="1" defTabSz="913674" eaLnBrk="0" hangingPunct="0">
              <a:spcAft>
                <a:spcPts val="600"/>
              </a:spcAft>
              <a:defRPr/>
            </a:pPr>
            <a:r>
              <a:rPr lang="en-US" sz="1200" b="1" kern="0" noProof="1">
                <a:solidFill>
                  <a:schemeClr val="bg1"/>
                </a:solidFill>
                <a:ea typeface="Apis For Office" panose="020B0504010101010104" pitchFamily="34" charset="0"/>
                <a:cs typeface="Apis For Office" panose="020B0504010101010104" pitchFamily="34" charset="0"/>
              </a:rPr>
              <a:t>Valutare efficacia e sicurezza di semaglutide 2,4 mg una volta a settimana </a:t>
            </a:r>
            <a:r>
              <a:rPr lang="en-US" sz="1100" kern="0" noProof="1">
                <a:solidFill>
                  <a:schemeClr val="bg1"/>
                </a:solidFill>
                <a:ea typeface="Apis For Office" panose="020B0504010101010104" pitchFamily="34" charset="0"/>
                <a:cs typeface="Apis For Office" panose="020B0504010101010104" pitchFamily="34" charset="0"/>
              </a:rPr>
              <a:t>come terapia aggiuntiva allo stile di vita* </a:t>
            </a:r>
            <a:r>
              <a:rPr lang="en-US" sz="1200" b="1" kern="0" noProof="1">
                <a:solidFill>
                  <a:schemeClr val="bg1"/>
                </a:solidFill>
                <a:ea typeface="Apis For Office" panose="020B0504010101010104" pitchFamily="34" charset="0"/>
                <a:cs typeface="Apis For Office" panose="020B0504010101010104" pitchFamily="34" charset="0"/>
              </a:rPr>
              <a:t>in pazienti con risposta ponderale subottimale </a:t>
            </a:r>
            <a:r>
              <a:rPr lang="en-US" sz="1100" kern="0" noProof="1">
                <a:solidFill>
                  <a:schemeClr val="bg1"/>
                </a:solidFill>
                <a:ea typeface="Apis For Office" panose="020B0504010101010104" pitchFamily="34" charset="0"/>
                <a:cs typeface="Apis For Office" panose="020B0504010101010104" pitchFamily="34" charset="0"/>
              </a:rPr>
              <a:t>**</a:t>
            </a:r>
            <a:r>
              <a:rPr lang="en-US" sz="1200" b="1" kern="0" noProof="1">
                <a:solidFill>
                  <a:schemeClr val="bg1"/>
                </a:solidFill>
                <a:ea typeface="Apis For Office" panose="020B0504010101010104" pitchFamily="34" charset="0"/>
                <a:cs typeface="Apis For Office" panose="020B0504010101010104" pitchFamily="34" charset="0"/>
              </a:rPr>
              <a:t>a ≥1 anno da bypass gastrico </a:t>
            </a:r>
            <a:r>
              <a:rPr lang="en-US" sz="1100" kern="0" noProof="1">
                <a:solidFill>
                  <a:schemeClr val="bg1"/>
                </a:solidFill>
                <a:ea typeface="Apis For Office" panose="020B0504010101010104" pitchFamily="34" charset="0"/>
                <a:cs typeface="Apis For Office" panose="020B0504010101010104" pitchFamily="34" charset="0"/>
              </a:rPr>
              <a:t>(GB)</a:t>
            </a:r>
            <a:br>
              <a:rPr lang="en-US" sz="1100" kern="0" noProof="1">
                <a:solidFill>
                  <a:schemeClr val="bg1"/>
                </a:solidFill>
                <a:ea typeface="Apis For Office" panose="020B0504010101010104" pitchFamily="34" charset="0"/>
                <a:cs typeface="Apis For Office" panose="020B0504010101010104" pitchFamily="34" charset="0"/>
              </a:rPr>
            </a:br>
            <a:r>
              <a:rPr lang="en-US" sz="1200" b="1" kern="0" noProof="1">
                <a:solidFill>
                  <a:schemeClr val="bg1"/>
                </a:solidFill>
                <a:ea typeface="Apis For Office" panose="020B0504010101010104" pitchFamily="34" charset="0"/>
                <a:cs typeface="Apis For Office" panose="020B0504010101010104" pitchFamily="34" charset="0"/>
              </a:rPr>
              <a:t>o </a:t>
            </a:r>
            <a:r>
              <a:rPr lang="en-US" sz="1100" b="1" kern="0" noProof="1">
                <a:solidFill>
                  <a:schemeClr val="bg1"/>
                </a:solidFill>
                <a:ea typeface="Apis For Office" panose="020B0504010101010104" pitchFamily="34" charset="0"/>
                <a:cs typeface="Apis For Office" panose="020B0504010101010104" pitchFamily="34" charset="0"/>
              </a:rPr>
              <a:t>sleeve</a:t>
            </a:r>
            <a:r>
              <a:rPr lang="en-US" sz="1100" kern="0" noProof="1">
                <a:solidFill>
                  <a:schemeClr val="bg1"/>
                </a:solidFill>
                <a:ea typeface="Apis For Office" panose="020B0504010101010104" pitchFamily="34" charset="0"/>
                <a:cs typeface="Apis For Office" panose="020B0504010101010104" pitchFamily="34" charset="0"/>
              </a:rPr>
              <a:t> </a:t>
            </a:r>
            <a:r>
              <a:rPr lang="en-US" sz="1100" b="1" kern="0" noProof="1">
                <a:solidFill>
                  <a:schemeClr val="bg1"/>
                </a:solidFill>
                <a:ea typeface="Apis For Office" panose="020B0504010101010104" pitchFamily="34" charset="0"/>
                <a:cs typeface="Apis For Office" panose="020B0504010101010104" pitchFamily="34" charset="0"/>
              </a:rPr>
              <a:t>gastrectomy</a:t>
            </a:r>
            <a:r>
              <a:rPr lang="en-US" sz="1100" kern="0" noProof="1">
                <a:solidFill>
                  <a:schemeClr val="bg1"/>
                </a:solidFill>
                <a:ea typeface="Apis For Office" panose="020B0504010101010104" pitchFamily="34" charset="0"/>
                <a:cs typeface="Apis For Office" panose="020B0504010101010104" pitchFamily="34" charset="0"/>
              </a:rPr>
              <a:t> (SG).</a:t>
            </a:r>
          </a:p>
        </p:txBody>
      </p:sp>
      <p:grpSp>
        <p:nvGrpSpPr>
          <p:cNvPr id="70" name="Gruppo 69">
            <a:extLst>
              <a:ext uri="{FF2B5EF4-FFF2-40B4-BE49-F238E27FC236}">
                <a16:creationId xmlns:a16="http://schemas.microsoft.com/office/drawing/2014/main" id="{3E042443-18F1-2507-3931-3320C8806715}"/>
              </a:ext>
            </a:extLst>
          </p:cNvPr>
          <p:cNvGrpSpPr/>
          <p:nvPr/>
        </p:nvGrpSpPr>
        <p:grpSpPr>
          <a:xfrm>
            <a:off x="10787380" y="217605"/>
            <a:ext cx="769386" cy="769386"/>
            <a:chOff x="10709758" y="190942"/>
            <a:chExt cx="769386" cy="769386"/>
          </a:xfrm>
        </p:grpSpPr>
        <p:sp>
          <p:nvSpPr>
            <p:cNvPr id="68" name="Oval 121">
              <a:extLst>
                <a:ext uri="{FF2B5EF4-FFF2-40B4-BE49-F238E27FC236}">
                  <a16:creationId xmlns:a16="http://schemas.microsoft.com/office/drawing/2014/main" id="{71480265-B2FA-4385-4631-27DB1E662624}"/>
                </a:ext>
              </a:extLst>
            </p:cNvPr>
            <p:cNvSpPr/>
            <p:nvPr/>
          </p:nvSpPr>
          <p:spPr>
            <a:xfrm>
              <a:off x="10731487" y="356462"/>
              <a:ext cx="452899" cy="452899"/>
            </a:xfrm>
            <a:prstGeom prst="ellipse">
              <a:avLst/>
            </a:prstGeom>
            <a:solidFill>
              <a:srgbClr val="B6DAF4"/>
            </a:solidFill>
            <a:ln w="12700" cap="flat" cmpd="sng" algn="ctr">
              <a:noFill/>
              <a:prstDash val="solid"/>
              <a:miter lim="800000"/>
            </a:ln>
            <a:effectLst/>
          </p:spPr>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1">
                <a:ln>
                  <a:noFill/>
                </a:ln>
                <a:solidFill>
                  <a:srgbClr val="FFFFFF"/>
                </a:solidFill>
                <a:effectLst/>
                <a:uLnTx/>
                <a:uFillTx/>
                <a:ea typeface="+mn-ea"/>
                <a:cs typeface="+mn-cs"/>
              </a:endParaRPr>
            </a:p>
          </p:txBody>
        </p:sp>
        <p:pic>
          <p:nvPicPr>
            <p:cNvPr id="67" name="Elemento grafico 66">
              <a:extLst>
                <a:ext uri="{FF2B5EF4-FFF2-40B4-BE49-F238E27FC236}">
                  <a16:creationId xmlns:a16="http://schemas.microsoft.com/office/drawing/2014/main" id="{A9B2B77F-77A1-6124-D676-6958D2E6EC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09758" y="190942"/>
              <a:ext cx="769386" cy="769386"/>
            </a:xfrm>
            <a:prstGeom prst="rect">
              <a:avLst/>
            </a:prstGeom>
          </p:spPr>
        </p:pic>
      </p:grpSp>
    </p:spTree>
    <p:extLst>
      <p:ext uri="{BB962C8B-B14F-4D97-AF65-F5344CB8AC3E}">
        <p14:creationId xmlns:p14="http://schemas.microsoft.com/office/powerpoint/2010/main" val="338475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0759B-7CF2-D3CD-252B-B74E98252684}"/>
            </a:ext>
          </a:extLst>
        </p:cNvPr>
        <p:cNvGrpSpPr/>
        <p:nvPr/>
      </p:nvGrpSpPr>
      <p:grpSpPr>
        <a:xfrm>
          <a:off x="0" y="0"/>
          <a:ext cx="0" cy="0"/>
          <a:chOff x="0" y="0"/>
          <a:chExt cx="0" cy="0"/>
        </a:xfrm>
      </p:grpSpPr>
      <p:sp>
        <p:nvSpPr>
          <p:cNvPr id="16" name="Rettangolo con angoli arrotondati 15">
            <a:extLst>
              <a:ext uri="{FF2B5EF4-FFF2-40B4-BE49-F238E27FC236}">
                <a16:creationId xmlns:a16="http://schemas.microsoft.com/office/drawing/2014/main" id="{09EFD7CD-3432-53B9-8E59-568C063C9618}"/>
              </a:ext>
            </a:extLst>
          </p:cNvPr>
          <p:cNvSpPr/>
          <p:nvPr/>
        </p:nvSpPr>
        <p:spPr>
          <a:xfrm>
            <a:off x="5863342" y="2342797"/>
            <a:ext cx="5917264" cy="3826183"/>
          </a:xfrm>
          <a:prstGeom prst="roundRect">
            <a:avLst>
              <a:gd name="adj" fmla="val 8130"/>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15" name="Rettangolo con angoli arrotondati 15">
            <a:extLst>
              <a:ext uri="{FF2B5EF4-FFF2-40B4-BE49-F238E27FC236}">
                <a16:creationId xmlns:a16="http://schemas.microsoft.com/office/drawing/2014/main" id="{CEF4E320-AD6C-3DD9-EA59-03A18D2578FD}"/>
              </a:ext>
            </a:extLst>
          </p:cNvPr>
          <p:cNvSpPr/>
          <p:nvPr/>
        </p:nvSpPr>
        <p:spPr>
          <a:xfrm>
            <a:off x="439499" y="2377745"/>
            <a:ext cx="5290481" cy="3793686"/>
          </a:xfrm>
          <a:prstGeom prst="roundRect">
            <a:avLst>
              <a:gd name="adj" fmla="val 8130"/>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8" name="TextBox 10">
            <a:extLst>
              <a:ext uri="{FF2B5EF4-FFF2-40B4-BE49-F238E27FC236}">
                <a16:creationId xmlns:a16="http://schemas.microsoft.com/office/drawing/2014/main" id="{8D5D1597-A9A4-C115-34E3-F530A40FF341}"/>
              </a:ext>
            </a:extLst>
          </p:cNvPr>
          <p:cNvSpPr txBox="1">
            <a:spLocks noChangeAspect="1"/>
          </p:cNvSpPr>
          <p:nvPr/>
        </p:nvSpPr>
        <p:spPr>
          <a:xfrm rot="10800000">
            <a:off x="-1" y="-1"/>
            <a:ext cx="9629775"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sp>
        <p:nvSpPr>
          <p:cNvPr id="9" name="Segnaposto testo 2">
            <a:extLst>
              <a:ext uri="{FF2B5EF4-FFF2-40B4-BE49-F238E27FC236}">
                <a16:creationId xmlns:a16="http://schemas.microsoft.com/office/drawing/2014/main" id="{EF647357-D269-60A2-932A-B33482F4D0AB}"/>
              </a:ext>
            </a:extLst>
          </p:cNvPr>
          <p:cNvSpPr txBox="1">
            <a:spLocks/>
          </p:cNvSpPr>
          <p:nvPr/>
        </p:nvSpPr>
        <p:spPr>
          <a:xfrm>
            <a:off x="505481" y="400353"/>
            <a:ext cx="9356912" cy="915637"/>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en-US" sz="3600" noProof="1">
                <a:solidFill>
                  <a:schemeClr val="bg2"/>
                </a:solidFill>
              </a:rPr>
              <a:t>BARI-STEP</a:t>
            </a:r>
          </a:p>
          <a:p>
            <a:pPr>
              <a:defRPr/>
            </a:pPr>
            <a:r>
              <a:rPr lang="en-US" dirty="0"/>
              <a:t>Perdita di peso </a:t>
            </a:r>
            <a:r>
              <a:rPr lang="en-US" sz="3600" i="1" dirty="0">
                <a:solidFill>
                  <a:schemeClr val="bg2"/>
                </a:solidFill>
              </a:rPr>
              <a:t>SIGNIFICATIVA</a:t>
            </a:r>
            <a:r>
              <a:rPr lang="en-US" dirty="0"/>
              <a:t> post </a:t>
            </a:r>
            <a:r>
              <a:rPr lang="en-US" dirty="0" err="1"/>
              <a:t>chirurgia</a:t>
            </a:r>
            <a:endParaRPr lang="en-US" dirty="0"/>
          </a:p>
        </p:txBody>
      </p:sp>
      <p:graphicFrame>
        <p:nvGraphicFramePr>
          <p:cNvPr id="13" name="Grafico peso">
            <a:extLst>
              <a:ext uri="{FF2B5EF4-FFF2-40B4-BE49-F238E27FC236}">
                <a16:creationId xmlns:a16="http://schemas.microsoft.com/office/drawing/2014/main" id="{9A81582B-6950-903E-5809-F91A066DC30D}"/>
              </a:ext>
            </a:extLst>
          </p:cNvPr>
          <p:cNvGraphicFramePr/>
          <p:nvPr>
            <p:extLst>
              <p:ext uri="{D42A27DB-BD31-4B8C-83A1-F6EECF244321}">
                <p14:modId xmlns:p14="http://schemas.microsoft.com/office/powerpoint/2010/main" val="3536383469"/>
              </p:ext>
            </p:extLst>
          </p:nvPr>
        </p:nvGraphicFramePr>
        <p:xfrm>
          <a:off x="719818" y="2519899"/>
          <a:ext cx="4876800" cy="3200400"/>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up 23">
            <a:extLst>
              <a:ext uri="{FF2B5EF4-FFF2-40B4-BE49-F238E27FC236}">
                <a16:creationId xmlns:a16="http://schemas.microsoft.com/office/drawing/2014/main" id="{81A43541-FD28-5CF6-6489-E523556CB2A3}"/>
              </a:ext>
            </a:extLst>
          </p:cNvPr>
          <p:cNvGrpSpPr/>
          <p:nvPr/>
        </p:nvGrpSpPr>
        <p:grpSpPr>
          <a:xfrm>
            <a:off x="7448918" y="2557523"/>
            <a:ext cx="2746111" cy="183640"/>
            <a:chOff x="9458671" y="2870688"/>
            <a:chExt cx="2746111" cy="183640"/>
          </a:xfrm>
        </p:grpSpPr>
        <p:grpSp>
          <p:nvGrpSpPr>
            <p:cNvPr id="5" name="Group 25">
              <a:extLst>
                <a:ext uri="{FF2B5EF4-FFF2-40B4-BE49-F238E27FC236}">
                  <a16:creationId xmlns:a16="http://schemas.microsoft.com/office/drawing/2014/main" id="{CC28D557-766C-6BDA-5E0A-33BCDE219ADB}"/>
                </a:ext>
              </a:extLst>
            </p:cNvPr>
            <p:cNvGrpSpPr/>
            <p:nvPr/>
          </p:nvGrpSpPr>
          <p:grpSpPr>
            <a:xfrm>
              <a:off x="10620732" y="2870688"/>
              <a:ext cx="1584050" cy="183640"/>
              <a:chOff x="10620732" y="2870687"/>
              <a:chExt cx="1584050" cy="183640"/>
            </a:xfrm>
          </p:grpSpPr>
          <p:sp>
            <p:nvSpPr>
              <p:cNvPr id="17" name="Rectangle 31">
                <a:extLst>
                  <a:ext uri="{FF2B5EF4-FFF2-40B4-BE49-F238E27FC236}">
                    <a16:creationId xmlns:a16="http://schemas.microsoft.com/office/drawing/2014/main" id="{DD582DF2-0D94-D526-E191-808941B12CE4}"/>
                  </a:ext>
                </a:extLst>
              </p:cNvPr>
              <p:cNvSpPr/>
              <p:nvPr/>
            </p:nvSpPr>
            <p:spPr>
              <a:xfrm>
                <a:off x="10620732" y="2907842"/>
                <a:ext cx="126000" cy="126000"/>
              </a:xfrm>
              <a:prstGeom prst="rect">
                <a:avLst/>
              </a:prstGeom>
              <a:solidFill>
                <a:srgbClr val="3B97D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3B97DE"/>
                  </a:solidFill>
                  <a:effectLst/>
                  <a:uLnTx/>
                  <a:uFillTx/>
                  <a:ea typeface="+mn-ea"/>
                  <a:cs typeface="+mn-cs"/>
                </a:endParaRPr>
              </a:p>
            </p:txBody>
          </p:sp>
          <p:sp>
            <p:nvSpPr>
              <p:cNvPr id="18" name="TextBox 33">
                <a:extLst>
                  <a:ext uri="{FF2B5EF4-FFF2-40B4-BE49-F238E27FC236}">
                    <a16:creationId xmlns:a16="http://schemas.microsoft.com/office/drawing/2014/main" id="{1EA73E3A-5E3F-8573-C04C-526628AC6368}"/>
                  </a:ext>
                </a:extLst>
              </p:cNvPr>
              <p:cNvSpPr txBox="1"/>
              <p:nvPr/>
            </p:nvSpPr>
            <p:spPr>
              <a:xfrm>
                <a:off x="10840626" y="2870687"/>
                <a:ext cx="1364156" cy="183640"/>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3B97DE"/>
                    </a:solidFill>
                    <a:effectLst/>
                    <a:uLnTx/>
                    <a:uFillTx/>
                    <a:ea typeface="+mn-ea"/>
                    <a:cs typeface="+mn-cs"/>
                  </a:rPr>
                  <a:t>Semaglutide 2.4 mg</a:t>
                </a:r>
              </a:p>
            </p:txBody>
          </p:sp>
        </p:grpSp>
        <p:grpSp>
          <p:nvGrpSpPr>
            <p:cNvPr id="6" name="Group 26">
              <a:extLst>
                <a:ext uri="{FF2B5EF4-FFF2-40B4-BE49-F238E27FC236}">
                  <a16:creationId xmlns:a16="http://schemas.microsoft.com/office/drawing/2014/main" id="{271A1E29-9C7E-B933-AD6D-385EB5C87505}"/>
                </a:ext>
              </a:extLst>
            </p:cNvPr>
            <p:cNvGrpSpPr/>
            <p:nvPr/>
          </p:nvGrpSpPr>
          <p:grpSpPr>
            <a:xfrm>
              <a:off x="9458671" y="2870688"/>
              <a:ext cx="800181" cy="183640"/>
              <a:chOff x="9458671" y="2870688"/>
              <a:chExt cx="800181" cy="183640"/>
            </a:xfrm>
          </p:grpSpPr>
          <p:sp>
            <p:nvSpPr>
              <p:cNvPr id="7" name="Rectangle 27">
                <a:extLst>
                  <a:ext uri="{FF2B5EF4-FFF2-40B4-BE49-F238E27FC236}">
                    <a16:creationId xmlns:a16="http://schemas.microsoft.com/office/drawing/2014/main" id="{F4166A95-7287-4E1F-2333-FFA301D6AA0D}"/>
                  </a:ext>
                </a:extLst>
              </p:cNvPr>
              <p:cNvSpPr/>
              <p:nvPr/>
            </p:nvSpPr>
            <p:spPr>
              <a:xfrm>
                <a:off x="9458671" y="2907843"/>
                <a:ext cx="126000" cy="12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1965"/>
                  </a:solidFill>
                  <a:effectLst/>
                  <a:uLnTx/>
                  <a:uFillTx/>
                  <a:ea typeface="+mn-ea"/>
                  <a:cs typeface="+mn-cs"/>
                </a:endParaRPr>
              </a:p>
            </p:txBody>
          </p:sp>
          <p:sp>
            <p:nvSpPr>
              <p:cNvPr id="10" name="TextBox 28">
                <a:extLst>
                  <a:ext uri="{FF2B5EF4-FFF2-40B4-BE49-F238E27FC236}">
                    <a16:creationId xmlns:a16="http://schemas.microsoft.com/office/drawing/2014/main" id="{76145938-24CE-DBFF-2FEA-03FBFEA10E3A}"/>
                  </a:ext>
                </a:extLst>
              </p:cNvPr>
              <p:cNvSpPr txBox="1"/>
              <p:nvPr/>
            </p:nvSpPr>
            <p:spPr>
              <a:xfrm>
                <a:off x="9678565" y="2870688"/>
                <a:ext cx="580287" cy="183640"/>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en-GB" sz="1100" b="0" i="0" u="none" strike="noStrike" kern="1200" cap="none" spc="0" normalizeH="0" baseline="0" noProof="0">
                    <a:ln>
                      <a:noFill/>
                    </a:ln>
                    <a:solidFill>
                      <a:schemeClr val="accent6">
                        <a:lumMod val="75000"/>
                      </a:schemeClr>
                    </a:solidFill>
                    <a:effectLst/>
                    <a:uLnTx/>
                    <a:uFillTx/>
                    <a:ea typeface="+mn-ea"/>
                    <a:cs typeface="+mn-cs"/>
                  </a:rPr>
                  <a:t>Placebo</a:t>
                </a:r>
              </a:p>
            </p:txBody>
          </p:sp>
        </p:grpSp>
      </p:grpSp>
      <p:grpSp>
        <p:nvGrpSpPr>
          <p:cNvPr id="22" name="Gruppo 21">
            <a:extLst>
              <a:ext uri="{FF2B5EF4-FFF2-40B4-BE49-F238E27FC236}">
                <a16:creationId xmlns:a16="http://schemas.microsoft.com/office/drawing/2014/main" id="{0226B922-DA25-AC61-697D-9292CC61354B}"/>
              </a:ext>
            </a:extLst>
          </p:cNvPr>
          <p:cNvGrpSpPr/>
          <p:nvPr/>
        </p:nvGrpSpPr>
        <p:grpSpPr>
          <a:xfrm>
            <a:off x="5939599" y="2871435"/>
            <a:ext cx="5769567" cy="3377501"/>
            <a:chOff x="5939599" y="2728945"/>
            <a:chExt cx="5769567" cy="3377501"/>
          </a:xfrm>
        </p:grpSpPr>
        <p:pic>
          <p:nvPicPr>
            <p:cNvPr id="14" name="Picture 25">
              <a:extLst>
                <a:ext uri="{FF2B5EF4-FFF2-40B4-BE49-F238E27FC236}">
                  <a16:creationId xmlns:a16="http://schemas.microsoft.com/office/drawing/2014/main" id="{B0E16C0D-EE53-D298-77D3-12FBE2F95CC1}"/>
                </a:ext>
              </a:extLst>
            </p:cNvPr>
            <p:cNvPicPr>
              <a:picLocks noChangeAspect="1"/>
            </p:cNvPicPr>
            <p:nvPr/>
          </p:nvPicPr>
          <p:blipFill>
            <a:blip r:embed="rId3"/>
            <a:srcRect l="7842" r="7881"/>
            <a:stretch>
              <a:fillRect/>
            </a:stretch>
          </p:blipFill>
          <p:spPr>
            <a:xfrm>
              <a:off x="5939599" y="2728945"/>
              <a:ext cx="5769567" cy="3377501"/>
            </a:xfrm>
            <a:prstGeom prst="rect">
              <a:avLst/>
            </a:prstGeom>
          </p:spPr>
        </p:pic>
        <p:sp>
          <p:nvSpPr>
            <p:cNvPr id="21" name="Rettangolo 20">
              <a:extLst>
                <a:ext uri="{FF2B5EF4-FFF2-40B4-BE49-F238E27FC236}">
                  <a16:creationId xmlns:a16="http://schemas.microsoft.com/office/drawing/2014/main" id="{E3AF8C66-17A4-3C6C-44DA-583FD6C03EA6}"/>
                </a:ext>
              </a:extLst>
            </p:cNvPr>
            <p:cNvSpPr/>
            <p:nvPr/>
          </p:nvSpPr>
          <p:spPr>
            <a:xfrm>
              <a:off x="7910945" y="5084618"/>
              <a:ext cx="1763936" cy="249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grpSp>
      <p:sp>
        <p:nvSpPr>
          <p:cNvPr id="2" name="Segnaposto testo 3">
            <a:extLst>
              <a:ext uri="{FF2B5EF4-FFF2-40B4-BE49-F238E27FC236}">
                <a16:creationId xmlns:a16="http://schemas.microsoft.com/office/drawing/2014/main" id="{492545E2-B90F-CF8B-E5B3-D42EBE6532E3}"/>
              </a:ext>
            </a:extLst>
          </p:cNvPr>
          <p:cNvSpPr txBox="1">
            <a:spLocks/>
          </p:cNvSpPr>
          <p:nvPr/>
        </p:nvSpPr>
        <p:spPr>
          <a:xfrm>
            <a:off x="507023" y="6084276"/>
            <a:ext cx="11438792" cy="510849"/>
          </a:xfrm>
          <a:prstGeom prst="rect">
            <a:avLst/>
          </a:prstGeom>
        </p:spPr>
        <p:txBody>
          <a:bodyPr lIns="0" tIns="0" rIns="0" bIns="0" anchor="b">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700" b="0" i="0" kern="1200">
                <a:solidFill>
                  <a:schemeClr val="accent6"/>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it-IT" dirty="0"/>
              <a:t>Stanley C, Mallik </a:t>
            </a:r>
            <a:r>
              <a:rPr lang="it-IT" dirty="0" err="1"/>
              <a:t>R</a:t>
            </a:r>
            <a:r>
              <a:rPr lang="it-IT" dirty="0"/>
              <a:t>, et al. Semaglutide versus placebo in </a:t>
            </a:r>
            <a:r>
              <a:rPr lang="it-IT" dirty="0" err="1"/>
              <a:t>individuals</a:t>
            </a:r>
            <a:r>
              <a:rPr lang="it-IT" dirty="0"/>
              <a:t> with </a:t>
            </a:r>
            <a:r>
              <a:rPr lang="it-IT" dirty="0" err="1"/>
              <a:t>poor</a:t>
            </a:r>
            <a:r>
              <a:rPr lang="it-IT" dirty="0"/>
              <a:t> weight </a:t>
            </a:r>
            <a:r>
              <a:rPr lang="it-IT" dirty="0" err="1"/>
              <a:t>loss</a:t>
            </a:r>
            <a:r>
              <a:rPr lang="it-IT" dirty="0"/>
              <a:t> after </a:t>
            </a:r>
            <a:r>
              <a:rPr lang="it-IT" dirty="0" err="1"/>
              <a:t>bariatric</a:t>
            </a:r>
            <a:r>
              <a:rPr lang="it-IT" dirty="0"/>
              <a:t> surgery: a double-</a:t>
            </a:r>
            <a:r>
              <a:rPr lang="it-IT" dirty="0" err="1"/>
              <a:t>blinded</a:t>
            </a:r>
            <a:r>
              <a:rPr lang="it-IT" dirty="0"/>
              <a:t>, </a:t>
            </a:r>
            <a:r>
              <a:rPr lang="it-IT" dirty="0" err="1"/>
              <a:t>randomized</a:t>
            </a:r>
            <a:r>
              <a:rPr lang="it-IT" dirty="0"/>
              <a:t>, placebo-</a:t>
            </a:r>
            <a:r>
              <a:rPr lang="it-IT" dirty="0" err="1"/>
              <a:t>controlled</a:t>
            </a:r>
            <a:r>
              <a:rPr lang="it-IT" dirty="0"/>
              <a:t> trial. Nat </a:t>
            </a:r>
            <a:r>
              <a:rPr lang="it-IT" dirty="0" err="1"/>
              <a:t>Med</a:t>
            </a:r>
            <a:r>
              <a:rPr lang="it-IT" dirty="0"/>
              <a:t>. 2026 Jul;32(7):2662-2672. </a:t>
            </a:r>
            <a:r>
              <a:rPr lang="it-IT" dirty="0" err="1"/>
              <a:t>doi</a:t>
            </a:r>
            <a:r>
              <a:rPr lang="it-IT" dirty="0"/>
              <a:t>: 10.1038/s41591-026-04416-4.</a:t>
            </a:r>
          </a:p>
        </p:txBody>
      </p:sp>
      <p:sp>
        <p:nvSpPr>
          <p:cNvPr id="4" name="TextBox 2">
            <a:extLst>
              <a:ext uri="{FF2B5EF4-FFF2-40B4-BE49-F238E27FC236}">
                <a16:creationId xmlns:a16="http://schemas.microsoft.com/office/drawing/2014/main" id="{1F7A7D1B-B5AB-7BE6-EB8B-9F18874465B7}"/>
              </a:ext>
            </a:extLst>
          </p:cNvPr>
          <p:cNvSpPr txBox="1"/>
          <p:nvPr/>
        </p:nvSpPr>
        <p:spPr>
          <a:xfrm>
            <a:off x="505481" y="1760879"/>
            <a:ext cx="6218512" cy="302647"/>
          </a:xfrm>
          <a:prstGeom prst="rect">
            <a:avLst/>
          </a:prstGeom>
          <a:noFill/>
        </p:spPr>
        <p:txBody>
          <a:bodyPr wrap="square" lIns="25400" tIns="12700" rIns="25400" bIns="12700" anchor="t">
            <a:spAutoFit/>
          </a:bodyPr>
          <a:lstStyle/>
          <a:p>
            <a:pPr lvl="0">
              <a:defRPr/>
            </a:pPr>
            <a:r>
              <a:rPr lang="it-IT" dirty="0">
                <a:solidFill>
                  <a:srgbClr val="001965"/>
                </a:solidFill>
                <a:cs typeface="Apis For Office"/>
              </a:rPr>
              <a:t>Endpoint primario: </a:t>
            </a:r>
            <a:r>
              <a:rPr lang="it-IT" b="1" dirty="0">
                <a:solidFill>
                  <a:srgbClr val="001965"/>
                </a:solidFill>
                <a:cs typeface="Apis For Office"/>
              </a:rPr>
              <a:t>perdita di peso </a:t>
            </a:r>
            <a:r>
              <a:rPr lang="it-IT" dirty="0">
                <a:solidFill>
                  <a:srgbClr val="001965"/>
                </a:solidFill>
                <a:cs typeface="Apis For Office"/>
              </a:rPr>
              <a:t>(%WL)</a:t>
            </a:r>
          </a:p>
        </p:txBody>
      </p:sp>
    </p:spTree>
    <p:extLst>
      <p:ext uri="{BB962C8B-B14F-4D97-AF65-F5344CB8AC3E}">
        <p14:creationId xmlns:p14="http://schemas.microsoft.com/office/powerpoint/2010/main" val="194000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E3202-6225-916F-2C18-493D2058CA60}"/>
            </a:ext>
          </a:extLst>
        </p:cNvPr>
        <p:cNvGrpSpPr/>
        <p:nvPr/>
      </p:nvGrpSpPr>
      <p:grpSpPr>
        <a:xfrm>
          <a:off x="0" y="0"/>
          <a:ext cx="0" cy="0"/>
          <a:chOff x="0" y="0"/>
          <a:chExt cx="0" cy="0"/>
        </a:xfrm>
      </p:grpSpPr>
      <p:sp>
        <p:nvSpPr>
          <p:cNvPr id="51" name="Rettangolo con angoli arrotondati sullo stesso lato 50">
            <a:extLst>
              <a:ext uri="{FF2B5EF4-FFF2-40B4-BE49-F238E27FC236}">
                <a16:creationId xmlns:a16="http://schemas.microsoft.com/office/drawing/2014/main" id="{E72E324E-2B87-E638-35F9-834F78B4ED3B}"/>
              </a:ext>
            </a:extLst>
          </p:cNvPr>
          <p:cNvSpPr/>
          <p:nvPr/>
        </p:nvSpPr>
        <p:spPr>
          <a:xfrm rot="5400000">
            <a:off x="6406386" y="1015441"/>
            <a:ext cx="4009250" cy="6266579"/>
          </a:xfrm>
          <a:prstGeom prst="round2SameRect">
            <a:avLst>
              <a:gd name="adj1" fmla="val 7421"/>
              <a:gd name="adj2" fmla="val 0"/>
            </a:avLst>
          </a:prstGeom>
          <a:gradFill>
            <a:gsLst>
              <a:gs pos="67000">
                <a:srgbClr val="FCEDF2">
                  <a:alpha val="35000"/>
                </a:srgbClr>
              </a:gs>
              <a:gs pos="0">
                <a:srgbClr val="F8DCE5"/>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42" name="TextBox 25">
            <a:extLst>
              <a:ext uri="{FF2B5EF4-FFF2-40B4-BE49-F238E27FC236}">
                <a16:creationId xmlns:a16="http://schemas.microsoft.com/office/drawing/2014/main" id="{878293C6-143A-B863-9A49-4503C4D7798C}"/>
              </a:ext>
            </a:extLst>
          </p:cNvPr>
          <p:cNvSpPr txBox="1"/>
          <p:nvPr/>
        </p:nvSpPr>
        <p:spPr>
          <a:xfrm>
            <a:off x="7980675" y="1778775"/>
            <a:ext cx="3047482" cy="535272"/>
          </a:xfrm>
          <a:prstGeom prst="roundRect">
            <a:avLst>
              <a:gd name="adj" fmla="val 50000"/>
            </a:avLst>
          </a:prstGeom>
          <a:solidFill>
            <a:srgbClr val="001965"/>
          </a:solidFill>
        </p:spPr>
        <p:txBody>
          <a:bodyPr wrap="square" lIns="25400" tIns="72000" rIns="25400" bIns="12700" anchor="t">
            <a:noAutofit/>
          </a:bodyPr>
          <a:lstStyle/>
          <a:p>
            <a:pPr marR="0" lvl="0" algn="ctr" defTabSz="914400" rtl="0" eaLnBrk="1" fontAlgn="auto" latinLnBrk="0" hangingPunct="1">
              <a:lnSpc>
                <a:spcPct val="100000"/>
              </a:lnSpc>
              <a:spcBef>
                <a:spcPts val="0"/>
              </a:spcBef>
              <a:spcAft>
                <a:spcPts val="0"/>
              </a:spcAft>
              <a:buClrTx/>
              <a:buSzTx/>
              <a:buFontTx/>
              <a:buNone/>
              <a:defRPr/>
            </a:pPr>
            <a:r>
              <a:rPr kumimoji="0" lang="en-US" sz="1600" b="1" u="none" strike="noStrike" kern="1200" cap="none" spc="0" normalizeH="0" baseline="0" noProof="0">
                <a:ln>
                  <a:noFill/>
                </a:ln>
                <a:solidFill>
                  <a:schemeClr val="bg1"/>
                </a:solidFill>
                <a:effectLst/>
                <a:uLnTx/>
                <a:uFillTx/>
                <a:ea typeface="+mn-ea"/>
                <a:cs typeface="Apis For Office"/>
              </a:rPr>
              <a:t>DIFFERENZA </a:t>
            </a:r>
            <a:r>
              <a:rPr kumimoji="0" lang="en-US" sz="1200" b="1" u="none" strike="noStrike" kern="1200" cap="none" spc="0" normalizeH="0" baseline="0" noProof="0">
                <a:ln>
                  <a:noFill/>
                </a:ln>
                <a:solidFill>
                  <a:schemeClr val="bg1"/>
                </a:solidFill>
                <a:effectLst/>
                <a:uLnTx/>
                <a:uFillTx/>
                <a:ea typeface="+mn-ea"/>
                <a:cs typeface="Apis For Office"/>
              </a:rPr>
              <a:t>VS</a:t>
            </a:r>
            <a:r>
              <a:rPr kumimoji="0" lang="en-US" sz="1600" b="1" u="none" strike="noStrike" kern="1200" cap="none" spc="0" normalizeH="0" baseline="0" noProof="0">
                <a:ln>
                  <a:noFill/>
                </a:ln>
                <a:solidFill>
                  <a:schemeClr val="bg1"/>
                </a:solidFill>
                <a:effectLst/>
                <a:uLnTx/>
                <a:uFillTx/>
                <a:ea typeface="+mn-ea"/>
                <a:cs typeface="Apis For Office"/>
              </a:rPr>
              <a:t> PLACEBO</a:t>
            </a:r>
          </a:p>
        </p:txBody>
      </p:sp>
      <p:sp>
        <p:nvSpPr>
          <p:cNvPr id="15" name="Rettangolo con angoli arrotondati 15">
            <a:extLst>
              <a:ext uri="{FF2B5EF4-FFF2-40B4-BE49-F238E27FC236}">
                <a16:creationId xmlns:a16="http://schemas.microsoft.com/office/drawing/2014/main" id="{08BC4E48-7A11-9780-C42F-5428450EED8C}"/>
              </a:ext>
            </a:extLst>
          </p:cNvPr>
          <p:cNvSpPr/>
          <p:nvPr/>
        </p:nvSpPr>
        <p:spPr>
          <a:xfrm>
            <a:off x="439499" y="2215969"/>
            <a:ext cx="6618526" cy="3868307"/>
          </a:xfrm>
          <a:prstGeom prst="roundRect">
            <a:avLst>
              <a:gd name="adj" fmla="val 8130"/>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8" name="TextBox 10">
            <a:extLst>
              <a:ext uri="{FF2B5EF4-FFF2-40B4-BE49-F238E27FC236}">
                <a16:creationId xmlns:a16="http://schemas.microsoft.com/office/drawing/2014/main" id="{DDE278AB-0FE9-2D2B-D4F3-981264A1BCDD}"/>
              </a:ext>
            </a:extLst>
          </p:cNvPr>
          <p:cNvSpPr txBox="1">
            <a:spLocks noChangeAspect="1"/>
          </p:cNvSpPr>
          <p:nvPr/>
        </p:nvSpPr>
        <p:spPr>
          <a:xfrm rot="10800000">
            <a:off x="-1" y="-1"/>
            <a:ext cx="9629775"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sp>
        <p:nvSpPr>
          <p:cNvPr id="9" name="Segnaposto testo 2">
            <a:extLst>
              <a:ext uri="{FF2B5EF4-FFF2-40B4-BE49-F238E27FC236}">
                <a16:creationId xmlns:a16="http://schemas.microsoft.com/office/drawing/2014/main" id="{8782F506-36C9-65DD-834B-68395B10C876}"/>
              </a:ext>
            </a:extLst>
          </p:cNvPr>
          <p:cNvSpPr txBox="1">
            <a:spLocks/>
          </p:cNvSpPr>
          <p:nvPr/>
        </p:nvSpPr>
        <p:spPr>
          <a:xfrm>
            <a:off x="505481" y="400353"/>
            <a:ext cx="9356912" cy="915637"/>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en-US" sz="3600" noProof="1">
                <a:solidFill>
                  <a:schemeClr val="bg2"/>
                </a:solidFill>
              </a:rPr>
              <a:t>BARI-STEP</a:t>
            </a:r>
          </a:p>
          <a:p>
            <a:pPr>
              <a:defRPr/>
            </a:pPr>
            <a:r>
              <a:rPr lang="en-US" dirty="0"/>
              <a:t>Perdita di peso </a:t>
            </a:r>
            <a:r>
              <a:rPr lang="en-US" sz="3600" i="1" dirty="0">
                <a:solidFill>
                  <a:schemeClr val="bg2"/>
                </a:solidFill>
              </a:rPr>
              <a:t>DI QUALITÀ</a:t>
            </a:r>
            <a:r>
              <a:rPr lang="en-US" dirty="0"/>
              <a:t> post </a:t>
            </a:r>
            <a:r>
              <a:rPr lang="en-US" dirty="0" err="1"/>
              <a:t>chirurgia</a:t>
            </a:r>
            <a:endParaRPr lang="en-US" dirty="0"/>
          </a:p>
        </p:txBody>
      </p:sp>
      <p:sp>
        <p:nvSpPr>
          <p:cNvPr id="11" name="TextBox 2">
            <a:extLst>
              <a:ext uri="{FF2B5EF4-FFF2-40B4-BE49-F238E27FC236}">
                <a16:creationId xmlns:a16="http://schemas.microsoft.com/office/drawing/2014/main" id="{E5526E17-C493-8EE5-72EB-B6B2D3D936F8}"/>
              </a:ext>
            </a:extLst>
          </p:cNvPr>
          <p:cNvSpPr txBox="1"/>
          <p:nvPr/>
        </p:nvSpPr>
        <p:spPr>
          <a:xfrm>
            <a:off x="505481" y="1760879"/>
            <a:ext cx="4108646" cy="302647"/>
          </a:xfrm>
          <a:prstGeom prst="rect">
            <a:avLst/>
          </a:prstGeom>
          <a:noFill/>
        </p:spPr>
        <p:txBody>
          <a:bodyPr wrap="square" lIns="25400" tIns="12700" rIns="25400" bIns="12700" anchor="t">
            <a:spAutoFit/>
          </a:bodyPr>
          <a:lstStyle/>
          <a:p>
            <a:pPr>
              <a:defRPr/>
            </a:pPr>
            <a:r>
              <a:rPr lang="it-IT" dirty="0">
                <a:solidFill>
                  <a:srgbClr val="001965"/>
                </a:solidFill>
                <a:cs typeface="Apis For Office"/>
              </a:rPr>
              <a:t>Composizione corporea</a:t>
            </a:r>
          </a:p>
        </p:txBody>
      </p:sp>
      <p:grpSp>
        <p:nvGrpSpPr>
          <p:cNvPr id="31" name="Gruppo 30">
            <a:extLst>
              <a:ext uri="{FF2B5EF4-FFF2-40B4-BE49-F238E27FC236}">
                <a16:creationId xmlns:a16="http://schemas.microsoft.com/office/drawing/2014/main" id="{25A70B36-5D59-F003-4D1B-4BC9CB4BF12C}"/>
              </a:ext>
            </a:extLst>
          </p:cNvPr>
          <p:cNvGrpSpPr/>
          <p:nvPr/>
        </p:nvGrpSpPr>
        <p:grpSpPr>
          <a:xfrm>
            <a:off x="2016928" y="5692582"/>
            <a:ext cx="3167009" cy="210315"/>
            <a:chOff x="1933629" y="5934836"/>
            <a:chExt cx="3167009" cy="210315"/>
          </a:xfrm>
        </p:grpSpPr>
        <p:sp>
          <p:nvSpPr>
            <p:cNvPr id="2" name="Rectangle 5">
              <a:extLst>
                <a:ext uri="{FF2B5EF4-FFF2-40B4-BE49-F238E27FC236}">
                  <a16:creationId xmlns:a16="http://schemas.microsoft.com/office/drawing/2014/main" id="{BF6681B4-2DE5-09A3-106C-5B1830C8FB1C}"/>
                </a:ext>
              </a:extLst>
            </p:cNvPr>
            <p:cNvSpPr/>
            <p:nvPr/>
          </p:nvSpPr>
          <p:spPr>
            <a:xfrm>
              <a:off x="1933629" y="5963412"/>
              <a:ext cx="156754" cy="13339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sp>
          <p:nvSpPr>
            <p:cNvPr id="3" name="TextBox 6">
              <a:extLst>
                <a:ext uri="{FF2B5EF4-FFF2-40B4-BE49-F238E27FC236}">
                  <a16:creationId xmlns:a16="http://schemas.microsoft.com/office/drawing/2014/main" id="{15B0918A-E9A2-99AC-4D85-7774BFF77826}"/>
                </a:ext>
              </a:extLst>
            </p:cNvPr>
            <p:cNvSpPr txBox="1"/>
            <p:nvPr/>
          </p:nvSpPr>
          <p:spPr>
            <a:xfrm>
              <a:off x="2145248" y="5934837"/>
              <a:ext cx="2037806" cy="210314"/>
            </a:xfrm>
            <a:prstGeom prst="rect">
              <a:avLst/>
            </a:prstGeom>
            <a:noFill/>
          </p:spPr>
          <p:txBody>
            <a:bodyPr wrap="square" lIns="25400" tIns="12700" rIns="25400" bIns="127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chemeClr val="bg2"/>
                  </a:solidFill>
                  <a:effectLst/>
                  <a:uLnTx/>
                  <a:uFillTx/>
                  <a:ea typeface="+mn-ea"/>
                  <a:cs typeface="Apis For Office"/>
                </a:rPr>
                <a:t>Semaglutide 2,4 mg</a:t>
              </a:r>
            </a:p>
          </p:txBody>
        </p:sp>
        <p:sp>
          <p:nvSpPr>
            <p:cNvPr id="4" name="Rectangle 7">
              <a:extLst>
                <a:ext uri="{FF2B5EF4-FFF2-40B4-BE49-F238E27FC236}">
                  <a16:creationId xmlns:a16="http://schemas.microsoft.com/office/drawing/2014/main" id="{F8B7E538-B84C-AAA5-CF33-68250FDD2CBE}"/>
                </a:ext>
              </a:extLst>
            </p:cNvPr>
            <p:cNvSpPr/>
            <p:nvPr/>
          </p:nvSpPr>
          <p:spPr>
            <a:xfrm>
              <a:off x="4089001" y="5963412"/>
              <a:ext cx="156754" cy="133393"/>
            </a:xfrm>
            <a:prstGeom prst="rect">
              <a:avLst/>
            </a:prstGeom>
            <a:solidFill>
              <a:srgbClr val="939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sp>
          <p:nvSpPr>
            <p:cNvPr id="5" name="TextBox 8">
              <a:extLst>
                <a:ext uri="{FF2B5EF4-FFF2-40B4-BE49-F238E27FC236}">
                  <a16:creationId xmlns:a16="http://schemas.microsoft.com/office/drawing/2014/main" id="{E704B2C1-BA53-567D-3E45-051BB2133650}"/>
                </a:ext>
              </a:extLst>
            </p:cNvPr>
            <p:cNvSpPr txBox="1"/>
            <p:nvPr/>
          </p:nvSpPr>
          <p:spPr>
            <a:xfrm>
              <a:off x="4300619" y="5934836"/>
              <a:ext cx="800019" cy="210314"/>
            </a:xfrm>
            <a:prstGeom prst="rect">
              <a:avLst/>
            </a:prstGeom>
            <a:noFill/>
          </p:spPr>
          <p:txBody>
            <a:bodyPr wrap="square" lIns="25400" tIns="12700" rIns="25400" bIns="127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chemeClr val="accent6">
                      <a:lumMod val="75000"/>
                    </a:schemeClr>
                  </a:solidFill>
                  <a:effectLst/>
                  <a:uLnTx/>
                  <a:uFillTx/>
                  <a:ea typeface="+mn-ea"/>
                  <a:cs typeface="Apis For Office"/>
                </a:rPr>
                <a:t>Placebo</a:t>
              </a:r>
            </a:p>
          </p:txBody>
        </p:sp>
      </p:grpSp>
      <p:grpSp>
        <p:nvGrpSpPr>
          <p:cNvPr id="32" name="Gruppo 31">
            <a:extLst>
              <a:ext uri="{FF2B5EF4-FFF2-40B4-BE49-F238E27FC236}">
                <a16:creationId xmlns:a16="http://schemas.microsoft.com/office/drawing/2014/main" id="{1F6FC4D9-546D-AF42-DEC0-29FE6F17BFC4}"/>
              </a:ext>
            </a:extLst>
          </p:cNvPr>
          <p:cNvGrpSpPr/>
          <p:nvPr/>
        </p:nvGrpSpPr>
        <p:grpSpPr>
          <a:xfrm>
            <a:off x="734459" y="2353645"/>
            <a:ext cx="6066391" cy="3091315"/>
            <a:chOff x="734459" y="2564834"/>
            <a:chExt cx="6066391" cy="3091315"/>
          </a:xfrm>
        </p:grpSpPr>
        <p:sp>
          <p:nvSpPr>
            <p:cNvPr id="6" name="Rectangle 10">
              <a:extLst>
                <a:ext uri="{FF2B5EF4-FFF2-40B4-BE49-F238E27FC236}">
                  <a16:creationId xmlns:a16="http://schemas.microsoft.com/office/drawing/2014/main" id="{A03D726C-3DE2-F760-BEA8-E612906EE398}"/>
                </a:ext>
              </a:extLst>
            </p:cNvPr>
            <p:cNvSpPr/>
            <p:nvPr/>
          </p:nvSpPr>
          <p:spPr>
            <a:xfrm>
              <a:off x="1254361" y="3410416"/>
              <a:ext cx="485938" cy="155874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sp>
          <p:nvSpPr>
            <p:cNvPr id="7" name="TextBox 11">
              <a:extLst>
                <a:ext uri="{FF2B5EF4-FFF2-40B4-BE49-F238E27FC236}">
                  <a16:creationId xmlns:a16="http://schemas.microsoft.com/office/drawing/2014/main" id="{65E0F037-D8F3-641A-64B2-6894BD020006}"/>
                </a:ext>
              </a:extLst>
            </p:cNvPr>
            <p:cNvSpPr txBox="1"/>
            <p:nvPr/>
          </p:nvSpPr>
          <p:spPr>
            <a:xfrm>
              <a:off x="940852" y="4982504"/>
              <a:ext cx="1112955" cy="302647"/>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chemeClr val="bg2"/>
                  </a:solidFill>
                  <a:effectLst/>
                  <a:uLnTx/>
                  <a:uFillTx/>
                  <a:ea typeface="+mn-ea"/>
                  <a:cs typeface="Apis For Office"/>
                </a:rPr>
                <a:t>−15,8</a:t>
              </a:r>
            </a:p>
          </p:txBody>
        </p:sp>
        <p:sp>
          <p:nvSpPr>
            <p:cNvPr id="10" name="Rectangle 12">
              <a:extLst>
                <a:ext uri="{FF2B5EF4-FFF2-40B4-BE49-F238E27FC236}">
                  <a16:creationId xmlns:a16="http://schemas.microsoft.com/office/drawing/2014/main" id="{E17AC26B-6EF6-9E0F-0C34-047848BE8B1A}"/>
                </a:ext>
              </a:extLst>
            </p:cNvPr>
            <p:cNvSpPr/>
            <p:nvPr/>
          </p:nvSpPr>
          <p:spPr>
            <a:xfrm>
              <a:off x="1803001" y="3321626"/>
              <a:ext cx="485938" cy="88789"/>
            </a:xfrm>
            <a:prstGeom prst="rect">
              <a:avLst/>
            </a:prstGeom>
            <a:solidFill>
              <a:srgbClr val="939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sp>
          <p:nvSpPr>
            <p:cNvPr id="17" name="TextBox 13">
              <a:extLst>
                <a:ext uri="{FF2B5EF4-FFF2-40B4-BE49-F238E27FC236}">
                  <a16:creationId xmlns:a16="http://schemas.microsoft.com/office/drawing/2014/main" id="{33E1AF37-B6E7-0754-07F7-14249661A5B9}"/>
                </a:ext>
              </a:extLst>
            </p:cNvPr>
            <p:cNvSpPr txBox="1"/>
            <p:nvPr/>
          </p:nvSpPr>
          <p:spPr>
            <a:xfrm>
              <a:off x="1489492" y="3121537"/>
              <a:ext cx="1112955" cy="218008"/>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chemeClr val="accent6">
                      <a:lumMod val="75000"/>
                    </a:schemeClr>
                  </a:solidFill>
                  <a:effectLst/>
                  <a:uLnTx/>
                  <a:uFillTx/>
                  <a:ea typeface="+mn-ea"/>
                  <a:cs typeface="Apis For Office"/>
                </a:rPr>
                <a:t>+0,9</a:t>
              </a:r>
            </a:p>
          </p:txBody>
        </p:sp>
        <p:sp>
          <p:nvSpPr>
            <p:cNvPr id="18" name="TextBox 14">
              <a:extLst>
                <a:ext uri="{FF2B5EF4-FFF2-40B4-BE49-F238E27FC236}">
                  <a16:creationId xmlns:a16="http://schemas.microsoft.com/office/drawing/2014/main" id="{E796332C-D9BD-E0D3-B33A-D58CF914848C}"/>
                </a:ext>
              </a:extLst>
            </p:cNvPr>
            <p:cNvSpPr txBox="1"/>
            <p:nvPr/>
          </p:nvSpPr>
          <p:spPr>
            <a:xfrm>
              <a:off x="734459" y="5368051"/>
              <a:ext cx="2011680" cy="288098"/>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dirty="0">
                  <a:ln>
                    <a:noFill/>
                  </a:ln>
                  <a:solidFill>
                    <a:srgbClr val="001965"/>
                  </a:solidFill>
                  <a:effectLst/>
                  <a:uLnTx/>
                  <a:uFillTx/>
                  <a:ea typeface="+mn-ea"/>
                  <a:cs typeface="Apis For Office"/>
                </a:rPr>
                <a:t>Massa </a:t>
              </a:r>
              <a:r>
                <a:rPr kumimoji="0" sz="1200" b="1" i="0" u="none" strike="noStrike" kern="1200" cap="none" spc="0" normalizeH="0" baseline="0" noProof="0" dirty="0" err="1">
                  <a:ln>
                    <a:noFill/>
                  </a:ln>
                  <a:solidFill>
                    <a:srgbClr val="001965"/>
                  </a:solidFill>
                  <a:effectLst/>
                  <a:uLnTx/>
                  <a:uFillTx/>
                  <a:ea typeface="+mn-ea"/>
                  <a:cs typeface="Apis For Office"/>
                </a:rPr>
                <a:t>grassa</a:t>
              </a:r>
              <a:br>
                <a:rPr kumimoji="0" lang="it-IT" sz="1200" b="1" i="0" u="none" strike="noStrike" kern="1200" cap="none" spc="0" normalizeH="0" baseline="0" noProof="0" dirty="0">
                  <a:ln>
                    <a:noFill/>
                  </a:ln>
                  <a:solidFill>
                    <a:srgbClr val="001965"/>
                  </a:solidFill>
                  <a:effectLst/>
                  <a:uLnTx/>
                  <a:uFillTx/>
                  <a:ea typeface="+mn-ea"/>
                  <a:cs typeface="Apis For Office"/>
                </a:rPr>
              </a:br>
              <a:r>
                <a:rPr kumimoji="0" sz="1200" b="0" i="0" u="none" strike="noStrike" kern="1200" cap="none" spc="0" normalizeH="0" baseline="0" noProof="0" dirty="0">
                  <a:ln>
                    <a:noFill/>
                  </a:ln>
                  <a:solidFill>
                    <a:srgbClr val="001965"/>
                  </a:solidFill>
                  <a:effectLst/>
                  <a:uLnTx/>
                  <a:uFillTx/>
                  <a:ea typeface="+mn-ea"/>
                  <a:cs typeface="Apis For Office"/>
                </a:rPr>
                <a:t>(kg)</a:t>
              </a:r>
            </a:p>
          </p:txBody>
        </p:sp>
        <p:sp>
          <p:nvSpPr>
            <p:cNvPr id="19" name="Rectangle 15">
              <a:extLst>
                <a:ext uri="{FF2B5EF4-FFF2-40B4-BE49-F238E27FC236}">
                  <a16:creationId xmlns:a16="http://schemas.microsoft.com/office/drawing/2014/main" id="{38BFB270-BDBA-D726-AFE9-D7CD33C714E7}"/>
                </a:ext>
              </a:extLst>
            </p:cNvPr>
            <p:cNvSpPr/>
            <p:nvPr/>
          </p:nvSpPr>
          <p:spPr>
            <a:xfrm>
              <a:off x="3266041" y="3410416"/>
              <a:ext cx="485938" cy="54260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sp>
          <p:nvSpPr>
            <p:cNvPr id="20" name="TextBox 16">
              <a:extLst>
                <a:ext uri="{FF2B5EF4-FFF2-40B4-BE49-F238E27FC236}">
                  <a16:creationId xmlns:a16="http://schemas.microsoft.com/office/drawing/2014/main" id="{02DBA63B-4855-3006-AB08-D44858DB7EDD}"/>
                </a:ext>
              </a:extLst>
            </p:cNvPr>
            <p:cNvSpPr txBox="1"/>
            <p:nvPr/>
          </p:nvSpPr>
          <p:spPr>
            <a:xfrm>
              <a:off x="2952532" y="3966358"/>
              <a:ext cx="1112955" cy="302647"/>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chemeClr val="bg2"/>
                  </a:solidFill>
                  <a:effectLst/>
                  <a:uLnTx/>
                  <a:uFillTx/>
                  <a:ea typeface="+mn-ea"/>
                  <a:cs typeface="Apis For Office"/>
                </a:rPr>
                <a:t>−5,5</a:t>
              </a:r>
            </a:p>
          </p:txBody>
        </p:sp>
        <p:sp>
          <p:nvSpPr>
            <p:cNvPr id="21" name="Rectangle 17">
              <a:extLst>
                <a:ext uri="{FF2B5EF4-FFF2-40B4-BE49-F238E27FC236}">
                  <a16:creationId xmlns:a16="http://schemas.microsoft.com/office/drawing/2014/main" id="{589B3CC8-1A44-76E6-226F-9EA33BAC23B6}"/>
                </a:ext>
              </a:extLst>
            </p:cNvPr>
            <p:cNvSpPr/>
            <p:nvPr/>
          </p:nvSpPr>
          <p:spPr>
            <a:xfrm>
              <a:off x="3814681" y="3410416"/>
              <a:ext cx="485938" cy="20009"/>
            </a:xfrm>
            <a:prstGeom prst="rect">
              <a:avLst/>
            </a:prstGeom>
            <a:solidFill>
              <a:srgbClr val="939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sp>
          <p:nvSpPr>
            <p:cNvPr id="22" name="TextBox 18">
              <a:extLst>
                <a:ext uri="{FF2B5EF4-FFF2-40B4-BE49-F238E27FC236}">
                  <a16:creationId xmlns:a16="http://schemas.microsoft.com/office/drawing/2014/main" id="{9541FC60-B255-EED1-0C65-6FB1B52B99D8}"/>
                </a:ext>
              </a:extLst>
            </p:cNvPr>
            <p:cNvSpPr txBox="1"/>
            <p:nvPr/>
          </p:nvSpPr>
          <p:spPr>
            <a:xfrm>
              <a:off x="3501172" y="3443764"/>
              <a:ext cx="1112955" cy="218008"/>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chemeClr val="accent6">
                      <a:lumMod val="75000"/>
                    </a:schemeClr>
                  </a:solidFill>
                  <a:effectLst/>
                  <a:uLnTx/>
                  <a:uFillTx/>
                  <a:ea typeface="+mn-ea"/>
                  <a:cs typeface="Apis For Office"/>
                </a:rPr>
                <a:t>−0,2</a:t>
              </a:r>
            </a:p>
          </p:txBody>
        </p:sp>
        <p:sp>
          <p:nvSpPr>
            <p:cNvPr id="23" name="TextBox 19">
              <a:extLst>
                <a:ext uri="{FF2B5EF4-FFF2-40B4-BE49-F238E27FC236}">
                  <a16:creationId xmlns:a16="http://schemas.microsoft.com/office/drawing/2014/main" id="{3BB7328B-BB65-489F-DDEB-46E6B48962E9}"/>
                </a:ext>
              </a:extLst>
            </p:cNvPr>
            <p:cNvSpPr txBox="1"/>
            <p:nvPr/>
          </p:nvSpPr>
          <p:spPr>
            <a:xfrm>
              <a:off x="2777490" y="5368051"/>
              <a:ext cx="2011680" cy="288098"/>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dirty="0">
                  <a:ln>
                    <a:noFill/>
                  </a:ln>
                  <a:solidFill>
                    <a:srgbClr val="001965"/>
                  </a:solidFill>
                  <a:effectLst/>
                  <a:uLnTx/>
                  <a:uFillTx/>
                  <a:ea typeface="+mn-ea"/>
                  <a:cs typeface="Apis For Office"/>
                </a:rPr>
                <a:t>Massa </a:t>
              </a:r>
              <a:r>
                <a:rPr kumimoji="0" sz="1200" b="1" i="0" u="none" strike="noStrike" kern="1200" cap="none" spc="0" normalizeH="0" baseline="0" noProof="0" dirty="0" err="1">
                  <a:ln>
                    <a:noFill/>
                  </a:ln>
                  <a:solidFill>
                    <a:srgbClr val="001965"/>
                  </a:solidFill>
                  <a:effectLst/>
                  <a:uLnTx/>
                  <a:uFillTx/>
                  <a:ea typeface="+mn-ea"/>
                  <a:cs typeface="Apis For Office"/>
                </a:rPr>
                <a:t>magra</a:t>
              </a:r>
              <a:br>
                <a:rPr kumimoji="0" lang="it-IT" sz="1200" b="1" i="0" u="none" strike="noStrike" kern="1200" cap="none" spc="0" normalizeH="0" baseline="0" noProof="0" dirty="0">
                  <a:ln>
                    <a:noFill/>
                  </a:ln>
                  <a:solidFill>
                    <a:srgbClr val="001965"/>
                  </a:solidFill>
                  <a:effectLst/>
                  <a:uLnTx/>
                  <a:uFillTx/>
                  <a:ea typeface="+mn-ea"/>
                  <a:cs typeface="Apis For Office"/>
                </a:rPr>
              </a:br>
              <a:r>
                <a:rPr kumimoji="0" sz="1200" b="0" i="0" u="none" strike="noStrike" kern="1200" cap="none" spc="0" normalizeH="0" baseline="0" noProof="0" dirty="0">
                  <a:ln>
                    <a:noFill/>
                  </a:ln>
                  <a:solidFill>
                    <a:srgbClr val="001965"/>
                  </a:solidFill>
                  <a:effectLst/>
                  <a:uLnTx/>
                  <a:uFillTx/>
                  <a:ea typeface="+mn-ea"/>
                  <a:cs typeface="Apis For Office"/>
                </a:rPr>
                <a:t>(kg)</a:t>
              </a:r>
            </a:p>
          </p:txBody>
        </p:sp>
        <p:sp>
          <p:nvSpPr>
            <p:cNvPr id="24" name="Rectangle 20">
              <a:extLst>
                <a:ext uri="{FF2B5EF4-FFF2-40B4-BE49-F238E27FC236}">
                  <a16:creationId xmlns:a16="http://schemas.microsoft.com/office/drawing/2014/main" id="{748116CE-9B82-46A9-2A52-66D726E781C7}"/>
                </a:ext>
              </a:extLst>
            </p:cNvPr>
            <p:cNvSpPr/>
            <p:nvPr/>
          </p:nvSpPr>
          <p:spPr>
            <a:xfrm>
              <a:off x="5277721" y="2867813"/>
              <a:ext cx="485938" cy="54260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sp>
          <p:nvSpPr>
            <p:cNvPr id="25" name="TextBox 21">
              <a:extLst>
                <a:ext uri="{FF2B5EF4-FFF2-40B4-BE49-F238E27FC236}">
                  <a16:creationId xmlns:a16="http://schemas.microsoft.com/office/drawing/2014/main" id="{94860C09-FABB-7700-BDB8-82F539A774DE}"/>
                </a:ext>
              </a:extLst>
            </p:cNvPr>
            <p:cNvSpPr txBox="1"/>
            <p:nvPr/>
          </p:nvSpPr>
          <p:spPr>
            <a:xfrm>
              <a:off x="4964212" y="2564834"/>
              <a:ext cx="1112955" cy="302647"/>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chemeClr val="bg2"/>
                  </a:solidFill>
                  <a:effectLst/>
                  <a:uLnTx/>
                  <a:uFillTx/>
                  <a:ea typeface="+mn-ea"/>
                  <a:cs typeface="Apis For Office"/>
                </a:rPr>
                <a:t>+5,5</a:t>
              </a:r>
            </a:p>
          </p:txBody>
        </p:sp>
        <p:sp>
          <p:nvSpPr>
            <p:cNvPr id="26" name="Rectangle 22">
              <a:extLst>
                <a:ext uri="{FF2B5EF4-FFF2-40B4-BE49-F238E27FC236}">
                  <a16:creationId xmlns:a16="http://schemas.microsoft.com/office/drawing/2014/main" id="{E4BD090D-BFDD-C4B0-1449-3914DEE567B5}"/>
                </a:ext>
              </a:extLst>
            </p:cNvPr>
            <p:cNvSpPr/>
            <p:nvPr/>
          </p:nvSpPr>
          <p:spPr>
            <a:xfrm>
              <a:off x="5826361" y="3410416"/>
              <a:ext cx="485938" cy="79910"/>
            </a:xfrm>
            <a:prstGeom prst="rect">
              <a:avLst/>
            </a:prstGeom>
            <a:solidFill>
              <a:srgbClr val="939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sp>
          <p:nvSpPr>
            <p:cNvPr id="27" name="TextBox 23">
              <a:extLst>
                <a:ext uri="{FF2B5EF4-FFF2-40B4-BE49-F238E27FC236}">
                  <a16:creationId xmlns:a16="http://schemas.microsoft.com/office/drawing/2014/main" id="{38566B46-20A7-12D9-9045-760BBD134F2D}"/>
                </a:ext>
              </a:extLst>
            </p:cNvPr>
            <p:cNvSpPr txBox="1"/>
            <p:nvPr/>
          </p:nvSpPr>
          <p:spPr>
            <a:xfrm>
              <a:off x="5512852" y="3503665"/>
              <a:ext cx="1112955" cy="218008"/>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222222"/>
                  </a:solidFill>
                  <a:effectLst/>
                  <a:uLnTx/>
                  <a:uFillTx/>
                  <a:ea typeface="+mn-ea"/>
                  <a:cs typeface="Apis For Office"/>
                </a:rPr>
                <a:t>−</a:t>
              </a:r>
              <a:r>
                <a:rPr kumimoji="0" sz="1250" b="1" i="0" u="none" strike="noStrike" kern="1200" cap="none" spc="0" normalizeH="0" baseline="0" noProof="0">
                  <a:ln>
                    <a:noFill/>
                  </a:ln>
                  <a:solidFill>
                    <a:schemeClr val="accent6">
                      <a:lumMod val="75000"/>
                    </a:schemeClr>
                  </a:solidFill>
                  <a:effectLst/>
                  <a:uLnTx/>
                  <a:uFillTx/>
                  <a:ea typeface="+mn-ea"/>
                  <a:cs typeface="Apis For Office"/>
                </a:rPr>
                <a:t>0,81</a:t>
              </a:r>
            </a:p>
          </p:txBody>
        </p:sp>
        <p:sp>
          <p:nvSpPr>
            <p:cNvPr id="28" name="TextBox 24">
              <a:extLst>
                <a:ext uri="{FF2B5EF4-FFF2-40B4-BE49-F238E27FC236}">
                  <a16:creationId xmlns:a16="http://schemas.microsoft.com/office/drawing/2014/main" id="{11C3C49E-5384-4CC3-AF44-805B8A5852A6}"/>
                </a:ext>
              </a:extLst>
            </p:cNvPr>
            <p:cNvSpPr txBox="1"/>
            <p:nvPr/>
          </p:nvSpPr>
          <p:spPr>
            <a:xfrm>
              <a:off x="4757819" y="5368051"/>
              <a:ext cx="2011680" cy="288098"/>
            </a:xfrm>
            <a:prstGeom prst="rect">
              <a:avLst/>
            </a:prstGeom>
            <a:noFill/>
          </p:spPr>
          <p:txBody>
            <a:bodyPr wrap="square" lIns="25400" tIns="12700" rIns="25400" bIns="127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001965"/>
                  </a:solidFill>
                  <a:effectLst/>
                  <a:uLnTx/>
                  <a:uFillTx/>
                  <a:ea typeface="+mn-ea"/>
                  <a:cs typeface="Apis For Office"/>
                </a:rPr>
                <a:t>Massa </a:t>
              </a:r>
              <a:r>
                <a:rPr kumimoji="0" sz="1200" b="1" i="0" u="none" strike="noStrike" kern="1200" cap="none" spc="0" normalizeH="0" baseline="0" noProof="0" err="1">
                  <a:ln>
                    <a:noFill/>
                  </a:ln>
                  <a:solidFill>
                    <a:srgbClr val="001965"/>
                  </a:solidFill>
                  <a:effectLst/>
                  <a:uLnTx/>
                  <a:uFillTx/>
                  <a:ea typeface="+mn-ea"/>
                  <a:cs typeface="Apis For Office"/>
                </a:rPr>
                <a:t>magra</a:t>
              </a:r>
              <a:r>
                <a:rPr kumimoji="0" sz="1200" b="1" i="0" u="none" strike="noStrike" kern="1200" cap="none" spc="0" normalizeH="0" baseline="0" noProof="0">
                  <a:ln>
                    <a:noFill/>
                  </a:ln>
                  <a:solidFill>
                    <a:srgbClr val="001965"/>
                  </a:solidFill>
                  <a:effectLst/>
                  <a:uLnTx/>
                  <a:uFillTx/>
                  <a:ea typeface="+mn-ea"/>
                  <a:cs typeface="Apis For Office"/>
                </a:rPr>
                <a:t> </a:t>
              </a:r>
              <a:br>
                <a:rPr kumimoji="0" lang="it-IT" sz="1200" b="1" i="0" u="none" strike="noStrike" kern="1200" cap="none" spc="0" normalizeH="0" baseline="0" noProof="0">
                  <a:ln>
                    <a:noFill/>
                  </a:ln>
                  <a:solidFill>
                    <a:srgbClr val="001965"/>
                  </a:solidFill>
                  <a:effectLst/>
                  <a:uLnTx/>
                  <a:uFillTx/>
                  <a:ea typeface="+mn-ea"/>
                  <a:cs typeface="Apis For Office"/>
                </a:rPr>
              </a:br>
              <a:r>
                <a:rPr kumimoji="0" sz="1200" b="0" i="0" u="none" strike="noStrike" kern="1200" cap="none" spc="0" normalizeH="0" baseline="0" noProof="0">
                  <a:ln>
                    <a:noFill/>
                  </a:ln>
                  <a:solidFill>
                    <a:srgbClr val="001965"/>
                  </a:solidFill>
                  <a:effectLst/>
                  <a:uLnTx/>
                  <a:uFillTx/>
                  <a:ea typeface="+mn-ea"/>
                  <a:cs typeface="Apis For Office"/>
                </a:rPr>
                <a:t>(% peso)</a:t>
              </a:r>
            </a:p>
          </p:txBody>
        </p:sp>
        <p:sp>
          <p:nvSpPr>
            <p:cNvPr id="29" name="Rectangle 48">
              <a:extLst>
                <a:ext uri="{FF2B5EF4-FFF2-40B4-BE49-F238E27FC236}">
                  <a16:creationId xmlns:a16="http://schemas.microsoft.com/office/drawing/2014/main" id="{6E6D870D-3B1A-3937-D389-BE5C7D41A9D2}"/>
                </a:ext>
              </a:extLst>
            </p:cNvPr>
            <p:cNvSpPr/>
            <p:nvPr/>
          </p:nvSpPr>
          <p:spPr>
            <a:xfrm>
              <a:off x="765810" y="3410416"/>
              <a:ext cx="6035040" cy="9263"/>
            </a:xfrm>
            <a:prstGeom prst="rect">
              <a:avLst/>
            </a:prstGeom>
            <a:solidFill>
              <a:srgbClr val="939A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ea typeface="+mn-ea"/>
                <a:cs typeface="+mn-cs"/>
              </a:endParaRPr>
            </a:p>
          </p:txBody>
        </p:sp>
      </p:grpSp>
      <p:sp>
        <p:nvSpPr>
          <p:cNvPr id="41" name="Rectangle 10">
            <a:extLst>
              <a:ext uri="{FF2B5EF4-FFF2-40B4-BE49-F238E27FC236}">
                <a16:creationId xmlns:a16="http://schemas.microsoft.com/office/drawing/2014/main" id="{F09A47E4-73D3-4510-44F9-4C9655313D50}"/>
              </a:ext>
            </a:extLst>
          </p:cNvPr>
          <p:cNvSpPr/>
          <p:nvPr/>
        </p:nvSpPr>
        <p:spPr>
          <a:xfrm>
            <a:off x="7636180" y="2372500"/>
            <a:ext cx="3764794" cy="1175836"/>
          </a:xfrm>
          <a:prstGeom prst="roundRect">
            <a:avLst>
              <a:gd name="adj" fmla="val 18408"/>
            </a:avLst>
          </a:prstGeom>
          <a:solidFill>
            <a:srgbClr val="D8EAF8"/>
          </a:solidFill>
          <a:ln>
            <a:noFill/>
          </a:ln>
          <a:effectLst>
            <a:outerShdw blurRad="142547" sx="102000" sy="102000" algn="ctr" rotWithShape="0">
              <a:prstClr val="black">
                <a:alpha val="2777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ea typeface="+mn-ea"/>
              <a:cs typeface="+mn-cs"/>
            </a:endParaRPr>
          </a:p>
        </p:txBody>
      </p:sp>
      <p:sp>
        <p:nvSpPr>
          <p:cNvPr id="44" name="TextBox 38">
            <a:extLst>
              <a:ext uri="{FF2B5EF4-FFF2-40B4-BE49-F238E27FC236}">
                <a16:creationId xmlns:a16="http://schemas.microsoft.com/office/drawing/2014/main" id="{C59E4156-65C0-F118-30BB-98BD8CFDF5F7}"/>
              </a:ext>
            </a:extLst>
          </p:cNvPr>
          <p:cNvSpPr txBox="1"/>
          <p:nvPr/>
        </p:nvSpPr>
        <p:spPr>
          <a:xfrm>
            <a:off x="8262346" y="2445987"/>
            <a:ext cx="2484140" cy="1053468"/>
          </a:xfrm>
          <a:prstGeom prst="rect">
            <a:avLst/>
          </a:prstGeom>
          <a:noFill/>
        </p:spPr>
        <p:txBody>
          <a:bodyPr wrap="square">
            <a:spAutoFit/>
          </a:bodyPr>
          <a:lstStyle/>
          <a:p>
            <a:pPr lvl="0" algn="ctr">
              <a:spcAft>
                <a:spcPts val="100"/>
              </a:spcAft>
              <a:defRPr/>
            </a:pPr>
            <a:r>
              <a:rPr kumimoji="0" lang="en-US" sz="1600" b="1" i="0" u="none" strike="noStrike" kern="1200" cap="none" spc="0" normalizeH="0" baseline="0" noProof="0" dirty="0">
                <a:ln>
                  <a:noFill/>
                </a:ln>
                <a:solidFill>
                  <a:srgbClr val="001965"/>
                </a:solidFill>
                <a:effectLst/>
                <a:uLnTx/>
                <a:uFillTx/>
                <a:ea typeface="+mn-ea"/>
                <a:cs typeface="Apis For Office"/>
              </a:rPr>
              <a:t>Massa </a:t>
            </a:r>
            <a:r>
              <a:rPr kumimoji="0" lang="en-US" sz="1600" b="1" i="0" u="none" strike="noStrike" kern="1200" cap="none" spc="0" normalizeH="0" baseline="0" noProof="0" dirty="0" err="1">
                <a:ln>
                  <a:noFill/>
                </a:ln>
                <a:solidFill>
                  <a:srgbClr val="001965"/>
                </a:solidFill>
                <a:effectLst/>
                <a:uLnTx/>
                <a:uFillTx/>
                <a:ea typeface="+mn-ea"/>
                <a:cs typeface="Apis For Office"/>
              </a:rPr>
              <a:t>grassa</a:t>
            </a:r>
            <a:r>
              <a:rPr lang="en-US" sz="1600" b="1" dirty="0">
                <a:solidFill>
                  <a:srgbClr val="001965"/>
                </a:solidFill>
                <a:cs typeface="Apis For Office"/>
              </a:rPr>
              <a:t> (kg)</a:t>
            </a:r>
            <a:endParaRPr kumimoji="0" lang="en-US" sz="1600" b="1" i="0" u="none" strike="noStrike" kern="1200" cap="none" spc="0" normalizeH="0" baseline="0" noProof="0" dirty="0">
              <a:ln>
                <a:noFill/>
              </a:ln>
              <a:solidFill>
                <a:srgbClr val="001965"/>
              </a:solidFill>
              <a:effectLst/>
              <a:uLnTx/>
              <a:uFillTx/>
              <a:ea typeface="+mn-ea"/>
              <a:cs typeface="Apis For Office"/>
            </a:endParaRP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sz="3200" b="1" i="0" u="none" strike="noStrike" kern="1200" cap="none" spc="0" normalizeH="0" baseline="0" noProof="0" dirty="0">
                <a:ln>
                  <a:noFill/>
                </a:ln>
                <a:solidFill>
                  <a:schemeClr val="bg2"/>
                </a:solidFill>
                <a:effectLst/>
                <a:uLnTx/>
                <a:uFillTx/>
                <a:ea typeface="+mn-ea"/>
                <a:cs typeface="Apis For Office"/>
              </a:rPr>
              <a:t>−16,6 kg</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sz="1200" b="0" i="0" u="none" strike="noStrike" kern="1200" cap="none" spc="0" normalizeH="0" baseline="0" noProof="0" dirty="0">
                <a:ln>
                  <a:noFill/>
                </a:ln>
                <a:solidFill>
                  <a:srgbClr val="939AA7"/>
                </a:solidFill>
                <a:effectLst/>
                <a:uLnTx/>
                <a:uFillTx/>
                <a:ea typeface="+mn-ea"/>
                <a:cs typeface="Apis For Office"/>
              </a:rPr>
              <a:t>IC 95% −20,8 a −12,5 · P&lt;0,001</a:t>
            </a:r>
          </a:p>
        </p:txBody>
      </p:sp>
      <p:sp>
        <p:nvSpPr>
          <p:cNvPr id="45" name="Rectangle 10">
            <a:extLst>
              <a:ext uri="{FF2B5EF4-FFF2-40B4-BE49-F238E27FC236}">
                <a16:creationId xmlns:a16="http://schemas.microsoft.com/office/drawing/2014/main" id="{B0439802-AF13-F684-D835-4EB15DF8207E}"/>
              </a:ext>
            </a:extLst>
          </p:cNvPr>
          <p:cNvSpPr/>
          <p:nvPr/>
        </p:nvSpPr>
        <p:spPr>
          <a:xfrm>
            <a:off x="7602909" y="3599184"/>
            <a:ext cx="3831336" cy="1196619"/>
          </a:xfrm>
          <a:prstGeom prst="roundRect">
            <a:avLst>
              <a:gd name="adj" fmla="val 17762"/>
            </a:avLst>
          </a:prstGeom>
          <a:solidFill>
            <a:srgbClr val="D8EAF8"/>
          </a:solidFill>
          <a:ln>
            <a:noFill/>
          </a:ln>
          <a:effectLst>
            <a:outerShdw blurRad="142547" sx="102000" sy="102000" algn="ctr" rotWithShape="0">
              <a:prstClr val="black">
                <a:alpha val="2777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ea typeface="+mn-ea"/>
              <a:cs typeface="+mn-cs"/>
            </a:endParaRPr>
          </a:p>
        </p:txBody>
      </p:sp>
      <p:sp>
        <p:nvSpPr>
          <p:cNvPr id="47" name="TextBox 42">
            <a:extLst>
              <a:ext uri="{FF2B5EF4-FFF2-40B4-BE49-F238E27FC236}">
                <a16:creationId xmlns:a16="http://schemas.microsoft.com/office/drawing/2014/main" id="{C56451EA-9CA5-550B-E413-83032CFAC894}"/>
              </a:ext>
            </a:extLst>
          </p:cNvPr>
          <p:cNvSpPr txBox="1"/>
          <p:nvPr/>
        </p:nvSpPr>
        <p:spPr>
          <a:xfrm>
            <a:off x="8098670" y="3679492"/>
            <a:ext cx="2855396" cy="10720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sz="1600" b="1" i="0" u="none" strike="noStrike" kern="1200" cap="none" spc="0" normalizeH="0" baseline="0" noProof="0">
                <a:ln>
                  <a:noFill/>
                </a:ln>
                <a:solidFill>
                  <a:srgbClr val="001965"/>
                </a:solidFill>
                <a:effectLst/>
                <a:uLnTx/>
                <a:uFillTx/>
                <a:ea typeface="+mn-ea"/>
                <a:cs typeface="Apis For Office"/>
              </a:rPr>
              <a:t>Massa </a:t>
            </a:r>
            <a:r>
              <a:rPr kumimoji="0" lang="en-US" sz="1600" b="1" i="0" u="none" strike="noStrike" kern="1200" cap="none" spc="0" normalizeH="0" baseline="0" noProof="0" err="1">
                <a:ln>
                  <a:noFill/>
                </a:ln>
                <a:solidFill>
                  <a:srgbClr val="001965"/>
                </a:solidFill>
                <a:effectLst/>
                <a:uLnTx/>
                <a:uFillTx/>
                <a:ea typeface="+mn-ea"/>
                <a:cs typeface="Apis For Office"/>
              </a:rPr>
              <a:t>magra</a:t>
            </a:r>
            <a:r>
              <a:rPr kumimoji="0" lang="en-US" sz="1600" b="1" i="0" u="none" strike="noStrike" kern="1200" cap="none" spc="0" normalizeH="0" baseline="0" noProof="0">
                <a:ln>
                  <a:noFill/>
                </a:ln>
                <a:solidFill>
                  <a:srgbClr val="001965"/>
                </a:solidFill>
                <a:effectLst/>
                <a:uLnTx/>
                <a:uFillTx/>
                <a:ea typeface="+mn-ea"/>
                <a:cs typeface="Apis For Office"/>
              </a:rPr>
              <a:t> (kg)</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sz="3200" b="1" i="0" u="none" strike="noStrike" kern="1200" cap="none" spc="0" normalizeH="0" baseline="0" noProof="0">
                <a:ln>
                  <a:noFill/>
                </a:ln>
                <a:solidFill>
                  <a:schemeClr val="bg2"/>
                </a:solidFill>
                <a:effectLst/>
                <a:uLnTx/>
                <a:uFillTx/>
                <a:ea typeface="+mn-ea"/>
                <a:cs typeface="Apis For Office"/>
              </a:rPr>
              <a:t>−5,3 kg</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sz="1200" b="0" i="0" u="none" strike="noStrike" kern="1200" cap="none" spc="0" normalizeH="0" baseline="0" noProof="0">
                <a:ln>
                  <a:noFill/>
                </a:ln>
                <a:solidFill>
                  <a:srgbClr val="939AA7"/>
                </a:solidFill>
                <a:effectLst/>
                <a:uLnTx/>
                <a:uFillTx/>
                <a:ea typeface="+mn-ea"/>
                <a:cs typeface="Apis For Office"/>
              </a:rPr>
              <a:t>IC 95% −7,4 a −3,1 · P&lt;0,001</a:t>
            </a:r>
          </a:p>
        </p:txBody>
      </p:sp>
      <p:sp>
        <p:nvSpPr>
          <p:cNvPr id="48" name="Rectangle 10">
            <a:extLst>
              <a:ext uri="{FF2B5EF4-FFF2-40B4-BE49-F238E27FC236}">
                <a16:creationId xmlns:a16="http://schemas.microsoft.com/office/drawing/2014/main" id="{D0C5E3C9-12C3-95AB-C789-6FB34B447A60}"/>
              </a:ext>
            </a:extLst>
          </p:cNvPr>
          <p:cNvSpPr/>
          <p:nvPr/>
        </p:nvSpPr>
        <p:spPr>
          <a:xfrm>
            <a:off x="7602909" y="4846651"/>
            <a:ext cx="3831336" cy="1196619"/>
          </a:xfrm>
          <a:prstGeom prst="roundRect">
            <a:avLst>
              <a:gd name="adj" fmla="val 22538"/>
            </a:avLst>
          </a:prstGeom>
          <a:solidFill>
            <a:srgbClr val="D8EAF8"/>
          </a:solidFill>
          <a:ln>
            <a:noFill/>
          </a:ln>
          <a:effectLst>
            <a:outerShdw blurRad="142547" sx="102000" sy="102000" algn="ctr" rotWithShape="0">
              <a:prstClr val="black">
                <a:alpha val="2777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ea typeface="+mn-ea"/>
              <a:cs typeface="+mn-cs"/>
            </a:endParaRPr>
          </a:p>
        </p:txBody>
      </p:sp>
      <p:sp>
        <p:nvSpPr>
          <p:cNvPr id="50" name="TextBox 46">
            <a:extLst>
              <a:ext uri="{FF2B5EF4-FFF2-40B4-BE49-F238E27FC236}">
                <a16:creationId xmlns:a16="http://schemas.microsoft.com/office/drawing/2014/main" id="{6A4CECD3-F319-629D-38E2-7381AD4700E2}"/>
              </a:ext>
            </a:extLst>
          </p:cNvPr>
          <p:cNvSpPr txBox="1"/>
          <p:nvPr/>
        </p:nvSpPr>
        <p:spPr>
          <a:xfrm>
            <a:off x="8071119" y="4923216"/>
            <a:ext cx="2910498" cy="10720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sz="1600" b="1" i="0" u="none" strike="noStrike" kern="1200" cap="none" spc="0" normalizeH="0" baseline="0" noProof="0">
                <a:ln>
                  <a:noFill/>
                </a:ln>
                <a:solidFill>
                  <a:srgbClr val="001965"/>
                </a:solidFill>
                <a:effectLst/>
                <a:uLnTx/>
                <a:uFillTx/>
                <a:ea typeface="+mn-ea"/>
                <a:cs typeface="Apis For Office"/>
              </a:rPr>
              <a:t>Massa </a:t>
            </a:r>
            <a:r>
              <a:rPr kumimoji="0" lang="en-US" sz="1600" b="1" i="0" u="none" strike="noStrike" kern="1200" cap="none" spc="0" normalizeH="0" baseline="0" noProof="0" err="1">
                <a:ln>
                  <a:noFill/>
                </a:ln>
                <a:solidFill>
                  <a:srgbClr val="001965"/>
                </a:solidFill>
                <a:effectLst/>
                <a:uLnTx/>
                <a:uFillTx/>
                <a:ea typeface="+mn-ea"/>
                <a:cs typeface="Apis For Office"/>
              </a:rPr>
              <a:t>magra</a:t>
            </a:r>
            <a:r>
              <a:rPr kumimoji="0" lang="en-US" sz="1600" b="1" i="0" u="none" strike="noStrike" kern="1200" cap="none" spc="0" normalizeH="0" baseline="0" noProof="0">
                <a:ln>
                  <a:noFill/>
                </a:ln>
                <a:solidFill>
                  <a:srgbClr val="001965"/>
                </a:solidFill>
                <a:effectLst/>
                <a:uLnTx/>
                <a:uFillTx/>
                <a:ea typeface="+mn-ea"/>
                <a:cs typeface="Apis For Office"/>
              </a:rPr>
              <a:t> (% peso)</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sz="3200" b="1" i="0" u="none" strike="noStrike" kern="1200" cap="none" spc="0" normalizeH="0" baseline="0" noProof="0">
                <a:ln>
                  <a:noFill/>
                </a:ln>
                <a:solidFill>
                  <a:schemeClr val="bg2"/>
                </a:solidFill>
                <a:effectLst/>
                <a:uLnTx/>
                <a:uFillTx/>
                <a:ea typeface="+mn-ea"/>
                <a:cs typeface="Apis For Office"/>
              </a:rPr>
              <a:t>+6,3 </a:t>
            </a:r>
            <a:r>
              <a:rPr kumimoji="0" lang="en-US" sz="3200" b="1" i="0" u="none" strike="noStrike" kern="1200" cap="none" spc="0" normalizeH="0" baseline="0" noProof="0" err="1">
                <a:ln>
                  <a:noFill/>
                </a:ln>
                <a:solidFill>
                  <a:schemeClr val="bg2"/>
                </a:solidFill>
                <a:effectLst/>
                <a:uLnTx/>
                <a:uFillTx/>
                <a:ea typeface="+mn-ea"/>
                <a:cs typeface="Apis For Office"/>
              </a:rPr>
              <a:t>punti</a:t>
            </a:r>
            <a:r>
              <a:rPr kumimoji="0" lang="en-US" sz="3200" b="1" i="0" u="none" strike="noStrike" kern="1200" cap="none" spc="0" normalizeH="0" baseline="0" noProof="0">
                <a:ln>
                  <a:noFill/>
                </a:ln>
                <a:solidFill>
                  <a:schemeClr val="bg2"/>
                </a:solidFill>
                <a:effectLst/>
                <a:uLnTx/>
                <a:uFillTx/>
                <a:ea typeface="+mn-ea"/>
                <a:cs typeface="Apis For Office"/>
              </a:rPr>
              <a:t> %</a:t>
            </a:r>
          </a:p>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sz="1200" b="0" i="0" u="none" strike="noStrike" kern="1200" cap="none" spc="0" normalizeH="0" baseline="0" noProof="0">
                <a:ln>
                  <a:noFill/>
                </a:ln>
                <a:solidFill>
                  <a:srgbClr val="939AA7"/>
                </a:solidFill>
                <a:effectLst/>
                <a:uLnTx/>
                <a:uFillTx/>
                <a:ea typeface="+mn-ea"/>
                <a:cs typeface="Apis For Office"/>
              </a:rPr>
              <a:t>IC 95% 4,1 a 8,5 · P&lt;0,001</a:t>
            </a:r>
          </a:p>
        </p:txBody>
      </p:sp>
      <p:sp>
        <p:nvSpPr>
          <p:cNvPr id="12" name="Segnaposto testo 3">
            <a:extLst>
              <a:ext uri="{FF2B5EF4-FFF2-40B4-BE49-F238E27FC236}">
                <a16:creationId xmlns:a16="http://schemas.microsoft.com/office/drawing/2014/main" id="{760310EA-E6B5-5A3D-C9B9-1CFFC5B36D34}"/>
              </a:ext>
            </a:extLst>
          </p:cNvPr>
          <p:cNvSpPr txBox="1">
            <a:spLocks/>
          </p:cNvSpPr>
          <p:nvPr/>
        </p:nvSpPr>
        <p:spPr>
          <a:xfrm>
            <a:off x="507023" y="6084276"/>
            <a:ext cx="11438792" cy="510849"/>
          </a:xfrm>
          <a:prstGeom prst="rect">
            <a:avLst/>
          </a:prstGeom>
        </p:spPr>
        <p:txBody>
          <a:bodyPr lIns="0" tIns="0" rIns="0" bIns="0" anchor="b">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700" b="0" i="0" kern="1200">
                <a:solidFill>
                  <a:schemeClr val="accent6"/>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it-IT" dirty="0"/>
              <a:t>Stanley C, Mallik </a:t>
            </a:r>
            <a:r>
              <a:rPr lang="it-IT" dirty="0" err="1"/>
              <a:t>R</a:t>
            </a:r>
            <a:r>
              <a:rPr lang="it-IT" dirty="0"/>
              <a:t>, et al. Semaglutide versus placebo in </a:t>
            </a:r>
            <a:r>
              <a:rPr lang="it-IT" dirty="0" err="1"/>
              <a:t>individuals</a:t>
            </a:r>
            <a:r>
              <a:rPr lang="it-IT" dirty="0"/>
              <a:t> with </a:t>
            </a:r>
            <a:r>
              <a:rPr lang="it-IT" dirty="0" err="1"/>
              <a:t>poor</a:t>
            </a:r>
            <a:r>
              <a:rPr lang="it-IT" dirty="0"/>
              <a:t> weight </a:t>
            </a:r>
            <a:r>
              <a:rPr lang="it-IT" dirty="0" err="1"/>
              <a:t>loss</a:t>
            </a:r>
            <a:r>
              <a:rPr lang="it-IT" dirty="0"/>
              <a:t> after </a:t>
            </a:r>
            <a:r>
              <a:rPr lang="it-IT" dirty="0" err="1"/>
              <a:t>bariatric</a:t>
            </a:r>
            <a:r>
              <a:rPr lang="it-IT" dirty="0"/>
              <a:t> surgery: a double-</a:t>
            </a:r>
            <a:r>
              <a:rPr lang="it-IT" dirty="0" err="1"/>
              <a:t>blinded</a:t>
            </a:r>
            <a:r>
              <a:rPr lang="it-IT" dirty="0"/>
              <a:t>, </a:t>
            </a:r>
            <a:r>
              <a:rPr lang="it-IT" dirty="0" err="1"/>
              <a:t>randomized</a:t>
            </a:r>
            <a:r>
              <a:rPr lang="it-IT" dirty="0"/>
              <a:t>, placebo-</a:t>
            </a:r>
            <a:r>
              <a:rPr lang="it-IT" dirty="0" err="1"/>
              <a:t>controlled</a:t>
            </a:r>
            <a:r>
              <a:rPr lang="it-IT" dirty="0"/>
              <a:t> trial. Nat </a:t>
            </a:r>
            <a:r>
              <a:rPr lang="it-IT" dirty="0" err="1"/>
              <a:t>Med</a:t>
            </a:r>
            <a:r>
              <a:rPr lang="it-IT" dirty="0"/>
              <a:t>. 2026 Jul;32(7):2662-2672. </a:t>
            </a:r>
            <a:r>
              <a:rPr lang="it-IT" dirty="0" err="1"/>
              <a:t>doi</a:t>
            </a:r>
            <a:r>
              <a:rPr lang="it-IT" dirty="0"/>
              <a:t>: 10.1038/s41591-026-04416-4.</a:t>
            </a:r>
          </a:p>
        </p:txBody>
      </p:sp>
    </p:spTree>
    <p:extLst>
      <p:ext uri="{BB962C8B-B14F-4D97-AF65-F5344CB8AC3E}">
        <p14:creationId xmlns:p14="http://schemas.microsoft.com/office/powerpoint/2010/main" val="150717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C3B3-76F9-6157-AF47-53BE978EC53B}"/>
            </a:ext>
          </a:extLst>
        </p:cNvPr>
        <p:cNvGrpSpPr/>
        <p:nvPr/>
      </p:nvGrpSpPr>
      <p:grpSpPr>
        <a:xfrm>
          <a:off x="0" y="0"/>
          <a:ext cx="0" cy="0"/>
          <a:chOff x="0" y="0"/>
          <a:chExt cx="0" cy="0"/>
        </a:xfrm>
      </p:grpSpPr>
      <p:sp>
        <p:nvSpPr>
          <p:cNvPr id="2" name="Rettangolo con angoli arrotondati 15">
            <a:extLst>
              <a:ext uri="{FF2B5EF4-FFF2-40B4-BE49-F238E27FC236}">
                <a16:creationId xmlns:a16="http://schemas.microsoft.com/office/drawing/2014/main" id="{C9B85352-2BEF-8E9B-A404-236074081F69}"/>
              </a:ext>
            </a:extLst>
          </p:cNvPr>
          <p:cNvSpPr/>
          <p:nvPr/>
        </p:nvSpPr>
        <p:spPr>
          <a:xfrm>
            <a:off x="5380416" y="3050345"/>
            <a:ext cx="6492716" cy="3305463"/>
          </a:xfrm>
          <a:prstGeom prst="roundRect">
            <a:avLst>
              <a:gd name="adj" fmla="val 4551"/>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15" name="Rettangolo con angoli arrotondati 15">
            <a:extLst>
              <a:ext uri="{FF2B5EF4-FFF2-40B4-BE49-F238E27FC236}">
                <a16:creationId xmlns:a16="http://schemas.microsoft.com/office/drawing/2014/main" id="{18CA23A0-EF1B-F24F-996C-CA8622DC780D}"/>
              </a:ext>
            </a:extLst>
          </p:cNvPr>
          <p:cNvSpPr/>
          <p:nvPr/>
        </p:nvSpPr>
        <p:spPr>
          <a:xfrm>
            <a:off x="5380416" y="337625"/>
            <a:ext cx="6492716" cy="3091078"/>
          </a:xfrm>
          <a:prstGeom prst="roundRect">
            <a:avLst>
              <a:gd name="adj" fmla="val 4551"/>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8" name="TextBox 10">
            <a:extLst>
              <a:ext uri="{FF2B5EF4-FFF2-40B4-BE49-F238E27FC236}">
                <a16:creationId xmlns:a16="http://schemas.microsoft.com/office/drawing/2014/main" id="{EDC49C82-4F64-3ABB-0A35-A0E0DCF7E0A4}"/>
              </a:ext>
            </a:extLst>
          </p:cNvPr>
          <p:cNvSpPr txBox="1">
            <a:spLocks noChangeAspect="1"/>
          </p:cNvSpPr>
          <p:nvPr/>
        </p:nvSpPr>
        <p:spPr>
          <a:xfrm rot="10800000">
            <a:off x="-3" y="-5"/>
            <a:ext cx="4839289" cy="4023364"/>
          </a:xfrm>
          <a:prstGeom prst="round2DiagRect">
            <a:avLst>
              <a:gd name="adj1" fmla="val 23776"/>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sp>
        <p:nvSpPr>
          <p:cNvPr id="9" name="Segnaposto testo 2">
            <a:extLst>
              <a:ext uri="{FF2B5EF4-FFF2-40B4-BE49-F238E27FC236}">
                <a16:creationId xmlns:a16="http://schemas.microsoft.com/office/drawing/2014/main" id="{FAFDB973-49A0-1E04-F532-0775E0BAF7A9}"/>
              </a:ext>
            </a:extLst>
          </p:cNvPr>
          <p:cNvSpPr txBox="1">
            <a:spLocks/>
          </p:cNvSpPr>
          <p:nvPr/>
        </p:nvSpPr>
        <p:spPr>
          <a:xfrm>
            <a:off x="541125" y="950028"/>
            <a:ext cx="4432279" cy="915637"/>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en-US" sz="4000" noProof="1">
                <a:solidFill>
                  <a:schemeClr val="bg2"/>
                </a:solidFill>
              </a:rPr>
              <a:t>BARI-STEP</a:t>
            </a:r>
          </a:p>
          <a:p>
            <a:pPr lvl="0">
              <a:defRPr/>
            </a:pPr>
            <a:r>
              <a:rPr lang="en-US" sz="3600" dirty="0" err="1"/>
              <a:t>Benefici</a:t>
            </a:r>
            <a:r>
              <a:rPr lang="en-US" sz="3600" dirty="0"/>
              <a:t> </a:t>
            </a:r>
            <a:r>
              <a:rPr lang="en-US" sz="3600" dirty="0" err="1"/>
              <a:t>su</a:t>
            </a:r>
            <a:r>
              <a:rPr lang="en-US" sz="3600" dirty="0"/>
              <a:t> </a:t>
            </a:r>
            <a:r>
              <a:rPr lang="en-US" sz="3600" dirty="0" err="1"/>
              <a:t>parametri</a:t>
            </a:r>
            <a:r>
              <a:rPr lang="en-US" sz="3600" dirty="0"/>
              <a:t> </a:t>
            </a:r>
            <a:r>
              <a:rPr lang="en-US" sz="3600" dirty="0" err="1"/>
              <a:t>cardiometabolici</a:t>
            </a:r>
            <a:endParaRPr lang="en-US" sz="3600" dirty="0"/>
          </a:p>
          <a:p>
            <a:pPr lvl="0">
              <a:defRPr/>
            </a:pPr>
            <a:r>
              <a:rPr lang="en-US" sz="3600" dirty="0"/>
              <a:t>e </a:t>
            </a:r>
            <a:r>
              <a:rPr lang="en-US" sz="3600" dirty="0" err="1"/>
              <a:t>qualità</a:t>
            </a:r>
            <a:r>
              <a:rPr lang="en-US" sz="3600" dirty="0"/>
              <a:t> di vita</a:t>
            </a:r>
          </a:p>
        </p:txBody>
      </p:sp>
      <p:pic>
        <p:nvPicPr>
          <p:cNvPr id="12" name="Picture 5">
            <a:extLst>
              <a:ext uri="{FF2B5EF4-FFF2-40B4-BE49-F238E27FC236}">
                <a16:creationId xmlns:a16="http://schemas.microsoft.com/office/drawing/2014/main" id="{91C9B1F4-46A5-21EC-BBF5-FECD690689A9}"/>
              </a:ext>
            </a:extLst>
          </p:cNvPr>
          <p:cNvPicPr>
            <a:picLocks noChangeAspect="1"/>
          </p:cNvPicPr>
          <p:nvPr/>
        </p:nvPicPr>
        <p:blipFill>
          <a:blip r:embed="rId2"/>
          <a:srcRect b="19481"/>
          <a:stretch>
            <a:fillRect/>
          </a:stretch>
        </p:blipFill>
        <p:spPr>
          <a:xfrm>
            <a:off x="5514533" y="502192"/>
            <a:ext cx="6136342" cy="2779258"/>
          </a:xfrm>
          <a:prstGeom prst="rect">
            <a:avLst/>
          </a:prstGeom>
        </p:spPr>
      </p:pic>
      <p:pic>
        <p:nvPicPr>
          <p:cNvPr id="13" name="Picture 7">
            <a:extLst>
              <a:ext uri="{FF2B5EF4-FFF2-40B4-BE49-F238E27FC236}">
                <a16:creationId xmlns:a16="http://schemas.microsoft.com/office/drawing/2014/main" id="{75D89A85-CB7A-C881-97CD-392E4B4183F4}"/>
              </a:ext>
            </a:extLst>
          </p:cNvPr>
          <p:cNvPicPr>
            <a:picLocks noChangeAspect="1"/>
          </p:cNvPicPr>
          <p:nvPr/>
        </p:nvPicPr>
        <p:blipFill>
          <a:blip r:embed="rId3"/>
          <a:srcRect b="21746"/>
          <a:stretch>
            <a:fillRect/>
          </a:stretch>
        </p:blipFill>
        <p:spPr>
          <a:xfrm>
            <a:off x="5514533" y="3558053"/>
            <a:ext cx="6136342" cy="2701079"/>
          </a:xfrm>
          <a:prstGeom prst="rect">
            <a:avLst/>
          </a:prstGeom>
        </p:spPr>
      </p:pic>
      <p:sp>
        <p:nvSpPr>
          <p:cNvPr id="3" name="Segnaposto testo 3">
            <a:extLst>
              <a:ext uri="{FF2B5EF4-FFF2-40B4-BE49-F238E27FC236}">
                <a16:creationId xmlns:a16="http://schemas.microsoft.com/office/drawing/2014/main" id="{378A1E88-7413-DACC-A75F-D7C7F552E024}"/>
              </a:ext>
            </a:extLst>
          </p:cNvPr>
          <p:cNvSpPr txBox="1">
            <a:spLocks/>
          </p:cNvSpPr>
          <p:nvPr/>
        </p:nvSpPr>
        <p:spPr>
          <a:xfrm>
            <a:off x="507023" y="6084276"/>
            <a:ext cx="11438792" cy="510849"/>
          </a:xfrm>
          <a:prstGeom prst="rect">
            <a:avLst/>
          </a:prstGeom>
        </p:spPr>
        <p:txBody>
          <a:bodyPr lIns="0" tIns="0" rIns="0" bIns="0" anchor="b">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700" b="0" i="0" kern="1200">
                <a:solidFill>
                  <a:schemeClr val="accent6"/>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it-IT" dirty="0"/>
              <a:t>Stanley C, Mallik </a:t>
            </a:r>
            <a:r>
              <a:rPr lang="it-IT" dirty="0" err="1"/>
              <a:t>R</a:t>
            </a:r>
            <a:r>
              <a:rPr lang="it-IT" dirty="0"/>
              <a:t>, et al. Semaglutide versus placebo in </a:t>
            </a:r>
            <a:r>
              <a:rPr lang="it-IT" dirty="0" err="1"/>
              <a:t>individuals</a:t>
            </a:r>
            <a:r>
              <a:rPr lang="it-IT" dirty="0"/>
              <a:t> with </a:t>
            </a:r>
            <a:r>
              <a:rPr lang="it-IT" dirty="0" err="1"/>
              <a:t>poor</a:t>
            </a:r>
            <a:r>
              <a:rPr lang="it-IT" dirty="0"/>
              <a:t> weight </a:t>
            </a:r>
            <a:r>
              <a:rPr lang="it-IT" dirty="0" err="1"/>
              <a:t>loss</a:t>
            </a:r>
            <a:r>
              <a:rPr lang="it-IT" dirty="0"/>
              <a:t> after </a:t>
            </a:r>
            <a:r>
              <a:rPr lang="it-IT" dirty="0" err="1"/>
              <a:t>bariatric</a:t>
            </a:r>
            <a:r>
              <a:rPr lang="it-IT" dirty="0"/>
              <a:t> surgery: a double-</a:t>
            </a:r>
            <a:r>
              <a:rPr lang="it-IT" dirty="0" err="1"/>
              <a:t>blinded</a:t>
            </a:r>
            <a:r>
              <a:rPr lang="it-IT" dirty="0"/>
              <a:t>, </a:t>
            </a:r>
            <a:r>
              <a:rPr lang="it-IT" dirty="0" err="1"/>
              <a:t>randomized</a:t>
            </a:r>
            <a:r>
              <a:rPr lang="it-IT" dirty="0"/>
              <a:t>, placebo-</a:t>
            </a:r>
            <a:r>
              <a:rPr lang="it-IT" dirty="0" err="1"/>
              <a:t>controlled</a:t>
            </a:r>
            <a:r>
              <a:rPr lang="it-IT" dirty="0"/>
              <a:t> trial. Nat </a:t>
            </a:r>
            <a:r>
              <a:rPr lang="it-IT" dirty="0" err="1"/>
              <a:t>Med</a:t>
            </a:r>
            <a:r>
              <a:rPr lang="it-IT" dirty="0"/>
              <a:t>. 2026 Jul;32(7):2662-2672. </a:t>
            </a:r>
            <a:r>
              <a:rPr lang="it-IT" dirty="0" err="1"/>
              <a:t>doi</a:t>
            </a:r>
            <a:r>
              <a:rPr lang="it-IT" dirty="0"/>
              <a:t>: 10.1038/s41591-026-04416-4.</a:t>
            </a:r>
          </a:p>
        </p:txBody>
      </p:sp>
    </p:spTree>
    <p:extLst>
      <p:ext uri="{BB962C8B-B14F-4D97-AF65-F5344CB8AC3E}">
        <p14:creationId xmlns:p14="http://schemas.microsoft.com/office/powerpoint/2010/main" val="174901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4A72B01-E9C6-77FF-5CFD-4D96352CA17B}"/>
            </a:ext>
          </a:extLst>
        </p:cNvPr>
        <p:cNvGrpSpPr/>
        <p:nvPr/>
      </p:nvGrpSpPr>
      <p:grpSpPr>
        <a:xfrm>
          <a:off x="0" y="0"/>
          <a:ext cx="0" cy="0"/>
          <a:chOff x="0" y="0"/>
          <a:chExt cx="0" cy="0"/>
        </a:xfrm>
      </p:grpSpPr>
      <p:pic>
        <p:nvPicPr>
          <p:cNvPr id="7" name="Elemento grafico 6">
            <a:extLst>
              <a:ext uri="{FF2B5EF4-FFF2-40B4-BE49-F238E27FC236}">
                <a16:creationId xmlns:a16="http://schemas.microsoft.com/office/drawing/2014/main" id="{72B8D8E3-F7D4-2889-040C-E9A4A6D3D2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353" y="-1"/>
            <a:ext cx="3691885" cy="6827459"/>
          </a:xfrm>
          <a:prstGeom prst="rect">
            <a:avLst/>
          </a:prstGeom>
        </p:spPr>
      </p:pic>
      <p:sp>
        <p:nvSpPr>
          <p:cNvPr id="5" name="Segnaposto testo 4">
            <a:extLst>
              <a:ext uri="{FF2B5EF4-FFF2-40B4-BE49-F238E27FC236}">
                <a16:creationId xmlns:a16="http://schemas.microsoft.com/office/drawing/2014/main" id="{EA02B75A-1F16-0B93-BC6D-22B35CCD891E}"/>
              </a:ext>
            </a:extLst>
          </p:cNvPr>
          <p:cNvSpPr>
            <a:spLocks noGrp="1"/>
          </p:cNvSpPr>
          <p:nvPr>
            <p:ph type="body" sz="quarter" idx="10"/>
          </p:nvPr>
        </p:nvSpPr>
        <p:spPr>
          <a:xfrm>
            <a:off x="601153" y="628950"/>
            <a:ext cx="9356912" cy="915637"/>
          </a:xfrm>
        </p:spPr>
        <p:txBody>
          <a:bodyPr lIns="0" tIns="0">
            <a:noAutofit/>
          </a:bodyPr>
          <a:lstStyle/>
          <a:p>
            <a:r>
              <a:rPr lang="it-IT" b="1"/>
              <a:t>Conclusioni</a:t>
            </a:r>
          </a:p>
        </p:txBody>
      </p:sp>
      <p:sp>
        <p:nvSpPr>
          <p:cNvPr id="2" name="Rettangolo con angoli arrotondati sullo stesso lato 25">
            <a:extLst>
              <a:ext uri="{FF2B5EF4-FFF2-40B4-BE49-F238E27FC236}">
                <a16:creationId xmlns:a16="http://schemas.microsoft.com/office/drawing/2014/main" id="{A2827124-0D78-01D0-6A6A-CE7C0B3C9C76}"/>
              </a:ext>
            </a:extLst>
          </p:cNvPr>
          <p:cNvSpPr/>
          <p:nvPr/>
        </p:nvSpPr>
        <p:spPr>
          <a:xfrm>
            <a:off x="520828" y="1363111"/>
            <a:ext cx="11211365" cy="1288561"/>
          </a:xfrm>
          <a:prstGeom prst="roundRect">
            <a:avLst>
              <a:gd name="adj" fmla="val 50000"/>
            </a:avLst>
          </a:prstGeom>
          <a:gradFill>
            <a:gsLst>
              <a:gs pos="99000">
                <a:srgbClr val="B1D5F2"/>
              </a:gs>
              <a:gs pos="0">
                <a:srgbClr val="FFFFFF"/>
              </a:gs>
            </a:gsLst>
            <a:lin ang="600000" scaled="0"/>
          </a:gradFill>
          <a:ln w="12700" cap="flat" cmpd="sng" algn="ctr">
            <a:noFill/>
            <a:prstDash val="solid"/>
            <a:miter lim="800000"/>
          </a:ln>
          <a:effectLst/>
        </p:spPr>
        <p:txBody>
          <a:bodyPr lIns="1440000" tIns="0" rIns="0" bIns="0" anchor="ctr"/>
          <a:lstStyle/>
          <a:p>
            <a:pPr lvl="0">
              <a:defRPr/>
            </a:pPr>
            <a:r>
              <a:rPr lang="en-US" b="1" dirty="0">
                <a:solidFill>
                  <a:srgbClr val="001965"/>
                </a:solidFill>
              </a:rPr>
              <a:t>PRIMO STUDIO CHE DIMOSTRA QUANTO L’APPROCCIO MULTIMODALE SIA VINCENTE</a:t>
            </a:r>
            <a:endParaRPr lang="en-US" sz="2000" b="1" dirty="0">
              <a:solidFill>
                <a:srgbClr val="001965"/>
              </a:solidFill>
            </a:endParaRPr>
          </a:p>
          <a:p>
            <a:pPr lvl="0">
              <a:defRPr/>
            </a:pPr>
            <a:r>
              <a:rPr lang="it-IT" sz="1600" b="1" dirty="0">
                <a:solidFill>
                  <a:srgbClr val="001965"/>
                </a:solidFill>
              </a:rPr>
              <a:t>L’integrazione tra Chirurgia Metabolica e Bariatrica (MBS) e farmacoterapia </a:t>
            </a:r>
            <a:r>
              <a:rPr lang="it-IT" sz="1600" dirty="0">
                <a:solidFill>
                  <a:srgbClr val="001965"/>
                </a:solidFill>
              </a:rPr>
              <a:t>può ridefinire la gestione a lungo termine dell’obesità, con un approccio più efficace e centrato sul paziente</a:t>
            </a:r>
            <a:endParaRPr lang="it-IT" sz="1600" dirty="0">
              <a:solidFill>
                <a:schemeClr val="accent1"/>
              </a:solidFill>
            </a:endParaRPr>
          </a:p>
        </p:txBody>
      </p:sp>
      <p:sp>
        <p:nvSpPr>
          <p:cNvPr id="4" name="Oval 3">
            <a:extLst>
              <a:ext uri="{FF2B5EF4-FFF2-40B4-BE49-F238E27FC236}">
                <a16:creationId xmlns:a16="http://schemas.microsoft.com/office/drawing/2014/main" id="{BB5C30AD-8B2E-C7D6-FCB9-828B15292E10}"/>
              </a:ext>
            </a:extLst>
          </p:cNvPr>
          <p:cNvSpPr>
            <a:spLocks/>
          </p:cNvSpPr>
          <p:nvPr/>
        </p:nvSpPr>
        <p:spPr>
          <a:xfrm>
            <a:off x="587876" y="1389991"/>
            <a:ext cx="1234800" cy="1234800"/>
          </a:xfrm>
          <a:prstGeom prst="ellipse">
            <a:avLst/>
          </a:prstGeom>
          <a:solidFill>
            <a:srgbClr val="FFFFFF"/>
          </a:solidFill>
          <a:ln w="76200" cap="flat" cmpd="sng" algn="ctr">
            <a:noFill/>
            <a:prstDash val="solid"/>
            <a:miter lim="800000"/>
          </a:ln>
          <a:effectLst>
            <a:outerShdw blurRad="163781" sx="102000" sy="102000" algn="ctr" rotWithShape="0">
              <a:prstClr val="black">
                <a:alpha val="16212"/>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8FBF"/>
              </a:solidFill>
              <a:effectLst/>
              <a:uLnTx/>
              <a:uFillTx/>
              <a:latin typeface="Century Gothic" panose="020B0502020202020204" pitchFamily="34" charset="0"/>
              <a:ea typeface="Apis For Office" panose="020B0504010101010104" pitchFamily="34" charset="0"/>
              <a:cs typeface="Apis For Office" panose="020B0504010101010104" pitchFamily="34" charset="0"/>
            </a:endParaRPr>
          </a:p>
        </p:txBody>
      </p:sp>
      <p:sp>
        <p:nvSpPr>
          <p:cNvPr id="9" name="Rettangolo con angoli arrotondati sullo stesso lato 25">
            <a:extLst>
              <a:ext uri="{FF2B5EF4-FFF2-40B4-BE49-F238E27FC236}">
                <a16:creationId xmlns:a16="http://schemas.microsoft.com/office/drawing/2014/main" id="{422428AF-7C76-6DEE-27C1-BC71F01ED26E}"/>
              </a:ext>
            </a:extLst>
          </p:cNvPr>
          <p:cNvSpPr/>
          <p:nvPr/>
        </p:nvSpPr>
        <p:spPr>
          <a:xfrm>
            <a:off x="507022" y="2897461"/>
            <a:ext cx="11211365" cy="1288561"/>
          </a:xfrm>
          <a:prstGeom prst="roundRect">
            <a:avLst>
              <a:gd name="adj" fmla="val 50000"/>
            </a:avLst>
          </a:prstGeom>
          <a:gradFill>
            <a:gsLst>
              <a:gs pos="99000">
                <a:srgbClr val="B1D5F2"/>
              </a:gs>
              <a:gs pos="0">
                <a:srgbClr val="FFFFFF"/>
              </a:gs>
            </a:gsLst>
            <a:lin ang="600000" scaled="0"/>
          </a:gradFill>
          <a:ln w="12700" cap="flat" cmpd="sng" algn="ctr">
            <a:noFill/>
            <a:prstDash val="solid"/>
            <a:miter lim="800000"/>
          </a:ln>
          <a:effectLst/>
        </p:spPr>
        <p:txBody>
          <a:bodyPr lIns="1440000" tIns="0" rIns="0" bIns="0" anchor="ctr"/>
          <a:lstStyle/>
          <a:p>
            <a:pPr lvl="0">
              <a:defRPr/>
            </a:pPr>
            <a:r>
              <a:rPr lang="en-US" sz="2000" b="1" dirty="0">
                <a:solidFill>
                  <a:srgbClr val="001965"/>
                </a:solidFill>
              </a:rPr>
              <a:t>PROFILO DI SICUREZZA E TOLLERABILITÀ</a:t>
            </a:r>
          </a:p>
          <a:p>
            <a:pPr lvl="0">
              <a:defRPr/>
            </a:pPr>
            <a:r>
              <a:rPr lang="it-IT" sz="1600" b="1" dirty="0">
                <a:solidFill>
                  <a:srgbClr val="001965"/>
                </a:solidFill>
              </a:rPr>
              <a:t>Eventi avversi in linea con il consolidato profilo di sicurezza di semaglutide,</a:t>
            </a:r>
            <a:br>
              <a:rPr lang="it-IT" sz="1600" b="1" dirty="0">
                <a:solidFill>
                  <a:srgbClr val="001965"/>
                </a:solidFill>
              </a:rPr>
            </a:br>
            <a:r>
              <a:rPr lang="it-IT" sz="1600" dirty="0">
                <a:solidFill>
                  <a:srgbClr val="001965"/>
                </a:solidFill>
              </a:rPr>
              <a:t>senza evidenza di nuovi segnali nei pazienti post-bariatrici.</a:t>
            </a:r>
          </a:p>
          <a:p>
            <a:pPr lvl="0">
              <a:defRPr/>
            </a:pPr>
            <a:r>
              <a:rPr lang="en-US" sz="1600" dirty="0" err="1">
                <a:solidFill>
                  <a:srgbClr val="001965"/>
                </a:solidFill>
              </a:rPr>
              <a:t>Farmaco</a:t>
            </a:r>
            <a:r>
              <a:rPr lang="en-US" sz="1600" dirty="0">
                <a:solidFill>
                  <a:srgbClr val="001965"/>
                </a:solidFill>
              </a:rPr>
              <a:t> </a:t>
            </a:r>
            <a:r>
              <a:rPr lang="en-US" sz="1600" dirty="0" err="1">
                <a:solidFill>
                  <a:srgbClr val="001965"/>
                </a:solidFill>
              </a:rPr>
              <a:t>sicuro</a:t>
            </a:r>
            <a:r>
              <a:rPr lang="en-US" sz="1600" dirty="0">
                <a:solidFill>
                  <a:srgbClr val="001965"/>
                </a:solidFill>
              </a:rPr>
              <a:t> e ben </a:t>
            </a:r>
            <a:r>
              <a:rPr lang="en-US" sz="1600" dirty="0" err="1">
                <a:solidFill>
                  <a:srgbClr val="001965"/>
                </a:solidFill>
              </a:rPr>
              <a:t>tollerato</a:t>
            </a:r>
            <a:r>
              <a:rPr lang="en-US" sz="1600" dirty="0">
                <a:solidFill>
                  <a:srgbClr val="001965"/>
                </a:solidFill>
              </a:rPr>
              <a:t> a </a:t>
            </a:r>
            <a:r>
              <a:rPr lang="en-US" b="1" dirty="0">
                <a:solidFill>
                  <a:srgbClr val="001965"/>
                </a:solidFill>
              </a:rPr>
              <a:t>un anno o </a:t>
            </a:r>
            <a:r>
              <a:rPr lang="en-US" b="1" dirty="0" err="1">
                <a:solidFill>
                  <a:srgbClr val="001965"/>
                </a:solidFill>
              </a:rPr>
              <a:t>più</a:t>
            </a:r>
            <a:r>
              <a:rPr lang="en-US" b="1" dirty="0">
                <a:solidFill>
                  <a:srgbClr val="001965"/>
                </a:solidFill>
              </a:rPr>
              <a:t> </a:t>
            </a:r>
            <a:r>
              <a:rPr lang="en-US" b="1" dirty="0" err="1">
                <a:solidFill>
                  <a:srgbClr val="001965"/>
                </a:solidFill>
              </a:rPr>
              <a:t>dall'intervento</a:t>
            </a:r>
            <a:endParaRPr lang="it-IT" sz="1600" dirty="0">
              <a:solidFill>
                <a:schemeClr val="accent1"/>
              </a:solidFill>
            </a:endParaRPr>
          </a:p>
        </p:txBody>
      </p:sp>
      <p:sp>
        <p:nvSpPr>
          <p:cNvPr id="11" name="Oval 3">
            <a:extLst>
              <a:ext uri="{FF2B5EF4-FFF2-40B4-BE49-F238E27FC236}">
                <a16:creationId xmlns:a16="http://schemas.microsoft.com/office/drawing/2014/main" id="{5CA56CB3-D165-689F-91BE-8985F3CE0C51}"/>
              </a:ext>
            </a:extLst>
          </p:cNvPr>
          <p:cNvSpPr>
            <a:spLocks/>
          </p:cNvSpPr>
          <p:nvPr/>
        </p:nvSpPr>
        <p:spPr>
          <a:xfrm>
            <a:off x="574070" y="2924341"/>
            <a:ext cx="1234800" cy="1234800"/>
          </a:xfrm>
          <a:prstGeom prst="ellipse">
            <a:avLst/>
          </a:prstGeom>
          <a:solidFill>
            <a:srgbClr val="FFFFFF"/>
          </a:solidFill>
          <a:ln w="76200" cap="flat" cmpd="sng" algn="ctr">
            <a:noFill/>
            <a:prstDash val="solid"/>
            <a:miter lim="800000"/>
          </a:ln>
          <a:effectLst>
            <a:outerShdw blurRad="163781" sx="102000" sy="102000" algn="ctr" rotWithShape="0">
              <a:prstClr val="black">
                <a:alpha val="16212"/>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8FBF"/>
              </a:solidFill>
              <a:effectLst/>
              <a:uLnTx/>
              <a:uFillTx/>
              <a:latin typeface="Century Gothic" panose="020B0502020202020204" pitchFamily="34" charset="0"/>
              <a:ea typeface="Apis For Office" panose="020B0504010101010104" pitchFamily="34" charset="0"/>
              <a:cs typeface="Apis For Office" panose="020B0504010101010104" pitchFamily="34" charset="0"/>
            </a:endParaRPr>
          </a:p>
        </p:txBody>
      </p:sp>
      <p:sp>
        <p:nvSpPr>
          <p:cNvPr id="13" name="Rettangolo con angoli arrotondati sullo stesso lato 25">
            <a:extLst>
              <a:ext uri="{FF2B5EF4-FFF2-40B4-BE49-F238E27FC236}">
                <a16:creationId xmlns:a16="http://schemas.microsoft.com/office/drawing/2014/main" id="{C4FFC283-DA6A-FC59-DA51-7FDB60AFC6B0}"/>
              </a:ext>
            </a:extLst>
          </p:cNvPr>
          <p:cNvSpPr/>
          <p:nvPr/>
        </p:nvSpPr>
        <p:spPr>
          <a:xfrm>
            <a:off x="574069" y="4431811"/>
            <a:ext cx="11211365" cy="1288561"/>
          </a:xfrm>
          <a:prstGeom prst="roundRect">
            <a:avLst>
              <a:gd name="adj" fmla="val 50000"/>
            </a:avLst>
          </a:prstGeom>
          <a:gradFill>
            <a:gsLst>
              <a:gs pos="99000">
                <a:srgbClr val="B1D5F2"/>
              </a:gs>
              <a:gs pos="0">
                <a:srgbClr val="FFFFFF"/>
              </a:gs>
            </a:gsLst>
            <a:lin ang="600000" scaled="0"/>
          </a:gradFill>
          <a:ln w="12700" cap="flat" cmpd="sng" algn="ctr">
            <a:noFill/>
            <a:prstDash val="solid"/>
            <a:miter lim="800000"/>
          </a:ln>
          <a:effectLst/>
        </p:spPr>
        <p:txBody>
          <a:bodyPr lIns="1440000" tIns="0" rIns="0" bIns="0" anchor="ctr"/>
          <a:lstStyle/>
          <a:p>
            <a:pPr lvl="0">
              <a:defRPr/>
            </a:pPr>
            <a:r>
              <a:rPr lang="en-US" sz="2000" b="1">
                <a:solidFill>
                  <a:srgbClr val="001965"/>
                </a:solidFill>
                <a:cs typeface="Apis For Office"/>
              </a:rPr>
              <a:t>PERDITA DI PESO SIGNIFICATIVA E DI QUALITÀ</a:t>
            </a:r>
          </a:p>
          <a:p>
            <a:pPr lvl="0">
              <a:defRPr/>
            </a:pPr>
            <a:r>
              <a:rPr lang="en-US" sz="2000" b="1">
                <a:solidFill>
                  <a:srgbClr val="001965"/>
                </a:solidFill>
                <a:cs typeface="Apis For Office"/>
              </a:rPr>
              <a:t>&amp;</a:t>
            </a:r>
          </a:p>
          <a:p>
            <a:pPr lvl="0">
              <a:defRPr/>
            </a:pPr>
            <a:r>
              <a:rPr lang="en-US" sz="2000" b="1">
                <a:solidFill>
                  <a:srgbClr val="001965"/>
                </a:solidFill>
                <a:cs typeface="Apis For Office"/>
              </a:rPr>
              <a:t>BENEFICI CARDIOMETABOLICI E SULLA QUALITÀ DI VITA</a:t>
            </a:r>
            <a:endParaRPr lang="en-US" sz="2000" b="1" baseline="30000">
              <a:solidFill>
                <a:srgbClr val="001965"/>
              </a:solidFill>
              <a:cs typeface="Apis For Office"/>
            </a:endParaRPr>
          </a:p>
        </p:txBody>
      </p:sp>
      <p:sp>
        <p:nvSpPr>
          <p:cNvPr id="14" name="Oval 3">
            <a:extLst>
              <a:ext uri="{FF2B5EF4-FFF2-40B4-BE49-F238E27FC236}">
                <a16:creationId xmlns:a16="http://schemas.microsoft.com/office/drawing/2014/main" id="{350804A5-2DA9-2F6A-5A0C-77DA167F10B0}"/>
              </a:ext>
            </a:extLst>
          </p:cNvPr>
          <p:cNvSpPr>
            <a:spLocks/>
          </p:cNvSpPr>
          <p:nvPr/>
        </p:nvSpPr>
        <p:spPr>
          <a:xfrm>
            <a:off x="641117" y="4458691"/>
            <a:ext cx="1234800" cy="1234800"/>
          </a:xfrm>
          <a:prstGeom prst="ellipse">
            <a:avLst/>
          </a:prstGeom>
          <a:solidFill>
            <a:srgbClr val="FFFFFF"/>
          </a:solidFill>
          <a:ln w="76200" cap="flat" cmpd="sng" algn="ctr">
            <a:noFill/>
            <a:prstDash val="solid"/>
            <a:miter lim="800000"/>
          </a:ln>
          <a:effectLst>
            <a:outerShdw blurRad="163781" sx="102000" sy="102000" algn="ctr" rotWithShape="0">
              <a:prstClr val="black">
                <a:alpha val="16212"/>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8FBF"/>
              </a:solidFill>
              <a:effectLst/>
              <a:uLnTx/>
              <a:uFillTx/>
              <a:latin typeface="Century Gothic" panose="020B0502020202020204" pitchFamily="34" charset="0"/>
              <a:ea typeface="Apis For Office" panose="020B0504010101010104" pitchFamily="34" charset="0"/>
              <a:cs typeface="Apis For Office" panose="020B0504010101010104" pitchFamily="34" charset="0"/>
            </a:endParaRPr>
          </a:p>
        </p:txBody>
      </p:sp>
      <p:pic>
        <p:nvPicPr>
          <p:cNvPr id="6" name="Elemento grafico 5">
            <a:extLst>
              <a:ext uri="{FF2B5EF4-FFF2-40B4-BE49-F238E27FC236}">
                <a16:creationId xmlns:a16="http://schemas.microsoft.com/office/drawing/2014/main" id="{89659DFD-45B3-E6C7-8188-D98CF36E1F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8500" y="1574462"/>
            <a:ext cx="861487" cy="843724"/>
          </a:xfrm>
          <a:prstGeom prst="rect">
            <a:avLst/>
          </a:prstGeom>
        </p:spPr>
      </p:pic>
      <p:pic>
        <p:nvPicPr>
          <p:cNvPr id="10" name="Elemento grafico 9">
            <a:extLst>
              <a:ext uri="{FF2B5EF4-FFF2-40B4-BE49-F238E27FC236}">
                <a16:creationId xmlns:a16="http://schemas.microsoft.com/office/drawing/2014/main" id="{6EEF0290-358B-9AF7-E9B7-3D98FF95F36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4772" y="3083967"/>
            <a:ext cx="680521" cy="829385"/>
          </a:xfrm>
          <a:prstGeom prst="rect">
            <a:avLst/>
          </a:prstGeom>
        </p:spPr>
      </p:pic>
      <p:pic>
        <p:nvPicPr>
          <p:cNvPr id="15" name="Elemento grafico 14">
            <a:extLst>
              <a:ext uri="{FF2B5EF4-FFF2-40B4-BE49-F238E27FC236}">
                <a16:creationId xmlns:a16="http://schemas.microsoft.com/office/drawing/2014/main" id="{E974AD13-298D-2D59-ED95-24BB858F8CF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5479" y="4630565"/>
            <a:ext cx="878576" cy="878576"/>
          </a:xfrm>
          <a:prstGeom prst="rect">
            <a:avLst/>
          </a:prstGeom>
        </p:spPr>
      </p:pic>
    </p:spTree>
    <p:extLst>
      <p:ext uri="{BB962C8B-B14F-4D97-AF65-F5344CB8AC3E}">
        <p14:creationId xmlns:p14="http://schemas.microsoft.com/office/powerpoint/2010/main" val="331132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6EC78F-F2B8-AC00-0201-29D746876648}"/>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B62602F7-FA2C-782E-5529-692865C67813}"/>
              </a:ext>
            </a:extLst>
          </p:cNvPr>
          <p:cNvPicPr>
            <a:picLocks noChangeAspect="1"/>
          </p:cNvPicPr>
          <p:nvPr/>
        </p:nvPicPr>
        <p:blipFill>
          <a:blip r:embed="rId3">
            <a:alphaModFix amt="0"/>
          </a:blip>
          <a:stretch>
            <a:fillRect/>
          </a:stretch>
        </p:blipFill>
        <p:spPr>
          <a:xfrm flipH="1">
            <a:off x="7589562" y="1485385"/>
            <a:ext cx="2551118" cy="360318"/>
          </a:xfrm>
          <a:prstGeom prst="rect">
            <a:avLst/>
          </a:prstGeom>
          <a:noFill/>
        </p:spPr>
      </p:pic>
      <p:sp>
        <p:nvSpPr>
          <p:cNvPr id="3" name="CasellaDiTesto 2">
            <a:extLst>
              <a:ext uri="{FF2B5EF4-FFF2-40B4-BE49-F238E27FC236}">
                <a16:creationId xmlns:a16="http://schemas.microsoft.com/office/drawing/2014/main" id="{A8795B8E-5F38-2DB6-E747-D18C547CFC56}"/>
              </a:ext>
            </a:extLst>
          </p:cNvPr>
          <p:cNvSpPr txBox="1"/>
          <p:nvPr/>
        </p:nvSpPr>
        <p:spPr>
          <a:xfrm>
            <a:off x="7589562" y="1665544"/>
            <a:ext cx="2551118"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EXPERT </a:t>
            </a:r>
            <a:r>
              <a:rPr kumimoji="0" lang="it-IT" sz="1600" b="0"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DISCUSSION</a:t>
            </a:r>
            <a:endParaRPr kumimoji="0" lang="it-IT" sz="1600" b="0" i="0" u="none" strike="noStrike" kern="1200" cap="none" spc="0" normalizeH="0" baseline="0" noProof="0" dirty="0">
              <a:ln>
                <a:noFill/>
              </a:ln>
              <a:solidFill>
                <a:srgbClr val="001965">
                  <a:alpha val="0"/>
                </a:srgbClr>
              </a:solidFill>
              <a:effectLst/>
              <a:uLnTx/>
              <a:uFillTx/>
              <a:latin typeface="Century Gothic" panose="020F0302020204030204"/>
              <a:ea typeface="+mn-ea"/>
              <a:cs typeface="+mn-cs"/>
            </a:endParaRPr>
          </a:p>
        </p:txBody>
      </p:sp>
      <p:sp>
        <p:nvSpPr>
          <p:cNvPr id="5" name="CasellaDiTesto 4">
            <a:extLst>
              <a:ext uri="{FF2B5EF4-FFF2-40B4-BE49-F238E27FC236}">
                <a16:creationId xmlns:a16="http://schemas.microsoft.com/office/drawing/2014/main" id="{FCFD4496-67A2-C84F-EDEF-A935C3BF8126}"/>
              </a:ext>
            </a:extLst>
          </p:cNvPr>
          <p:cNvSpPr txBox="1"/>
          <p:nvPr/>
        </p:nvSpPr>
        <p:spPr>
          <a:xfrm>
            <a:off x="1042757" y="1413416"/>
            <a:ext cx="2551118" cy="215443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FFFFFF"/>
                </a:solidFill>
                <a:effectLst/>
                <a:uLnTx/>
                <a:uFillTx/>
                <a:latin typeface="Century Gothic" panose="020F0302020204030204"/>
                <a:ea typeface="+mn-ea"/>
                <a:cs typeface="+mn-cs"/>
              </a:rPr>
              <a:t>OUTCOME</a:t>
            </a:r>
            <a: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t> OLTRE</a:t>
            </a:r>
            <a:b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lang="it-IT" sz="3200" dirty="0">
                <a:solidFill>
                  <a:srgbClr val="FFFFFF"/>
                </a:solidFill>
                <a:latin typeface="Century Gothic" panose="020F0302020204030204"/>
              </a:rPr>
              <a:t>IL </a:t>
            </a:r>
            <a:r>
              <a:rPr kumimoji="0" lang="it-IT" sz="3200" b="0" i="0" u="none" strike="noStrike" kern="1200" cap="none" spc="0" normalizeH="0" baseline="0" noProof="0" dirty="0">
                <a:ln>
                  <a:noFill/>
                </a:ln>
                <a:solidFill>
                  <a:srgbClr val="FFFFFF"/>
                </a:solidFill>
                <a:effectLst/>
                <a:uLnTx/>
                <a:uFillTx/>
                <a:latin typeface="Century Gothic" panose="020F0302020204030204"/>
                <a:ea typeface="+mn-ea"/>
                <a:cs typeface="+mn-cs"/>
              </a:rPr>
              <a:t>CALO PONDERALE</a:t>
            </a:r>
            <a:endParaRPr kumimoji="0" lang="it-IT" sz="36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8" name="CasellaDiTesto 7">
            <a:extLst>
              <a:ext uri="{FF2B5EF4-FFF2-40B4-BE49-F238E27FC236}">
                <a16:creationId xmlns:a16="http://schemas.microsoft.com/office/drawing/2014/main" id="{1723F6DE-61CA-8663-7ACA-01D2767EA089}"/>
              </a:ext>
            </a:extLst>
          </p:cNvPr>
          <p:cNvSpPr txBox="1"/>
          <p:nvPr/>
        </p:nvSpPr>
        <p:spPr>
          <a:xfrm rot="5400000">
            <a:off x="1590875" y="3445273"/>
            <a:ext cx="823170" cy="2352335"/>
          </a:xfrm>
          <a:prstGeom prst="round2SameRect">
            <a:avLst>
              <a:gd name="adj1" fmla="val 50000"/>
              <a:gd name="adj2" fmla="val 0"/>
            </a:avLst>
          </a:prstGeom>
          <a:solidFill>
            <a:schemeClr val="bg1"/>
          </a:solidFill>
          <a:ln>
            <a:noFill/>
          </a:ln>
        </p:spPr>
        <p:txBody>
          <a:bodyPr vert="vert270" wrap="square" lIns="0" tIns="0" rIns="0" bIns="251999" rtlCol="0" anchor="ctr">
            <a:noAutofit/>
          </a:bodyPr>
          <a:lstStyle/>
          <a:p>
            <a:pPr>
              <a:lnSpc>
                <a:spcPct val="90000"/>
              </a:lnSpc>
              <a:spcAft>
                <a:spcPts val="600"/>
              </a:spcAft>
              <a:defRPr/>
            </a:pPr>
            <a:r>
              <a:rPr lang="en-GB" sz="1600" b="1" dirty="0">
                <a:solidFill>
                  <a:srgbClr val="001965"/>
                </a:solidFill>
                <a:latin typeface="Century Gothic" panose="020B0502020202020204" pitchFamily="34" charset="0"/>
              </a:rPr>
              <a:t>ANTONIO BRAUN</a:t>
            </a:r>
          </a:p>
        </p:txBody>
      </p:sp>
      <p:grpSp>
        <p:nvGrpSpPr>
          <p:cNvPr id="11" name="Gruppo 10">
            <a:extLst>
              <a:ext uri="{FF2B5EF4-FFF2-40B4-BE49-F238E27FC236}">
                <a16:creationId xmlns:a16="http://schemas.microsoft.com/office/drawing/2014/main" id="{1A6CA379-3CD2-4352-D298-35D4825D23B4}"/>
              </a:ext>
            </a:extLst>
          </p:cNvPr>
          <p:cNvGrpSpPr/>
          <p:nvPr/>
        </p:nvGrpSpPr>
        <p:grpSpPr>
          <a:xfrm>
            <a:off x="7508282" y="1461505"/>
            <a:ext cx="2365402" cy="360318"/>
            <a:chOff x="5151902" y="1421553"/>
            <a:chExt cx="5545856" cy="1007322"/>
          </a:xfrm>
          <a:scene3d>
            <a:camera prst="isometricOffAxis2Left">
              <a:rot lat="21240000" lon="1200000" rev="52223"/>
            </a:camera>
            <a:lightRig rig="threePt" dir="t"/>
          </a:scene3d>
        </p:grpSpPr>
        <p:pic>
          <p:nvPicPr>
            <p:cNvPr id="12" name="Immagine 11">
              <a:extLst>
                <a:ext uri="{FF2B5EF4-FFF2-40B4-BE49-F238E27FC236}">
                  <a16:creationId xmlns:a16="http://schemas.microsoft.com/office/drawing/2014/main" id="{C056B219-F9AE-546E-EE17-334A3A796D85}"/>
                </a:ext>
              </a:extLst>
            </p:cNvPr>
            <p:cNvPicPr>
              <a:picLocks noChangeAspect="1"/>
            </p:cNvPicPr>
            <p:nvPr/>
          </p:nvPicPr>
          <p:blipFill>
            <a:blip r:embed="rId3"/>
            <a:stretch>
              <a:fillRect/>
            </a:stretch>
          </p:blipFill>
          <p:spPr>
            <a:xfrm flipH="1">
              <a:off x="5151902" y="1421553"/>
              <a:ext cx="5545856" cy="1007322"/>
            </a:xfrm>
            <a:prstGeom prst="rect">
              <a:avLst/>
            </a:prstGeom>
          </p:spPr>
        </p:pic>
        <p:sp>
          <p:nvSpPr>
            <p:cNvPr id="13" name="CasellaDiTesto 12">
              <a:extLst>
                <a:ext uri="{FF2B5EF4-FFF2-40B4-BE49-F238E27FC236}">
                  <a16:creationId xmlns:a16="http://schemas.microsoft.com/office/drawing/2014/main" id="{9E4FA8E3-F8E3-97D9-0949-F4424E9BE441}"/>
                </a:ext>
              </a:extLst>
            </p:cNvPr>
            <p:cNvSpPr txBox="1"/>
            <p:nvPr/>
          </p:nvSpPr>
          <p:spPr>
            <a:xfrm>
              <a:off x="5513871" y="1667205"/>
              <a:ext cx="5183885" cy="545703"/>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t-IT" sz="1700" b="1" i="0" u="none" strike="noStrike" kern="1200" cap="none" spc="0" normalizeH="0" baseline="0" noProof="0" dirty="0">
                  <a:ln>
                    <a:noFill/>
                  </a:ln>
                  <a:solidFill>
                    <a:srgbClr val="FFFFFF"/>
                  </a:solidFill>
                  <a:effectLst/>
                  <a:uLnTx/>
                  <a:uFillTx/>
                  <a:latin typeface="Century Gothic" panose="020F0302020204030204"/>
                  <a:ea typeface="+mn-ea"/>
                  <a:cs typeface="+mn-cs"/>
                </a:rPr>
                <a:t>EXPERT </a:t>
              </a:r>
              <a:r>
                <a:rPr kumimoji="0" lang="it-IT" sz="1700" b="0" i="0" u="none" strike="noStrike" kern="1200" cap="none" spc="0" normalizeH="0" baseline="0" noProof="0" dirty="0">
                  <a:ln>
                    <a:noFill/>
                  </a:ln>
                  <a:solidFill>
                    <a:srgbClr val="FFFFFF"/>
                  </a:solidFill>
                  <a:effectLst/>
                  <a:uLnTx/>
                  <a:uFillTx/>
                  <a:latin typeface="Century Gothic" panose="020F0302020204030204"/>
                  <a:ea typeface="+mn-ea"/>
                  <a:cs typeface="+mn-cs"/>
                </a:rPr>
                <a:t>DISCUSSION</a:t>
              </a:r>
              <a:endParaRPr kumimoji="0" lang="it-IT" sz="1700" b="0" i="0" u="none" strike="noStrike" kern="1200" cap="none" spc="0" normalizeH="0" baseline="0" noProof="0" dirty="0">
                <a:ln>
                  <a:noFill/>
                </a:ln>
                <a:solidFill>
                  <a:srgbClr val="001965"/>
                </a:solidFill>
                <a:effectLst/>
                <a:uLnTx/>
                <a:uFillTx/>
                <a:latin typeface="Century Gothic" panose="020F0302020204030204"/>
                <a:ea typeface="+mn-ea"/>
                <a:cs typeface="+mn-cs"/>
              </a:endParaRPr>
            </a:p>
          </p:txBody>
        </p:sp>
      </p:grpSp>
      <p:pic>
        <p:nvPicPr>
          <p:cNvPr id="14" name="Immagine 13">
            <a:extLst>
              <a:ext uri="{FF2B5EF4-FFF2-40B4-BE49-F238E27FC236}">
                <a16:creationId xmlns:a16="http://schemas.microsoft.com/office/drawing/2014/main" id="{3BBB73A4-51C6-2BEA-DEF9-F961C5DCAE6F}"/>
              </a:ext>
            </a:extLst>
          </p:cNvPr>
          <p:cNvPicPr>
            <a:picLocks noChangeAspect="1"/>
          </p:cNvPicPr>
          <p:nvPr/>
        </p:nvPicPr>
        <p:blipFill>
          <a:blip r:embed="rId3"/>
          <a:stretch>
            <a:fillRect/>
          </a:stretch>
        </p:blipFill>
        <p:spPr>
          <a:xfrm flipH="1">
            <a:off x="8630043" y="2036364"/>
            <a:ext cx="2441909" cy="360318"/>
          </a:xfrm>
          <a:prstGeom prst="rect">
            <a:avLst/>
          </a:prstGeom>
          <a:scene3d>
            <a:camera prst="orthographicFront">
              <a:rot lat="21306000" lon="960000" rev="54000"/>
            </a:camera>
            <a:lightRig rig="threePt" dir="t"/>
          </a:scene3d>
        </p:spPr>
      </p:pic>
      <p:sp>
        <p:nvSpPr>
          <p:cNvPr id="15" name="CasellaDiTesto 14">
            <a:extLst>
              <a:ext uri="{FF2B5EF4-FFF2-40B4-BE49-F238E27FC236}">
                <a16:creationId xmlns:a16="http://schemas.microsoft.com/office/drawing/2014/main" id="{E7619526-C0BC-5030-EB25-8F73FE6584AE}"/>
              </a:ext>
            </a:extLst>
          </p:cNvPr>
          <p:cNvSpPr txBox="1"/>
          <p:nvPr/>
        </p:nvSpPr>
        <p:spPr>
          <a:xfrm>
            <a:off x="7589562" y="2025347"/>
            <a:ext cx="3724021" cy="1107996"/>
          </a:xfrm>
          <a:prstGeom prst="rect">
            <a:avLst/>
          </a:prstGeom>
          <a:noFill/>
          <a:scene3d>
            <a:camera prst="orthographicFront">
              <a:rot lat="21540000" lon="600000" rev="54000"/>
            </a:camera>
            <a:lightRig rig="threePt" dir="t"/>
          </a:scene3d>
        </p:spPr>
        <p:txBody>
          <a:bodyPr wrap="square" lIns="0" tIns="0" rIns="0" bIns="0" rtlCol="0">
            <a:spAutoFit/>
          </a:bodyPr>
          <a:lstStyle/>
          <a:p>
            <a:r>
              <a:rPr lang="it-IT" sz="2400" b="1" dirty="0">
                <a:solidFill>
                  <a:schemeClr val="bg1"/>
                </a:solidFill>
              </a:rPr>
              <a:t>Rischio  </a:t>
            </a:r>
            <a:r>
              <a:rPr lang="it-IT" sz="2200" b="1" dirty="0">
                <a:solidFill>
                  <a:schemeClr val="bg1"/>
                </a:solidFill>
              </a:rPr>
              <a:t>anestesiologico</a:t>
            </a:r>
            <a:r>
              <a:rPr lang="it-IT" sz="2400" b="1" dirty="0">
                <a:solidFill>
                  <a:schemeClr val="bg1"/>
                </a:solidFill>
              </a:rPr>
              <a:t> nel paziente fumatore</a:t>
            </a:r>
            <a:endParaRPr lang="it-IT" sz="20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1"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9846223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55"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strVal val="#ppt_w*0.70"/>
                                          </p:val>
                                        </p:tav>
                                        <p:tav tm="100000">
                                          <p:val>
                                            <p:strVal val="#ppt_w"/>
                                          </p:val>
                                        </p:tav>
                                      </p:tavLst>
                                    </p:anim>
                                    <p:anim calcmode="lin" valueType="num">
                                      <p:cBhvr>
                                        <p:cTn id="16" dur="1000" fill="hold"/>
                                        <p:tgtEl>
                                          <p:spTgt spid="14"/>
                                        </p:tgtEl>
                                        <p:attrNameLst>
                                          <p:attrName>ppt_h</p:attrName>
                                        </p:attrNameLst>
                                      </p:cBhvr>
                                      <p:tavLst>
                                        <p:tav tm="0">
                                          <p:val>
                                            <p:strVal val="#ppt_h"/>
                                          </p:val>
                                        </p:tav>
                                        <p:tav tm="100000">
                                          <p:val>
                                            <p:strVal val="#ppt_h"/>
                                          </p:val>
                                        </p:tav>
                                      </p:tavLst>
                                    </p:anim>
                                    <p:animEffect transition="in" filter="fade">
                                      <p:cBhvr>
                                        <p:cTn id="17" dur="10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ttangolo con angoli arrotondati 15">
            <a:extLst>
              <a:ext uri="{FF2B5EF4-FFF2-40B4-BE49-F238E27FC236}">
                <a16:creationId xmlns:a16="http://schemas.microsoft.com/office/drawing/2014/main" id="{296D79EA-C680-1EDD-20F2-C554BB98765B}"/>
              </a:ext>
            </a:extLst>
          </p:cNvPr>
          <p:cNvSpPr/>
          <p:nvPr/>
        </p:nvSpPr>
        <p:spPr>
          <a:xfrm>
            <a:off x="7073427" y="1917569"/>
            <a:ext cx="4149867" cy="2078648"/>
          </a:xfrm>
          <a:prstGeom prst="roundRect">
            <a:avLst>
              <a:gd name="adj" fmla="val 11121"/>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46" name="Rettangolo con angoli arrotondati 15">
            <a:extLst>
              <a:ext uri="{FF2B5EF4-FFF2-40B4-BE49-F238E27FC236}">
                <a16:creationId xmlns:a16="http://schemas.microsoft.com/office/drawing/2014/main" id="{E45B6B69-A4BA-59D4-4F0D-0132345AD3EE}"/>
              </a:ext>
            </a:extLst>
          </p:cNvPr>
          <p:cNvSpPr/>
          <p:nvPr/>
        </p:nvSpPr>
        <p:spPr>
          <a:xfrm>
            <a:off x="1010908" y="1917569"/>
            <a:ext cx="5684199" cy="2078648"/>
          </a:xfrm>
          <a:prstGeom prst="roundRect">
            <a:avLst>
              <a:gd name="adj" fmla="val 11121"/>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42" name="Rettangolo con angoli arrotondati 41">
            <a:extLst>
              <a:ext uri="{FF2B5EF4-FFF2-40B4-BE49-F238E27FC236}">
                <a16:creationId xmlns:a16="http://schemas.microsoft.com/office/drawing/2014/main" id="{3864E87E-8941-E232-EA7A-8DA3869419B0}"/>
              </a:ext>
            </a:extLst>
          </p:cNvPr>
          <p:cNvSpPr/>
          <p:nvPr/>
        </p:nvSpPr>
        <p:spPr>
          <a:xfrm>
            <a:off x="7073427" y="1895525"/>
            <a:ext cx="4149867" cy="52774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43" name="Ovale 42">
            <a:extLst>
              <a:ext uri="{FF2B5EF4-FFF2-40B4-BE49-F238E27FC236}">
                <a16:creationId xmlns:a16="http://schemas.microsoft.com/office/drawing/2014/main" id="{2A70DA39-9961-2239-55FA-449D95E76003}"/>
              </a:ext>
            </a:extLst>
          </p:cNvPr>
          <p:cNvSpPr/>
          <p:nvPr/>
        </p:nvSpPr>
        <p:spPr>
          <a:xfrm>
            <a:off x="10179505" y="1862299"/>
            <a:ext cx="448966" cy="448966"/>
          </a:xfrm>
          <a:prstGeom prst="ellipse">
            <a:avLst/>
          </a:prstGeom>
          <a:solidFill>
            <a:srgbClr val="D8E9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30" name="Rettangolo con angoli arrotondati 29">
            <a:extLst>
              <a:ext uri="{FF2B5EF4-FFF2-40B4-BE49-F238E27FC236}">
                <a16:creationId xmlns:a16="http://schemas.microsoft.com/office/drawing/2014/main" id="{57FE948B-DBF8-8AA7-F6B5-0343DDB1C2B4}"/>
              </a:ext>
            </a:extLst>
          </p:cNvPr>
          <p:cNvSpPr/>
          <p:nvPr/>
        </p:nvSpPr>
        <p:spPr>
          <a:xfrm>
            <a:off x="968706" y="1898305"/>
            <a:ext cx="5779630" cy="52774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41" name="Ovale 40">
            <a:extLst>
              <a:ext uri="{FF2B5EF4-FFF2-40B4-BE49-F238E27FC236}">
                <a16:creationId xmlns:a16="http://schemas.microsoft.com/office/drawing/2014/main" id="{2482A46C-E874-FDF0-02E0-7FC0845281D9}"/>
              </a:ext>
            </a:extLst>
          </p:cNvPr>
          <p:cNvSpPr/>
          <p:nvPr/>
        </p:nvSpPr>
        <p:spPr>
          <a:xfrm>
            <a:off x="5682022" y="1921264"/>
            <a:ext cx="448966" cy="448966"/>
          </a:xfrm>
          <a:prstGeom prst="ellipse">
            <a:avLst/>
          </a:prstGeom>
          <a:solidFill>
            <a:srgbClr val="D8E9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6" name="TextBox 10">
            <a:extLst>
              <a:ext uri="{FF2B5EF4-FFF2-40B4-BE49-F238E27FC236}">
                <a16:creationId xmlns:a16="http://schemas.microsoft.com/office/drawing/2014/main" id="{0502D7A4-427F-9F30-1EF0-54F1F4308EEA}"/>
              </a:ext>
            </a:extLst>
          </p:cNvPr>
          <p:cNvSpPr txBox="1">
            <a:spLocks noChangeAspect="1"/>
          </p:cNvSpPr>
          <p:nvPr/>
        </p:nvSpPr>
        <p:spPr>
          <a:xfrm rot="10800000">
            <a:off x="-1" y="-2"/>
            <a:ext cx="6397910"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sp>
        <p:nvSpPr>
          <p:cNvPr id="3" name="Segnaposto testo 2">
            <a:extLst>
              <a:ext uri="{FF2B5EF4-FFF2-40B4-BE49-F238E27FC236}">
                <a16:creationId xmlns:a16="http://schemas.microsoft.com/office/drawing/2014/main" id="{A32D484F-2437-0A26-7344-F798AEB2EE6F}"/>
              </a:ext>
            </a:extLst>
          </p:cNvPr>
          <p:cNvSpPr>
            <a:spLocks noGrp="1"/>
          </p:cNvSpPr>
          <p:nvPr>
            <p:ph type="body" sz="quarter" idx="10"/>
          </p:nvPr>
        </p:nvSpPr>
        <p:spPr/>
        <p:txBody>
          <a:bodyPr/>
          <a:lstStyle/>
          <a:p>
            <a:r>
              <a:rPr lang="en-US" sz="3600">
                <a:solidFill>
                  <a:schemeClr val="bg2"/>
                </a:solidFill>
                <a:latin typeface="+mj-lt"/>
                <a:ea typeface="Aptos Display" pitchFamily="34" charset="-122"/>
                <a:cs typeface="Aptos Display" pitchFamily="34" charset="-120"/>
              </a:rPr>
              <a:t>Semaglutide</a:t>
            </a:r>
          </a:p>
          <a:p>
            <a:r>
              <a:rPr lang="en-US">
                <a:solidFill>
                  <a:srgbClr val="001965"/>
                </a:solidFill>
                <a:latin typeface="+mj-lt"/>
                <a:ea typeface="Aptos Display" pitchFamily="34" charset="-122"/>
                <a:cs typeface="Aptos Display" pitchFamily="34" charset="-120"/>
              </a:rPr>
              <a:t>azione </a:t>
            </a:r>
            <a:r>
              <a:rPr lang="en-US" err="1">
                <a:solidFill>
                  <a:srgbClr val="001965"/>
                </a:solidFill>
                <a:latin typeface="+mj-lt"/>
                <a:ea typeface="Aptos Display" pitchFamily="34" charset="-122"/>
                <a:cs typeface="Aptos Display" pitchFamily="34" charset="-120"/>
              </a:rPr>
              <a:t>su</a:t>
            </a:r>
            <a:r>
              <a:rPr lang="en-US">
                <a:solidFill>
                  <a:srgbClr val="001965"/>
                </a:solidFill>
                <a:latin typeface="+mj-lt"/>
                <a:ea typeface="Aptos Display" pitchFamily="34" charset="-122"/>
                <a:cs typeface="Aptos Display" pitchFamily="34" charset="-120"/>
              </a:rPr>
              <a:t> </a:t>
            </a:r>
            <a:r>
              <a:rPr lang="en-US" err="1">
                <a:solidFill>
                  <a:srgbClr val="001965"/>
                </a:solidFill>
                <a:latin typeface="+mj-lt"/>
                <a:ea typeface="Aptos Display" pitchFamily="34" charset="-122"/>
                <a:cs typeface="Aptos Display" pitchFamily="34" charset="-120"/>
              </a:rPr>
              <a:t>alcol</a:t>
            </a:r>
            <a:r>
              <a:rPr lang="en-US">
                <a:solidFill>
                  <a:srgbClr val="001965"/>
                </a:solidFill>
                <a:latin typeface="+mj-lt"/>
                <a:ea typeface="Aptos Display" pitchFamily="34" charset="-122"/>
                <a:cs typeface="Aptos Display" pitchFamily="34" charset="-120"/>
              </a:rPr>
              <a:t> e </a:t>
            </a:r>
            <a:r>
              <a:rPr lang="en-US" err="1">
                <a:solidFill>
                  <a:srgbClr val="001965"/>
                </a:solidFill>
                <a:latin typeface="+mj-lt"/>
                <a:ea typeface="Aptos Display" pitchFamily="34" charset="-122"/>
                <a:cs typeface="Aptos Display" pitchFamily="34" charset="-120"/>
              </a:rPr>
              <a:t>tabacco</a:t>
            </a:r>
            <a:endParaRPr lang="en-US">
              <a:solidFill>
                <a:srgbClr val="001965"/>
              </a:solidFill>
              <a:latin typeface="+mj-lt"/>
            </a:endParaRPr>
          </a:p>
          <a:p>
            <a:endParaRPr lang="it-IT">
              <a:latin typeface="+mj-lt"/>
            </a:endParaRPr>
          </a:p>
        </p:txBody>
      </p:sp>
      <p:sp>
        <p:nvSpPr>
          <p:cNvPr id="4" name="Segnaposto testo 3">
            <a:extLst>
              <a:ext uri="{FF2B5EF4-FFF2-40B4-BE49-F238E27FC236}">
                <a16:creationId xmlns:a16="http://schemas.microsoft.com/office/drawing/2014/main" id="{9D7600AC-8879-79A9-9E77-B0B1F558C23E}"/>
              </a:ext>
            </a:extLst>
          </p:cNvPr>
          <p:cNvSpPr>
            <a:spLocks noGrp="1"/>
          </p:cNvSpPr>
          <p:nvPr>
            <p:ph type="body" sz="quarter" idx="11"/>
          </p:nvPr>
        </p:nvSpPr>
        <p:spPr/>
        <p:txBody>
          <a:bodyPr/>
          <a:lstStyle/>
          <a:p>
            <a:r>
              <a:rPr lang="en-US" dirty="0"/>
              <a:t>Fonte: poster Arnaut et al., “Changes in alcohol and tobacco spending among users and non-users of semaglutide for weight management”.</a:t>
            </a:r>
          </a:p>
        </p:txBody>
      </p:sp>
      <p:sp>
        <p:nvSpPr>
          <p:cNvPr id="8" name="Text 8">
            <a:extLst>
              <a:ext uri="{FF2B5EF4-FFF2-40B4-BE49-F238E27FC236}">
                <a16:creationId xmlns:a16="http://schemas.microsoft.com/office/drawing/2014/main" id="{A5282BF5-C569-35BB-40A4-B87EF269C72A}"/>
              </a:ext>
            </a:extLst>
          </p:cNvPr>
          <p:cNvSpPr/>
          <p:nvPr/>
        </p:nvSpPr>
        <p:spPr>
          <a:xfrm>
            <a:off x="1310232" y="1996012"/>
            <a:ext cx="2317929" cy="337993"/>
          </a:xfrm>
          <a:prstGeom prst="rect">
            <a:avLst/>
          </a:prstGeom>
          <a:noFill/>
          <a:ln/>
        </p:spPr>
        <p:txBody>
          <a:bodyPr wrap="square" lIns="0" tIns="0" rIns="0" bIns="0" rtlCol="0" anchor="ctr">
            <a:noAutofit/>
          </a:bodyPr>
          <a:lstStyle/>
          <a:p>
            <a:pPr marL="0" indent="0">
              <a:buNone/>
            </a:pPr>
            <a:r>
              <a:rPr lang="en-US" b="1" dirty="0">
                <a:solidFill>
                  <a:schemeClr val="bg1"/>
                </a:solidFill>
              </a:rPr>
              <a:t>FONTE DATI</a:t>
            </a:r>
            <a:endParaRPr lang="en-US" dirty="0">
              <a:solidFill>
                <a:schemeClr val="bg1"/>
              </a:solidFill>
            </a:endParaRPr>
          </a:p>
        </p:txBody>
      </p:sp>
      <p:sp>
        <p:nvSpPr>
          <p:cNvPr id="9" name="Text 9">
            <a:extLst>
              <a:ext uri="{FF2B5EF4-FFF2-40B4-BE49-F238E27FC236}">
                <a16:creationId xmlns:a16="http://schemas.microsoft.com/office/drawing/2014/main" id="{7F68B3DB-B08E-C11D-BF99-4775A1350D89}"/>
              </a:ext>
            </a:extLst>
          </p:cNvPr>
          <p:cNvSpPr/>
          <p:nvPr/>
        </p:nvSpPr>
        <p:spPr>
          <a:xfrm>
            <a:off x="1322256" y="2553948"/>
            <a:ext cx="4327667" cy="233958"/>
          </a:xfrm>
          <a:prstGeom prst="rect">
            <a:avLst/>
          </a:prstGeom>
          <a:noFill/>
          <a:ln/>
        </p:spPr>
        <p:txBody>
          <a:bodyPr wrap="square" lIns="0" tIns="0" rIns="0" bIns="0" rtlCol="0" anchor="ctr">
            <a:noAutofit/>
          </a:bodyPr>
          <a:lstStyle/>
          <a:p>
            <a:pPr marL="0" indent="0">
              <a:buNone/>
            </a:pPr>
            <a:r>
              <a:rPr lang="en-US" sz="1300" b="1">
                <a:solidFill>
                  <a:srgbClr val="001965"/>
                </a:solidFill>
              </a:rPr>
              <a:t>NUMERATOR OMNICHANNEL US CONSUMER PANEL</a:t>
            </a:r>
            <a:endParaRPr lang="en-US" sz="1300">
              <a:solidFill>
                <a:srgbClr val="001965"/>
              </a:solidFill>
            </a:endParaRPr>
          </a:p>
        </p:txBody>
      </p:sp>
      <p:sp>
        <p:nvSpPr>
          <p:cNvPr id="11" name="Text 11">
            <a:extLst>
              <a:ext uri="{FF2B5EF4-FFF2-40B4-BE49-F238E27FC236}">
                <a16:creationId xmlns:a16="http://schemas.microsoft.com/office/drawing/2014/main" id="{ECCEAC45-02C9-90E7-2872-A4E06EA148B6}"/>
              </a:ext>
            </a:extLst>
          </p:cNvPr>
          <p:cNvSpPr/>
          <p:nvPr/>
        </p:nvSpPr>
        <p:spPr>
          <a:xfrm>
            <a:off x="1322256" y="2979299"/>
            <a:ext cx="5266908" cy="338034"/>
          </a:xfrm>
          <a:prstGeom prst="rect">
            <a:avLst/>
          </a:prstGeom>
          <a:noFill/>
          <a:ln/>
        </p:spPr>
        <p:txBody>
          <a:bodyPr wrap="square" lIns="0" tIns="0" rIns="0" bIns="0" rtlCol="0" anchor="ctr">
            <a:noAutofit/>
          </a:bodyPr>
          <a:lstStyle/>
          <a:p>
            <a:pPr marL="171450" indent="-171450">
              <a:buFont typeface="Arial" panose="020B0604020202020204" pitchFamily="34" charset="0"/>
              <a:buChar char="•"/>
            </a:pPr>
            <a:r>
              <a:rPr lang="en-US" sz="1200" dirty="0">
                <a:solidFill>
                  <a:srgbClr val="001965"/>
                </a:solidFill>
              </a:rPr>
              <a:t>Database consumer USA </a:t>
            </a:r>
            <a:r>
              <a:rPr lang="en-US" sz="1200" b="1" dirty="0">
                <a:solidFill>
                  <a:srgbClr val="001965"/>
                </a:solidFill>
              </a:rPr>
              <a:t>con &gt;200.000 </a:t>
            </a:r>
            <a:r>
              <a:rPr lang="en-US" sz="1200" dirty="0">
                <a:solidFill>
                  <a:srgbClr val="001965"/>
                </a:solidFill>
              </a:rPr>
              <a:t>households.</a:t>
            </a:r>
          </a:p>
        </p:txBody>
      </p:sp>
      <p:sp>
        <p:nvSpPr>
          <p:cNvPr id="13" name="Text 13">
            <a:extLst>
              <a:ext uri="{FF2B5EF4-FFF2-40B4-BE49-F238E27FC236}">
                <a16:creationId xmlns:a16="http://schemas.microsoft.com/office/drawing/2014/main" id="{3D337B5F-35DC-475B-8851-D1A9BB59B901}"/>
              </a:ext>
            </a:extLst>
          </p:cNvPr>
          <p:cNvSpPr/>
          <p:nvPr/>
        </p:nvSpPr>
        <p:spPr>
          <a:xfrm>
            <a:off x="1322256" y="3331042"/>
            <a:ext cx="5138225" cy="438912"/>
          </a:xfrm>
          <a:prstGeom prst="rect">
            <a:avLst/>
          </a:prstGeom>
          <a:noFill/>
          <a:ln/>
        </p:spPr>
        <p:txBody>
          <a:bodyPr wrap="square" lIns="0" tIns="0" rIns="0" bIns="0" rtlCol="0" anchor="ctr">
            <a:noAutofit/>
          </a:bodyPr>
          <a:lstStyle/>
          <a:p>
            <a:pPr marL="171450" indent="-171450">
              <a:buFont typeface="Arial" panose="020B0604020202020204" pitchFamily="34" charset="0"/>
              <a:buChar char="•"/>
            </a:pPr>
            <a:r>
              <a:rPr lang="en-US" sz="1100">
                <a:solidFill>
                  <a:srgbClr val="001965"/>
                </a:solidFill>
              </a:rPr>
              <a:t>Dati da ricevute scannerizzate e survey </a:t>
            </a:r>
            <a:r>
              <a:rPr lang="en-US" sz="1100" err="1">
                <a:solidFill>
                  <a:srgbClr val="001965"/>
                </a:solidFill>
              </a:rPr>
              <a:t>trimestrali</a:t>
            </a:r>
            <a:r>
              <a:rPr lang="en-US" sz="1100">
                <a:solidFill>
                  <a:srgbClr val="001965"/>
                </a:solidFill>
              </a:rPr>
              <a:t>:</a:t>
            </a:r>
            <a:br>
              <a:rPr lang="en-US" sz="1100">
                <a:solidFill>
                  <a:srgbClr val="001965"/>
                </a:solidFill>
              </a:rPr>
            </a:br>
            <a:r>
              <a:rPr lang="en-US" sz="1100" err="1">
                <a:solidFill>
                  <a:srgbClr val="001965"/>
                </a:solidFill>
              </a:rPr>
              <a:t>spesa</a:t>
            </a:r>
            <a:r>
              <a:rPr lang="en-US" sz="1100">
                <a:solidFill>
                  <a:srgbClr val="001965"/>
                </a:solidFill>
              </a:rPr>
              <a:t> grocery/alcol/tabacco, uso farmaci, demografia, comportamenti.</a:t>
            </a:r>
          </a:p>
        </p:txBody>
      </p:sp>
      <p:sp>
        <p:nvSpPr>
          <p:cNvPr id="25" name="Text 32">
            <a:extLst>
              <a:ext uri="{FF2B5EF4-FFF2-40B4-BE49-F238E27FC236}">
                <a16:creationId xmlns:a16="http://schemas.microsoft.com/office/drawing/2014/main" id="{AAB923C8-2FDB-C76C-4E71-17DF705927F4}"/>
              </a:ext>
            </a:extLst>
          </p:cNvPr>
          <p:cNvSpPr/>
          <p:nvPr/>
        </p:nvSpPr>
        <p:spPr>
          <a:xfrm>
            <a:off x="7340081" y="2515061"/>
            <a:ext cx="1371600" cy="228600"/>
          </a:xfrm>
          <a:prstGeom prst="rect">
            <a:avLst/>
          </a:prstGeom>
          <a:noFill/>
          <a:ln/>
        </p:spPr>
        <p:txBody>
          <a:bodyPr wrap="square" lIns="0" tIns="0" rIns="0" bIns="0" rtlCol="0" anchor="ctr">
            <a:noAutofit/>
          </a:bodyPr>
          <a:lstStyle/>
          <a:p>
            <a:pPr marL="0" indent="0">
              <a:buNone/>
            </a:pPr>
            <a:r>
              <a:rPr lang="en-US" sz="1300" b="1">
                <a:solidFill>
                  <a:srgbClr val="002B5C"/>
                </a:solidFill>
              </a:rPr>
              <a:t>N ANALISI</a:t>
            </a:r>
            <a:endParaRPr lang="en-US" sz="1300"/>
          </a:p>
        </p:txBody>
      </p:sp>
      <p:sp>
        <p:nvSpPr>
          <p:cNvPr id="26" name="Text 33">
            <a:extLst>
              <a:ext uri="{FF2B5EF4-FFF2-40B4-BE49-F238E27FC236}">
                <a16:creationId xmlns:a16="http://schemas.microsoft.com/office/drawing/2014/main" id="{A60968C2-6D02-E5A2-6C5A-95FD97271278}"/>
              </a:ext>
            </a:extLst>
          </p:cNvPr>
          <p:cNvSpPr/>
          <p:nvPr/>
        </p:nvSpPr>
        <p:spPr>
          <a:xfrm>
            <a:off x="7179017" y="2874006"/>
            <a:ext cx="1371600" cy="347472"/>
          </a:xfrm>
          <a:prstGeom prst="rect">
            <a:avLst/>
          </a:prstGeom>
          <a:noFill/>
          <a:ln/>
        </p:spPr>
        <p:txBody>
          <a:bodyPr wrap="square" lIns="0" tIns="0" rIns="0" bIns="0" rtlCol="0" anchor="ctr">
            <a:noAutofit/>
          </a:bodyPr>
          <a:lstStyle/>
          <a:p>
            <a:pPr marL="0" indent="0" algn="r">
              <a:buNone/>
            </a:pPr>
            <a:r>
              <a:rPr lang="en-US" sz="2800" b="1" dirty="0">
                <a:solidFill>
                  <a:schemeClr val="bg2"/>
                </a:solidFill>
              </a:rPr>
              <a:t>3.845</a:t>
            </a:r>
            <a:endParaRPr lang="en-US" sz="2800" dirty="0">
              <a:solidFill>
                <a:schemeClr val="bg2"/>
              </a:solidFill>
            </a:endParaRPr>
          </a:p>
        </p:txBody>
      </p:sp>
      <p:sp>
        <p:nvSpPr>
          <p:cNvPr id="27" name="Text 34">
            <a:extLst>
              <a:ext uri="{FF2B5EF4-FFF2-40B4-BE49-F238E27FC236}">
                <a16:creationId xmlns:a16="http://schemas.microsoft.com/office/drawing/2014/main" id="{EE8E7371-FF09-BD74-43BE-C28A3B337FA4}"/>
              </a:ext>
            </a:extLst>
          </p:cNvPr>
          <p:cNvSpPr/>
          <p:nvPr/>
        </p:nvSpPr>
        <p:spPr>
          <a:xfrm>
            <a:off x="8866680" y="2940681"/>
            <a:ext cx="2734934" cy="231396"/>
          </a:xfrm>
          <a:prstGeom prst="rect">
            <a:avLst/>
          </a:prstGeom>
          <a:noFill/>
          <a:ln/>
        </p:spPr>
        <p:txBody>
          <a:bodyPr wrap="square" lIns="0" tIns="0" rIns="0" bIns="0" rtlCol="0" anchor="ctr">
            <a:noAutofit/>
          </a:bodyPr>
          <a:lstStyle/>
          <a:p>
            <a:pPr marL="0" indent="0">
              <a:buNone/>
            </a:pPr>
            <a:r>
              <a:rPr lang="en-US" sz="1200" b="1" dirty="0" err="1">
                <a:solidFill>
                  <a:schemeClr val="bg2"/>
                </a:solidFill>
              </a:rPr>
              <a:t>Utilizzatori</a:t>
            </a:r>
            <a:r>
              <a:rPr lang="en-US" sz="1200" b="1" dirty="0">
                <a:solidFill>
                  <a:schemeClr val="bg2"/>
                </a:solidFill>
              </a:rPr>
              <a:t> di semaglutide</a:t>
            </a:r>
          </a:p>
        </p:txBody>
      </p:sp>
      <p:sp>
        <p:nvSpPr>
          <p:cNvPr id="28" name="Text 35">
            <a:extLst>
              <a:ext uri="{FF2B5EF4-FFF2-40B4-BE49-F238E27FC236}">
                <a16:creationId xmlns:a16="http://schemas.microsoft.com/office/drawing/2014/main" id="{86BCE639-405B-7E4D-CBE2-7D4B452364CE}"/>
              </a:ext>
            </a:extLst>
          </p:cNvPr>
          <p:cNvSpPr/>
          <p:nvPr/>
        </p:nvSpPr>
        <p:spPr>
          <a:xfrm>
            <a:off x="7179017" y="3441304"/>
            <a:ext cx="1463040" cy="347472"/>
          </a:xfrm>
          <a:prstGeom prst="rect">
            <a:avLst/>
          </a:prstGeom>
          <a:noFill/>
          <a:ln/>
        </p:spPr>
        <p:txBody>
          <a:bodyPr wrap="square" lIns="0" tIns="0" rIns="0" bIns="0" rtlCol="0" anchor="ctr">
            <a:noAutofit/>
          </a:bodyPr>
          <a:lstStyle/>
          <a:p>
            <a:pPr marL="0" indent="0" algn="r">
              <a:buNone/>
            </a:pPr>
            <a:r>
              <a:rPr lang="en-US" sz="2800" b="1">
                <a:solidFill>
                  <a:schemeClr val="accent6">
                    <a:lumMod val="50000"/>
                  </a:schemeClr>
                </a:solidFill>
              </a:rPr>
              <a:t>24.129</a:t>
            </a:r>
            <a:endParaRPr lang="en-US" sz="2800">
              <a:solidFill>
                <a:schemeClr val="accent6">
                  <a:lumMod val="50000"/>
                </a:schemeClr>
              </a:solidFill>
            </a:endParaRPr>
          </a:p>
        </p:txBody>
      </p:sp>
      <p:sp>
        <p:nvSpPr>
          <p:cNvPr id="29" name="Text 36">
            <a:extLst>
              <a:ext uri="{FF2B5EF4-FFF2-40B4-BE49-F238E27FC236}">
                <a16:creationId xmlns:a16="http://schemas.microsoft.com/office/drawing/2014/main" id="{473D3565-BF92-62D6-BCC4-DBB696D522B7}"/>
              </a:ext>
            </a:extLst>
          </p:cNvPr>
          <p:cNvSpPr/>
          <p:nvPr/>
        </p:nvSpPr>
        <p:spPr>
          <a:xfrm>
            <a:off x="8866680" y="3507978"/>
            <a:ext cx="2887873" cy="261975"/>
          </a:xfrm>
          <a:prstGeom prst="rect">
            <a:avLst/>
          </a:prstGeom>
          <a:noFill/>
          <a:ln/>
        </p:spPr>
        <p:txBody>
          <a:bodyPr wrap="square" lIns="0" tIns="0" rIns="0" bIns="0" rtlCol="0" anchor="ctr">
            <a:noAutofit/>
          </a:bodyPr>
          <a:lstStyle/>
          <a:p>
            <a:pPr marL="0" indent="0">
              <a:buNone/>
            </a:pPr>
            <a:r>
              <a:rPr lang="en-US" sz="1200" b="1" dirty="0">
                <a:solidFill>
                  <a:schemeClr val="accent6">
                    <a:lumMod val="50000"/>
                  </a:schemeClr>
                </a:solidFill>
              </a:rPr>
              <a:t>Non </a:t>
            </a:r>
            <a:r>
              <a:rPr lang="en-US" sz="1200" b="1" dirty="0" err="1">
                <a:solidFill>
                  <a:schemeClr val="accent6">
                    <a:lumMod val="50000"/>
                  </a:schemeClr>
                </a:solidFill>
              </a:rPr>
              <a:t>utilizzatori</a:t>
            </a:r>
            <a:r>
              <a:rPr lang="en-US" sz="1200" b="1" dirty="0">
                <a:solidFill>
                  <a:schemeClr val="accent6">
                    <a:lumMod val="50000"/>
                  </a:schemeClr>
                </a:solidFill>
              </a:rPr>
              <a:t> di GLP-1RA</a:t>
            </a:r>
          </a:p>
        </p:txBody>
      </p:sp>
      <p:pic>
        <p:nvPicPr>
          <p:cNvPr id="38" name="Elemento grafico 37">
            <a:extLst>
              <a:ext uri="{FF2B5EF4-FFF2-40B4-BE49-F238E27FC236}">
                <a16:creationId xmlns:a16="http://schemas.microsoft.com/office/drawing/2014/main" id="{1D2166EA-DE8F-5CE4-A044-C718FB02112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67524" y="1710793"/>
            <a:ext cx="730385" cy="730385"/>
          </a:xfrm>
          <a:prstGeom prst="rect">
            <a:avLst/>
          </a:prstGeom>
        </p:spPr>
      </p:pic>
      <p:grpSp>
        <p:nvGrpSpPr>
          <p:cNvPr id="51" name="Gruppo 50">
            <a:extLst>
              <a:ext uri="{FF2B5EF4-FFF2-40B4-BE49-F238E27FC236}">
                <a16:creationId xmlns:a16="http://schemas.microsoft.com/office/drawing/2014/main" id="{163BB7B8-AAF0-11B7-02A5-49A77A2F7623}"/>
              </a:ext>
            </a:extLst>
          </p:cNvPr>
          <p:cNvGrpSpPr/>
          <p:nvPr/>
        </p:nvGrpSpPr>
        <p:grpSpPr>
          <a:xfrm>
            <a:off x="968706" y="4291732"/>
            <a:ext cx="10254589" cy="1533880"/>
            <a:chOff x="905222" y="4291732"/>
            <a:chExt cx="10254589" cy="1533880"/>
          </a:xfrm>
        </p:grpSpPr>
        <p:sp>
          <p:nvSpPr>
            <p:cNvPr id="50" name="Rettangolo con angoli arrotondati 15">
              <a:extLst>
                <a:ext uri="{FF2B5EF4-FFF2-40B4-BE49-F238E27FC236}">
                  <a16:creationId xmlns:a16="http://schemas.microsoft.com/office/drawing/2014/main" id="{80D1E6F4-152A-E48F-37CF-A4659B9ABE4F}"/>
                </a:ext>
              </a:extLst>
            </p:cNvPr>
            <p:cNvSpPr/>
            <p:nvPr/>
          </p:nvSpPr>
          <p:spPr>
            <a:xfrm>
              <a:off x="947425" y="4325209"/>
              <a:ext cx="10212386" cy="1498964"/>
            </a:xfrm>
            <a:prstGeom prst="roundRect">
              <a:avLst>
                <a:gd name="adj" fmla="val 16752"/>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44" name="Rettangolo con angoli arrotondati 43">
              <a:extLst>
                <a:ext uri="{FF2B5EF4-FFF2-40B4-BE49-F238E27FC236}">
                  <a16:creationId xmlns:a16="http://schemas.microsoft.com/office/drawing/2014/main" id="{8F8F48B0-54FC-6E93-BD12-4922FD3E97B5}"/>
                </a:ext>
              </a:extLst>
            </p:cNvPr>
            <p:cNvSpPr/>
            <p:nvPr/>
          </p:nvSpPr>
          <p:spPr>
            <a:xfrm>
              <a:off x="905222" y="4325209"/>
              <a:ext cx="1629763" cy="1500403"/>
            </a:xfrm>
            <a:prstGeom prst="roundRect">
              <a:avLst>
                <a:gd name="adj" fmla="val 171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45" name="Ovale 44">
              <a:extLst>
                <a:ext uri="{FF2B5EF4-FFF2-40B4-BE49-F238E27FC236}">
                  <a16:creationId xmlns:a16="http://schemas.microsoft.com/office/drawing/2014/main" id="{17A0D1B5-B28D-9169-184D-9378B22395D2}"/>
                </a:ext>
              </a:extLst>
            </p:cNvPr>
            <p:cNvSpPr/>
            <p:nvPr/>
          </p:nvSpPr>
          <p:spPr>
            <a:xfrm>
              <a:off x="1337919" y="4515641"/>
              <a:ext cx="613024" cy="613024"/>
            </a:xfrm>
            <a:prstGeom prst="ellipse">
              <a:avLst/>
            </a:prstGeom>
            <a:solidFill>
              <a:srgbClr val="D8E9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15" name="Text 17">
              <a:extLst>
                <a:ext uri="{FF2B5EF4-FFF2-40B4-BE49-F238E27FC236}">
                  <a16:creationId xmlns:a16="http://schemas.microsoft.com/office/drawing/2014/main" id="{61E934D5-9EF9-7B77-874B-628BDF83150E}"/>
                </a:ext>
              </a:extLst>
            </p:cNvPr>
            <p:cNvSpPr/>
            <p:nvPr/>
          </p:nvSpPr>
          <p:spPr>
            <a:xfrm>
              <a:off x="1191483" y="5061179"/>
              <a:ext cx="1090362" cy="733049"/>
            </a:xfrm>
            <a:prstGeom prst="rect">
              <a:avLst/>
            </a:prstGeom>
            <a:noFill/>
            <a:ln/>
          </p:spPr>
          <p:txBody>
            <a:bodyPr wrap="square" lIns="0" tIns="0" rIns="0" bIns="0" rtlCol="0" anchor="ctr">
              <a:noAutofit/>
            </a:bodyPr>
            <a:lstStyle/>
            <a:p>
              <a:r>
                <a:rPr lang="en-US" b="1" dirty="0">
                  <a:solidFill>
                    <a:schemeClr val="bg1"/>
                  </a:solidFill>
                </a:rPr>
                <a:t>METODI</a:t>
              </a:r>
            </a:p>
          </p:txBody>
        </p:sp>
        <p:sp>
          <p:nvSpPr>
            <p:cNvPr id="16" name="Text 18">
              <a:extLst>
                <a:ext uri="{FF2B5EF4-FFF2-40B4-BE49-F238E27FC236}">
                  <a16:creationId xmlns:a16="http://schemas.microsoft.com/office/drawing/2014/main" id="{11687446-1F93-4AA7-369C-0AF6695980DA}"/>
                </a:ext>
              </a:extLst>
            </p:cNvPr>
            <p:cNvSpPr/>
            <p:nvPr/>
          </p:nvSpPr>
          <p:spPr>
            <a:xfrm>
              <a:off x="2763743" y="4460546"/>
              <a:ext cx="2240280" cy="274320"/>
            </a:xfrm>
            <a:prstGeom prst="rect">
              <a:avLst/>
            </a:prstGeom>
            <a:noFill/>
            <a:ln/>
          </p:spPr>
          <p:txBody>
            <a:bodyPr wrap="square" lIns="0" tIns="0" rIns="0" bIns="0" rtlCol="0" anchor="ctr">
              <a:noAutofit/>
            </a:bodyPr>
            <a:lstStyle/>
            <a:p>
              <a:pPr marL="0" indent="0">
                <a:buNone/>
              </a:pPr>
              <a:r>
                <a:rPr lang="en-US" sz="1300" b="1">
                  <a:solidFill>
                    <a:srgbClr val="002B5C"/>
                  </a:solidFill>
                </a:rPr>
                <a:t>CONFRONTO</a:t>
              </a:r>
              <a:endParaRPr lang="en-US" sz="1300"/>
            </a:p>
          </p:txBody>
        </p:sp>
        <p:sp>
          <p:nvSpPr>
            <p:cNvPr id="19" name="Text 22">
              <a:extLst>
                <a:ext uri="{FF2B5EF4-FFF2-40B4-BE49-F238E27FC236}">
                  <a16:creationId xmlns:a16="http://schemas.microsoft.com/office/drawing/2014/main" id="{F832FF3A-15A2-3B81-65F0-3028DDA5B878}"/>
                </a:ext>
              </a:extLst>
            </p:cNvPr>
            <p:cNvSpPr/>
            <p:nvPr/>
          </p:nvSpPr>
          <p:spPr>
            <a:xfrm>
              <a:off x="2763743" y="4734866"/>
              <a:ext cx="7078980" cy="384048"/>
            </a:xfrm>
            <a:prstGeom prst="rect">
              <a:avLst/>
            </a:prstGeom>
            <a:noFill/>
            <a:ln/>
          </p:spPr>
          <p:txBody>
            <a:bodyPr wrap="square" lIns="0" tIns="0" rIns="0" bIns="0" rtlCol="0" anchor="ctr">
              <a:noAutofit/>
            </a:bodyPr>
            <a:lstStyle/>
            <a:p>
              <a:pPr marL="171450" indent="-171450">
                <a:buFont typeface="Arial" panose="020B0604020202020204" pitchFamily="34" charset="0"/>
                <a:buChar char="•"/>
              </a:pPr>
              <a:r>
                <a:rPr lang="en-US" sz="1200">
                  <a:solidFill>
                    <a:srgbClr val="001965"/>
                  </a:solidFill>
                </a:rPr>
                <a:t>Survey waves trimestrali: aprile 2024, luglio 2024, ottobre 2024, gennaio 2025, aprile 2025.</a:t>
              </a:r>
            </a:p>
          </p:txBody>
        </p:sp>
        <p:sp>
          <p:nvSpPr>
            <p:cNvPr id="21" name="Text 24">
              <a:extLst>
                <a:ext uri="{FF2B5EF4-FFF2-40B4-BE49-F238E27FC236}">
                  <a16:creationId xmlns:a16="http://schemas.microsoft.com/office/drawing/2014/main" id="{89904BD1-B21F-BC3D-5825-3B0387F0830A}"/>
                </a:ext>
              </a:extLst>
            </p:cNvPr>
            <p:cNvSpPr/>
            <p:nvPr/>
          </p:nvSpPr>
          <p:spPr>
            <a:xfrm>
              <a:off x="2763743" y="4988792"/>
              <a:ext cx="8353996" cy="438912"/>
            </a:xfrm>
            <a:prstGeom prst="rect">
              <a:avLst/>
            </a:prstGeom>
            <a:noFill/>
            <a:ln/>
          </p:spPr>
          <p:txBody>
            <a:bodyPr wrap="square" lIns="0" tIns="0" rIns="0" bIns="0" rtlCol="0" anchor="ctr">
              <a:noAutofit/>
            </a:bodyPr>
            <a:lstStyle/>
            <a:p>
              <a:pPr marL="171450" indent="-171450">
                <a:buFont typeface="Arial" panose="020B0604020202020204" pitchFamily="34" charset="0"/>
                <a:buChar char="•"/>
              </a:pPr>
              <a:r>
                <a:rPr lang="en-US" sz="1200">
                  <a:solidFill>
                    <a:srgbClr val="001965"/>
                  </a:solidFill>
                </a:rPr>
                <a:t>Per ogni wave: confronto tra due periodi di 12 mesi precedenti, con inizio semaglutide nel secondo periodo.</a:t>
              </a:r>
            </a:p>
          </p:txBody>
        </p:sp>
        <p:sp>
          <p:nvSpPr>
            <p:cNvPr id="22" name="Text 26">
              <a:extLst>
                <a:ext uri="{FF2B5EF4-FFF2-40B4-BE49-F238E27FC236}">
                  <a16:creationId xmlns:a16="http://schemas.microsoft.com/office/drawing/2014/main" id="{B6A20E04-8253-3D1D-56DC-36CDE1D318A1}"/>
                </a:ext>
              </a:extLst>
            </p:cNvPr>
            <p:cNvSpPr/>
            <p:nvPr/>
          </p:nvSpPr>
          <p:spPr>
            <a:xfrm>
              <a:off x="2763743" y="5408684"/>
              <a:ext cx="5997788" cy="217254"/>
            </a:xfrm>
            <a:prstGeom prst="rect">
              <a:avLst/>
            </a:prstGeom>
            <a:noFill/>
            <a:ln/>
          </p:spPr>
          <p:txBody>
            <a:bodyPr wrap="square" lIns="0" tIns="0" rIns="0" bIns="0" rtlCol="0" anchor="ctr">
              <a:noAutofit/>
            </a:bodyPr>
            <a:lstStyle/>
            <a:p>
              <a:pPr marL="171450" indent="-171450">
                <a:buFont typeface="Arial" panose="020B0604020202020204" pitchFamily="34" charset="0"/>
                <a:buChar char="•"/>
              </a:pPr>
              <a:r>
                <a:rPr lang="en-US" sz="1200" b="1" dirty="0">
                  <a:solidFill>
                    <a:srgbClr val="001965"/>
                  </a:solidFill>
                </a:rPr>
                <a:t>Outcome: spending </a:t>
              </a:r>
              <a:r>
                <a:rPr lang="en-US" sz="1200" b="1" dirty="0" err="1">
                  <a:solidFill>
                    <a:srgbClr val="001965"/>
                  </a:solidFill>
                </a:rPr>
                <a:t>su</a:t>
              </a:r>
              <a:r>
                <a:rPr lang="en-US" sz="1200" b="1" dirty="0">
                  <a:solidFill>
                    <a:srgbClr val="001965"/>
                  </a:solidFill>
                </a:rPr>
                <a:t> groceries, </a:t>
              </a:r>
              <a:r>
                <a:rPr lang="en-US" sz="1200" b="1" dirty="0" err="1">
                  <a:solidFill>
                    <a:srgbClr val="001965"/>
                  </a:solidFill>
                </a:rPr>
                <a:t>alcol</a:t>
              </a:r>
              <a:r>
                <a:rPr lang="en-US" sz="1200" b="1" dirty="0">
                  <a:solidFill>
                    <a:srgbClr val="001965"/>
                  </a:solidFill>
                </a:rPr>
                <a:t>, </a:t>
              </a:r>
              <a:r>
                <a:rPr lang="en-US" sz="1200" b="1" dirty="0" err="1">
                  <a:solidFill>
                    <a:srgbClr val="001965"/>
                  </a:solidFill>
                </a:rPr>
                <a:t>prodotti</a:t>
              </a:r>
              <a:r>
                <a:rPr lang="en-US" sz="1200" b="1" dirty="0">
                  <a:solidFill>
                    <a:srgbClr val="001965"/>
                  </a:solidFill>
                </a:rPr>
                <a:t> </a:t>
              </a:r>
              <a:r>
                <a:rPr lang="en-US" sz="1200" b="1" dirty="0" err="1">
                  <a:solidFill>
                    <a:srgbClr val="001965"/>
                  </a:solidFill>
                </a:rPr>
                <a:t>accessori</a:t>
              </a:r>
              <a:r>
                <a:rPr lang="en-US" sz="1200" b="1" dirty="0">
                  <a:solidFill>
                    <a:srgbClr val="001965"/>
                  </a:solidFill>
                </a:rPr>
                <a:t> /</a:t>
              </a:r>
              <a:r>
                <a:rPr lang="en-US" sz="1200" b="1" dirty="0" err="1">
                  <a:solidFill>
                    <a:srgbClr val="001965"/>
                  </a:solidFill>
                </a:rPr>
                <a:t>tabacco</a:t>
              </a:r>
              <a:endParaRPr lang="en-US" sz="1200" b="1" dirty="0">
                <a:solidFill>
                  <a:srgbClr val="001965"/>
                </a:solidFill>
              </a:endParaRPr>
            </a:p>
          </p:txBody>
        </p:sp>
        <p:pic>
          <p:nvPicPr>
            <p:cNvPr id="40" name="Elemento grafico 39">
              <a:extLst>
                <a:ext uri="{FF2B5EF4-FFF2-40B4-BE49-F238E27FC236}">
                  <a16:creationId xmlns:a16="http://schemas.microsoft.com/office/drawing/2014/main" id="{0D8E9E83-C434-861D-BF4E-EFDF54F2E0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76183" y="4291732"/>
              <a:ext cx="1060842" cy="1060842"/>
            </a:xfrm>
            <a:prstGeom prst="rect">
              <a:avLst/>
            </a:prstGeom>
          </p:spPr>
        </p:pic>
      </p:grpSp>
      <p:sp>
        <p:nvSpPr>
          <p:cNvPr id="24" name="Text 31">
            <a:extLst>
              <a:ext uri="{FF2B5EF4-FFF2-40B4-BE49-F238E27FC236}">
                <a16:creationId xmlns:a16="http://schemas.microsoft.com/office/drawing/2014/main" id="{C6C560C2-3174-E9AD-4DD8-3703FFCF4F8B}"/>
              </a:ext>
            </a:extLst>
          </p:cNvPr>
          <p:cNvSpPr/>
          <p:nvPr/>
        </p:nvSpPr>
        <p:spPr>
          <a:xfrm>
            <a:off x="7292783" y="1988934"/>
            <a:ext cx="1669014" cy="320040"/>
          </a:xfrm>
          <a:prstGeom prst="rect">
            <a:avLst/>
          </a:prstGeom>
          <a:noFill/>
          <a:ln/>
        </p:spPr>
        <p:txBody>
          <a:bodyPr wrap="square" lIns="0" tIns="0" rIns="0" bIns="0" rtlCol="0" anchor="ctr">
            <a:noAutofit/>
          </a:bodyPr>
          <a:lstStyle/>
          <a:p>
            <a:pPr algn="ctr"/>
            <a:r>
              <a:rPr lang="en-US" b="1" dirty="0">
                <a:solidFill>
                  <a:schemeClr val="bg1"/>
                </a:solidFill>
              </a:rPr>
              <a:t>POPOLAZIONE</a:t>
            </a:r>
          </a:p>
        </p:txBody>
      </p:sp>
      <p:pic>
        <p:nvPicPr>
          <p:cNvPr id="32" name="Elemento grafico 31">
            <a:extLst>
              <a:ext uri="{FF2B5EF4-FFF2-40B4-BE49-F238E27FC236}">
                <a16:creationId xmlns:a16="http://schemas.microsoft.com/office/drawing/2014/main" id="{206C5720-D146-E136-032E-AC0CD3F05A9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61825" y="1644978"/>
            <a:ext cx="844966" cy="844966"/>
          </a:xfrm>
          <a:prstGeom prst="rect">
            <a:avLst/>
          </a:prstGeom>
        </p:spPr>
      </p:pic>
      <p:cxnSp>
        <p:nvCxnSpPr>
          <p:cNvPr id="49" name="Connettore dritto 48">
            <a:extLst>
              <a:ext uri="{FF2B5EF4-FFF2-40B4-BE49-F238E27FC236}">
                <a16:creationId xmlns:a16="http://schemas.microsoft.com/office/drawing/2014/main" id="{285E39B5-F936-B296-69EB-6D78EDA68F92}"/>
              </a:ext>
            </a:extLst>
          </p:cNvPr>
          <p:cNvCxnSpPr/>
          <p:nvPr/>
        </p:nvCxnSpPr>
        <p:spPr>
          <a:xfrm>
            <a:off x="7445360" y="3369201"/>
            <a:ext cx="3404587"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51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12F2C-CB5D-82F2-2390-806D1AF89C03}"/>
            </a:ext>
          </a:extLst>
        </p:cNvPr>
        <p:cNvGrpSpPr/>
        <p:nvPr/>
      </p:nvGrpSpPr>
      <p:grpSpPr>
        <a:xfrm>
          <a:off x="0" y="0"/>
          <a:ext cx="0" cy="0"/>
          <a:chOff x="0" y="0"/>
          <a:chExt cx="0" cy="0"/>
        </a:xfrm>
      </p:grpSpPr>
      <p:sp>
        <p:nvSpPr>
          <p:cNvPr id="66" name="Rettangolo con angoli arrotondati 15">
            <a:extLst>
              <a:ext uri="{FF2B5EF4-FFF2-40B4-BE49-F238E27FC236}">
                <a16:creationId xmlns:a16="http://schemas.microsoft.com/office/drawing/2014/main" id="{4F2212F3-D445-1323-A5D4-0B23AC63835D}"/>
              </a:ext>
            </a:extLst>
          </p:cNvPr>
          <p:cNvSpPr/>
          <p:nvPr/>
        </p:nvSpPr>
        <p:spPr>
          <a:xfrm>
            <a:off x="505461" y="2117957"/>
            <a:ext cx="10998642" cy="3728661"/>
          </a:xfrm>
          <a:prstGeom prst="roundRect">
            <a:avLst>
              <a:gd name="adj" fmla="val 10208"/>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67" name="Rettangolo con angoli arrotondati 66">
            <a:extLst>
              <a:ext uri="{FF2B5EF4-FFF2-40B4-BE49-F238E27FC236}">
                <a16:creationId xmlns:a16="http://schemas.microsoft.com/office/drawing/2014/main" id="{9D1C188D-6F69-289F-E7CC-1D573FF2B16F}"/>
              </a:ext>
            </a:extLst>
          </p:cNvPr>
          <p:cNvSpPr/>
          <p:nvPr/>
        </p:nvSpPr>
        <p:spPr>
          <a:xfrm>
            <a:off x="505460" y="2117957"/>
            <a:ext cx="5418203" cy="3728661"/>
          </a:xfrm>
          <a:prstGeom prst="roundRect">
            <a:avLst>
              <a:gd name="adj" fmla="val 9577"/>
            </a:avLst>
          </a:prstGeom>
          <a:gradFill flip="none" rotWithShape="1">
            <a:gsLst>
              <a:gs pos="99000">
                <a:srgbClr val="B1D5F2"/>
              </a:gs>
              <a:gs pos="0">
                <a:srgbClr val="FFFF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65" name="TextBox 10">
            <a:extLst>
              <a:ext uri="{FF2B5EF4-FFF2-40B4-BE49-F238E27FC236}">
                <a16:creationId xmlns:a16="http://schemas.microsoft.com/office/drawing/2014/main" id="{F628AE4A-C8E1-ED87-DDD3-C349FBAA4CB3}"/>
              </a:ext>
            </a:extLst>
          </p:cNvPr>
          <p:cNvSpPr txBox="1">
            <a:spLocks noChangeAspect="1"/>
          </p:cNvSpPr>
          <p:nvPr/>
        </p:nvSpPr>
        <p:spPr>
          <a:xfrm rot="10800000">
            <a:off x="-1" y="-2"/>
            <a:ext cx="6397910" cy="1551351"/>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sp>
        <p:nvSpPr>
          <p:cNvPr id="3" name="Segnaposto testo 2">
            <a:extLst>
              <a:ext uri="{FF2B5EF4-FFF2-40B4-BE49-F238E27FC236}">
                <a16:creationId xmlns:a16="http://schemas.microsoft.com/office/drawing/2014/main" id="{1C0F6C34-D627-822F-0D02-9E79AE315CDB}"/>
              </a:ext>
            </a:extLst>
          </p:cNvPr>
          <p:cNvSpPr>
            <a:spLocks noGrp="1"/>
          </p:cNvSpPr>
          <p:nvPr>
            <p:ph type="body" sz="quarter" idx="10"/>
          </p:nvPr>
        </p:nvSpPr>
        <p:spPr/>
        <p:txBody>
          <a:bodyPr/>
          <a:lstStyle/>
          <a:p>
            <a:r>
              <a:rPr lang="en-US" sz="3600">
                <a:solidFill>
                  <a:schemeClr val="bg2"/>
                </a:solidFill>
                <a:latin typeface="+mj-lt"/>
                <a:ea typeface="Aptos Display" pitchFamily="34" charset="-122"/>
                <a:cs typeface="Aptos Display" pitchFamily="34" charset="-120"/>
              </a:rPr>
              <a:t>Semaglutide</a:t>
            </a:r>
          </a:p>
          <a:p>
            <a:r>
              <a:rPr lang="en-US">
                <a:solidFill>
                  <a:srgbClr val="001965"/>
                </a:solidFill>
                <a:latin typeface="+mj-lt"/>
                <a:ea typeface="Aptos Display" pitchFamily="34" charset="-122"/>
                <a:cs typeface="Aptos Display" pitchFamily="34" charset="-120"/>
              </a:rPr>
              <a:t>azione </a:t>
            </a:r>
            <a:r>
              <a:rPr lang="en-US" err="1">
                <a:solidFill>
                  <a:srgbClr val="001965"/>
                </a:solidFill>
                <a:latin typeface="+mj-lt"/>
                <a:ea typeface="Aptos Display" pitchFamily="34" charset="-122"/>
                <a:cs typeface="Aptos Display" pitchFamily="34" charset="-120"/>
              </a:rPr>
              <a:t>su</a:t>
            </a:r>
            <a:r>
              <a:rPr lang="en-US">
                <a:solidFill>
                  <a:srgbClr val="001965"/>
                </a:solidFill>
                <a:latin typeface="+mj-lt"/>
                <a:ea typeface="Aptos Display" pitchFamily="34" charset="-122"/>
                <a:cs typeface="Aptos Display" pitchFamily="34" charset="-120"/>
              </a:rPr>
              <a:t> </a:t>
            </a:r>
            <a:r>
              <a:rPr lang="en-US" err="1">
                <a:solidFill>
                  <a:srgbClr val="001965"/>
                </a:solidFill>
                <a:latin typeface="+mj-lt"/>
                <a:ea typeface="Aptos Display" pitchFamily="34" charset="-122"/>
                <a:cs typeface="Aptos Display" pitchFamily="34" charset="-120"/>
              </a:rPr>
              <a:t>alcol</a:t>
            </a:r>
            <a:r>
              <a:rPr lang="en-US">
                <a:solidFill>
                  <a:srgbClr val="001965"/>
                </a:solidFill>
                <a:latin typeface="+mj-lt"/>
                <a:ea typeface="Aptos Display" pitchFamily="34" charset="-122"/>
                <a:cs typeface="Aptos Display" pitchFamily="34" charset="-120"/>
              </a:rPr>
              <a:t> e </a:t>
            </a:r>
            <a:r>
              <a:rPr lang="en-US" err="1">
                <a:solidFill>
                  <a:srgbClr val="001965"/>
                </a:solidFill>
                <a:latin typeface="+mj-lt"/>
                <a:ea typeface="Aptos Display" pitchFamily="34" charset="-122"/>
                <a:cs typeface="Aptos Display" pitchFamily="34" charset="-120"/>
              </a:rPr>
              <a:t>tabacco</a:t>
            </a:r>
            <a:endParaRPr lang="en-US">
              <a:solidFill>
                <a:srgbClr val="001965"/>
              </a:solidFill>
              <a:latin typeface="+mj-lt"/>
            </a:endParaRPr>
          </a:p>
          <a:p>
            <a:endParaRPr lang="it-IT">
              <a:latin typeface="+mj-lt"/>
            </a:endParaRPr>
          </a:p>
        </p:txBody>
      </p:sp>
      <p:sp>
        <p:nvSpPr>
          <p:cNvPr id="2" name="TextBox 31">
            <a:extLst>
              <a:ext uri="{FF2B5EF4-FFF2-40B4-BE49-F238E27FC236}">
                <a16:creationId xmlns:a16="http://schemas.microsoft.com/office/drawing/2014/main" id="{1059DA09-56AA-FA64-851F-AF24521E380C}"/>
              </a:ext>
            </a:extLst>
          </p:cNvPr>
          <p:cNvSpPr txBox="1"/>
          <p:nvPr/>
        </p:nvSpPr>
        <p:spPr>
          <a:xfrm>
            <a:off x="972362" y="2938361"/>
            <a:ext cx="3489885" cy="2087851"/>
          </a:xfrm>
          <a:prstGeom prst="rect">
            <a:avLst/>
          </a:prstGeom>
          <a:noFill/>
        </p:spPr>
        <p:txBody>
          <a:bodyPr wrap="square" lIns="0" tIns="0" rIns="0" bIns="0">
            <a:noAutofit/>
          </a:bodyPr>
          <a:lstStyle/>
          <a:p>
            <a:pPr marL="12700" lvl="4" algn="ctr"/>
            <a:r>
              <a:rPr lang="it-IT" sz="2400">
                <a:solidFill>
                  <a:srgbClr val="001965"/>
                </a:solidFill>
              </a:rPr>
              <a:t>L'utilizzo </a:t>
            </a:r>
            <a:r>
              <a:rPr lang="it-IT" sz="2400" dirty="0">
                <a:solidFill>
                  <a:srgbClr val="001965"/>
                </a:solidFill>
              </a:rPr>
              <a:t>di semaglutide per la gestione del peso è stato associato a una </a:t>
            </a:r>
            <a:r>
              <a:rPr lang="it-IT" sz="2400" b="1" dirty="0">
                <a:solidFill>
                  <a:srgbClr val="001965"/>
                </a:solidFill>
              </a:rPr>
              <a:t>minore spesa per alcolici e prodotti del tabacco</a:t>
            </a:r>
          </a:p>
          <a:p>
            <a:pPr lvl="4" algn="ctr"/>
            <a:endParaRPr lang="it-IT" sz="1600" b="1" dirty="0">
              <a:solidFill>
                <a:srgbClr val="001965"/>
              </a:solidFill>
            </a:endParaRPr>
          </a:p>
        </p:txBody>
      </p:sp>
      <p:grpSp>
        <p:nvGrpSpPr>
          <p:cNvPr id="64" name="Gruppo 63">
            <a:extLst>
              <a:ext uri="{FF2B5EF4-FFF2-40B4-BE49-F238E27FC236}">
                <a16:creationId xmlns:a16="http://schemas.microsoft.com/office/drawing/2014/main" id="{E9243E18-685B-389C-124A-412011133433}"/>
              </a:ext>
            </a:extLst>
          </p:cNvPr>
          <p:cNvGrpSpPr/>
          <p:nvPr/>
        </p:nvGrpSpPr>
        <p:grpSpPr>
          <a:xfrm>
            <a:off x="6108358" y="3802404"/>
            <a:ext cx="4805548" cy="1507645"/>
            <a:chOff x="6108357" y="3456742"/>
            <a:chExt cx="4805548" cy="1507645"/>
          </a:xfrm>
        </p:grpSpPr>
        <p:cxnSp>
          <p:nvCxnSpPr>
            <p:cNvPr id="60" name="Connettore dritto 59">
              <a:extLst>
                <a:ext uri="{FF2B5EF4-FFF2-40B4-BE49-F238E27FC236}">
                  <a16:creationId xmlns:a16="http://schemas.microsoft.com/office/drawing/2014/main" id="{EA442BA4-93DB-3F15-ED5E-BB64C27E071E}"/>
                </a:ext>
              </a:extLst>
            </p:cNvPr>
            <p:cNvCxnSpPr>
              <a:cxnSpLocks/>
            </p:cNvCxnSpPr>
            <p:nvPr/>
          </p:nvCxnSpPr>
          <p:spPr>
            <a:xfrm>
              <a:off x="6108357" y="3456742"/>
              <a:ext cx="480554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1" name="Connettore dritto 60">
              <a:extLst>
                <a:ext uri="{FF2B5EF4-FFF2-40B4-BE49-F238E27FC236}">
                  <a16:creationId xmlns:a16="http://schemas.microsoft.com/office/drawing/2014/main" id="{B335E5E2-EF2C-D770-BA04-815B84242692}"/>
                </a:ext>
              </a:extLst>
            </p:cNvPr>
            <p:cNvCxnSpPr>
              <a:cxnSpLocks/>
            </p:cNvCxnSpPr>
            <p:nvPr/>
          </p:nvCxnSpPr>
          <p:spPr>
            <a:xfrm>
              <a:off x="6108357" y="3959290"/>
              <a:ext cx="480554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2" name="Connettore dritto 61">
              <a:extLst>
                <a:ext uri="{FF2B5EF4-FFF2-40B4-BE49-F238E27FC236}">
                  <a16:creationId xmlns:a16="http://schemas.microsoft.com/office/drawing/2014/main" id="{91FB6901-3D13-97AB-4F7F-9A493472B361}"/>
                </a:ext>
              </a:extLst>
            </p:cNvPr>
            <p:cNvCxnSpPr>
              <a:cxnSpLocks/>
            </p:cNvCxnSpPr>
            <p:nvPr/>
          </p:nvCxnSpPr>
          <p:spPr>
            <a:xfrm>
              <a:off x="6108357" y="4461838"/>
              <a:ext cx="480554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3" name="Connettore dritto 62">
              <a:extLst>
                <a:ext uri="{FF2B5EF4-FFF2-40B4-BE49-F238E27FC236}">
                  <a16:creationId xmlns:a16="http://schemas.microsoft.com/office/drawing/2014/main" id="{A7441C5E-60B8-DA84-6329-89BA5DE6C0E9}"/>
                </a:ext>
              </a:extLst>
            </p:cNvPr>
            <p:cNvCxnSpPr>
              <a:cxnSpLocks/>
            </p:cNvCxnSpPr>
            <p:nvPr/>
          </p:nvCxnSpPr>
          <p:spPr>
            <a:xfrm>
              <a:off x="6108357" y="4964387"/>
              <a:ext cx="480554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48" name="Connettore dritto 47">
            <a:extLst>
              <a:ext uri="{FF2B5EF4-FFF2-40B4-BE49-F238E27FC236}">
                <a16:creationId xmlns:a16="http://schemas.microsoft.com/office/drawing/2014/main" id="{CCD2E145-B04A-0A82-FEEE-1D3A2589DAE4}"/>
              </a:ext>
            </a:extLst>
          </p:cNvPr>
          <p:cNvCxnSpPr>
            <a:cxnSpLocks/>
          </p:cNvCxnSpPr>
          <p:nvPr/>
        </p:nvCxnSpPr>
        <p:spPr>
          <a:xfrm>
            <a:off x="6096001" y="3277618"/>
            <a:ext cx="480554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Pentagono 51">
            <a:extLst>
              <a:ext uri="{FF2B5EF4-FFF2-40B4-BE49-F238E27FC236}">
                <a16:creationId xmlns:a16="http://schemas.microsoft.com/office/drawing/2014/main" id="{9EE6F708-1951-40B2-5932-880EB57E3165}"/>
              </a:ext>
            </a:extLst>
          </p:cNvPr>
          <p:cNvSpPr/>
          <p:nvPr/>
        </p:nvSpPr>
        <p:spPr>
          <a:xfrm rot="5400000">
            <a:off x="7461655" y="2790959"/>
            <a:ext cx="470776" cy="1444095"/>
          </a:xfrm>
          <a:prstGeom prst="homePlat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53" name="Pentagono 52">
            <a:extLst>
              <a:ext uri="{FF2B5EF4-FFF2-40B4-BE49-F238E27FC236}">
                <a16:creationId xmlns:a16="http://schemas.microsoft.com/office/drawing/2014/main" id="{394BC4A0-5274-3521-092D-823142F08273}"/>
              </a:ext>
            </a:extLst>
          </p:cNvPr>
          <p:cNvSpPr/>
          <p:nvPr/>
        </p:nvSpPr>
        <p:spPr>
          <a:xfrm rot="5400000">
            <a:off x="8832347" y="3434743"/>
            <a:ext cx="1758344" cy="1444095"/>
          </a:xfrm>
          <a:prstGeom prst="homePlate">
            <a:avLst>
              <a:gd name="adj" fmla="val 20396"/>
            </a:avLst>
          </a:prstGeom>
          <a:solidFill>
            <a:srgbClr val="939AA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grpSp>
        <p:nvGrpSpPr>
          <p:cNvPr id="37" name="Gruppo 36">
            <a:extLst>
              <a:ext uri="{FF2B5EF4-FFF2-40B4-BE49-F238E27FC236}">
                <a16:creationId xmlns:a16="http://schemas.microsoft.com/office/drawing/2014/main" id="{E9C1FEE8-7BBA-634D-B02B-8FF00B91A59D}"/>
              </a:ext>
            </a:extLst>
          </p:cNvPr>
          <p:cNvGrpSpPr/>
          <p:nvPr/>
        </p:nvGrpSpPr>
        <p:grpSpPr>
          <a:xfrm>
            <a:off x="9478380" y="2394886"/>
            <a:ext cx="466280" cy="446523"/>
            <a:chOff x="9043357" y="2301911"/>
            <a:chExt cx="466280" cy="446523"/>
          </a:xfrm>
          <a:solidFill>
            <a:srgbClr val="939AA7"/>
          </a:solidFill>
        </p:grpSpPr>
        <p:sp>
          <p:nvSpPr>
            <p:cNvPr id="18" name="object 16">
              <a:extLst>
                <a:ext uri="{FF2B5EF4-FFF2-40B4-BE49-F238E27FC236}">
                  <a16:creationId xmlns:a16="http://schemas.microsoft.com/office/drawing/2014/main" id="{B688B512-0B19-CDDA-0B00-2A9AF89D4CDC}"/>
                </a:ext>
              </a:extLst>
            </p:cNvPr>
            <p:cNvSpPr/>
            <p:nvPr/>
          </p:nvSpPr>
          <p:spPr>
            <a:xfrm>
              <a:off x="9389319" y="2647111"/>
              <a:ext cx="17174" cy="92737"/>
            </a:xfrm>
            <a:custGeom>
              <a:avLst/>
              <a:gdLst/>
              <a:ahLst/>
              <a:cxnLst/>
              <a:rect l="l" t="t" r="r" b="b"/>
              <a:pathLst>
                <a:path w="38100" h="205739">
                  <a:moveTo>
                    <a:pt x="38100" y="0"/>
                  </a:moveTo>
                  <a:lnTo>
                    <a:pt x="19050" y="0"/>
                  </a:lnTo>
                  <a:lnTo>
                    <a:pt x="0" y="0"/>
                  </a:lnTo>
                  <a:lnTo>
                    <a:pt x="0" y="205574"/>
                  </a:lnTo>
                  <a:lnTo>
                    <a:pt x="38100" y="205574"/>
                  </a:lnTo>
                  <a:lnTo>
                    <a:pt x="38100" y="0"/>
                  </a:lnTo>
                  <a:close/>
                </a:path>
              </a:pathLst>
            </a:custGeom>
            <a:grpFill/>
          </p:spPr>
          <p:txBody>
            <a:bodyPr wrap="square" lIns="0" tIns="0" rIns="0" bIns="0" rtlCol="0"/>
            <a:lstStyle/>
            <a:p>
              <a:endParaRPr sz="810">
                <a:solidFill>
                  <a:schemeClr val="accent2">
                    <a:lumMod val="50000"/>
                  </a:schemeClr>
                </a:solidFill>
              </a:endParaRPr>
            </a:p>
          </p:txBody>
        </p:sp>
        <p:sp>
          <p:nvSpPr>
            <p:cNvPr id="20" name="object 17">
              <a:extLst>
                <a:ext uri="{FF2B5EF4-FFF2-40B4-BE49-F238E27FC236}">
                  <a16:creationId xmlns:a16="http://schemas.microsoft.com/office/drawing/2014/main" id="{F4E77C8C-7D36-8410-04BE-9A87E8FFDB07}"/>
                </a:ext>
              </a:extLst>
            </p:cNvPr>
            <p:cNvSpPr/>
            <p:nvPr/>
          </p:nvSpPr>
          <p:spPr>
            <a:xfrm>
              <a:off x="9371390" y="2301911"/>
              <a:ext cx="138247" cy="276494"/>
            </a:xfrm>
            <a:custGeom>
              <a:avLst/>
              <a:gdLst/>
              <a:ahLst/>
              <a:cxnLst/>
              <a:rect l="l" t="t" r="r" b="b"/>
              <a:pathLst>
                <a:path w="306704" h="613410">
                  <a:moveTo>
                    <a:pt x="60274" y="498741"/>
                  </a:moveTo>
                  <a:lnTo>
                    <a:pt x="29375" y="476465"/>
                  </a:lnTo>
                  <a:lnTo>
                    <a:pt x="12928" y="510959"/>
                  </a:lnTo>
                  <a:lnTo>
                    <a:pt x="7899" y="547217"/>
                  </a:lnTo>
                  <a:lnTo>
                    <a:pt x="10553" y="582041"/>
                  </a:lnTo>
                  <a:lnTo>
                    <a:pt x="17119" y="612152"/>
                  </a:lnTo>
                  <a:lnTo>
                    <a:pt x="53886" y="602157"/>
                  </a:lnTo>
                  <a:lnTo>
                    <a:pt x="48056" y="575195"/>
                  </a:lnTo>
                  <a:lnTo>
                    <a:pt x="45999" y="547814"/>
                  </a:lnTo>
                  <a:lnTo>
                    <a:pt x="49479" y="521741"/>
                  </a:lnTo>
                  <a:lnTo>
                    <a:pt x="60274" y="498741"/>
                  </a:lnTo>
                  <a:close/>
                </a:path>
                <a:path w="306704" h="613410">
                  <a:moveTo>
                    <a:pt x="114350" y="444715"/>
                  </a:moveTo>
                  <a:lnTo>
                    <a:pt x="78409" y="432054"/>
                  </a:lnTo>
                  <a:lnTo>
                    <a:pt x="76555" y="437311"/>
                  </a:lnTo>
                  <a:lnTo>
                    <a:pt x="73774" y="439801"/>
                  </a:lnTo>
                  <a:lnTo>
                    <a:pt x="38823" y="465201"/>
                  </a:lnTo>
                  <a:lnTo>
                    <a:pt x="29425" y="476465"/>
                  </a:lnTo>
                  <a:lnTo>
                    <a:pt x="60325" y="498741"/>
                  </a:lnTo>
                  <a:lnTo>
                    <a:pt x="65951" y="491934"/>
                  </a:lnTo>
                  <a:lnTo>
                    <a:pt x="71882" y="486600"/>
                  </a:lnTo>
                  <a:lnTo>
                    <a:pt x="78193" y="482092"/>
                  </a:lnTo>
                  <a:lnTo>
                    <a:pt x="85039" y="477735"/>
                  </a:lnTo>
                  <a:lnTo>
                    <a:pt x="92773" y="472617"/>
                  </a:lnTo>
                  <a:lnTo>
                    <a:pt x="100863" y="465886"/>
                  </a:lnTo>
                  <a:lnTo>
                    <a:pt x="108369" y="456831"/>
                  </a:lnTo>
                  <a:lnTo>
                    <a:pt x="114350" y="444715"/>
                  </a:lnTo>
                  <a:close/>
                </a:path>
                <a:path w="306704" h="613410">
                  <a:moveTo>
                    <a:pt x="117652" y="424637"/>
                  </a:moveTo>
                  <a:lnTo>
                    <a:pt x="114541" y="405930"/>
                  </a:lnTo>
                  <a:lnTo>
                    <a:pt x="107251" y="388607"/>
                  </a:lnTo>
                  <a:lnTo>
                    <a:pt x="98082" y="372719"/>
                  </a:lnTo>
                  <a:lnTo>
                    <a:pt x="87490" y="355968"/>
                  </a:lnTo>
                  <a:lnTo>
                    <a:pt x="76454" y="338061"/>
                  </a:lnTo>
                  <a:lnTo>
                    <a:pt x="55613" y="295490"/>
                  </a:lnTo>
                  <a:lnTo>
                    <a:pt x="40703" y="237845"/>
                  </a:lnTo>
                  <a:lnTo>
                    <a:pt x="38100" y="192493"/>
                  </a:lnTo>
                  <a:lnTo>
                    <a:pt x="0" y="191731"/>
                  </a:lnTo>
                  <a:lnTo>
                    <a:pt x="304" y="213194"/>
                  </a:lnTo>
                  <a:lnTo>
                    <a:pt x="330" y="215049"/>
                  </a:lnTo>
                  <a:lnTo>
                    <a:pt x="2959" y="243103"/>
                  </a:lnTo>
                  <a:lnTo>
                    <a:pt x="20078" y="309245"/>
                  </a:lnTo>
                  <a:lnTo>
                    <a:pt x="43599" y="357339"/>
                  </a:lnTo>
                  <a:lnTo>
                    <a:pt x="65671" y="392760"/>
                  </a:lnTo>
                  <a:lnTo>
                    <a:pt x="73685" y="406755"/>
                  </a:lnTo>
                  <a:lnTo>
                    <a:pt x="78143" y="417245"/>
                  </a:lnTo>
                  <a:lnTo>
                    <a:pt x="79438" y="424637"/>
                  </a:lnTo>
                  <a:lnTo>
                    <a:pt x="79552" y="425310"/>
                  </a:lnTo>
                  <a:lnTo>
                    <a:pt x="78524" y="432054"/>
                  </a:lnTo>
                  <a:lnTo>
                    <a:pt x="114465" y="444715"/>
                  </a:lnTo>
                  <a:lnTo>
                    <a:pt x="115163" y="439801"/>
                  </a:lnTo>
                  <a:lnTo>
                    <a:pt x="117551" y="425310"/>
                  </a:lnTo>
                  <a:lnTo>
                    <a:pt x="117652" y="424637"/>
                  </a:lnTo>
                  <a:close/>
                </a:path>
                <a:path w="306704" h="613410">
                  <a:moveTo>
                    <a:pt x="228409" y="601002"/>
                  </a:moveTo>
                  <a:lnTo>
                    <a:pt x="210858" y="532828"/>
                  </a:lnTo>
                  <a:lnTo>
                    <a:pt x="207403" y="479196"/>
                  </a:lnTo>
                  <a:lnTo>
                    <a:pt x="214071" y="438188"/>
                  </a:lnTo>
                  <a:lnTo>
                    <a:pt x="226910" y="407936"/>
                  </a:lnTo>
                  <a:lnTo>
                    <a:pt x="193840" y="389013"/>
                  </a:lnTo>
                  <a:lnTo>
                    <a:pt x="180086" y="419417"/>
                  </a:lnTo>
                  <a:lnTo>
                    <a:pt x="171310" y="456272"/>
                  </a:lnTo>
                  <a:lnTo>
                    <a:pt x="169278" y="500354"/>
                  </a:lnTo>
                  <a:lnTo>
                    <a:pt x="175704" y="552437"/>
                  </a:lnTo>
                  <a:lnTo>
                    <a:pt x="192341" y="613295"/>
                  </a:lnTo>
                  <a:lnTo>
                    <a:pt x="228409" y="601002"/>
                  </a:lnTo>
                  <a:close/>
                </a:path>
                <a:path w="306704" h="613410">
                  <a:moveTo>
                    <a:pt x="265938" y="27457"/>
                  </a:moveTo>
                  <a:lnTo>
                    <a:pt x="239534" y="0"/>
                  </a:lnTo>
                  <a:lnTo>
                    <a:pt x="193319" y="51155"/>
                  </a:lnTo>
                  <a:lnTo>
                    <a:pt x="166154" y="95885"/>
                  </a:lnTo>
                  <a:lnTo>
                    <a:pt x="155079" y="134810"/>
                  </a:lnTo>
                  <a:lnTo>
                    <a:pt x="157149" y="168529"/>
                  </a:lnTo>
                  <a:lnTo>
                    <a:pt x="194005" y="159461"/>
                  </a:lnTo>
                  <a:lnTo>
                    <a:pt x="175666" y="163995"/>
                  </a:lnTo>
                  <a:lnTo>
                    <a:pt x="194157" y="159461"/>
                  </a:lnTo>
                  <a:lnTo>
                    <a:pt x="192976" y="139446"/>
                  </a:lnTo>
                  <a:lnTo>
                    <a:pt x="200952" y="111379"/>
                  </a:lnTo>
                  <a:lnTo>
                    <a:pt x="223494" y="74345"/>
                  </a:lnTo>
                  <a:lnTo>
                    <a:pt x="265938" y="27457"/>
                  </a:lnTo>
                  <a:close/>
                </a:path>
                <a:path w="306704" h="613410">
                  <a:moveTo>
                    <a:pt x="287451" y="294957"/>
                  </a:moveTo>
                  <a:lnTo>
                    <a:pt x="268389" y="295351"/>
                  </a:lnTo>
                  <a:lnTo>
                    <a:pt x="287451" y="294957"/>
                  </a:lnTo>
                  <a:close/>
                </a:path>
                <a:path w="306704" h="613410">
                  <a:moveTo>
                    <a:pt x="306501" y="294576"/>
                  </a:moveTo>
                  <a:lnTo>
                    <a:pt x="304736" y="281051"/>
                  </a:lnTo>
                  <a:lnTo>
                    <a:pt x="304660" y="280466"/>
                  </a:lnTo>
                  <a:lnTo>
                    <a:pt x="300151" y="267957"/>
                  </a:lnTo>
                  <a:lnTo>
                    <a:pt x="267322" y="231127"/>
                  </a:lnTo>
                  <a:lnTo>
                    <a:pt x="248005" y="217284"/>
                  </a:lnTo>
                  <a:lnTo>
                    <a:pt x="228841" y="203581"/>
                  </a:lnTo>
                  <a:lnTo>
                    <a:pt x="213017" y="190169"/>
                  </a:lnTo>
                  <a:lnTo>
                    <a:pt x="201206" y="175844"/>
                  </a:lnTo>
                  <a:lnTo>
                    <a:pt x="198081" y="168567"/>
                  </a:lnTo>
                  <a:lnTo>
                    <a:pt x="194183" y="159461"/>
                  </a:lnTo>
                  <a:lnTo>
                    <a:pt x="157162" y="168567"/>
                  </a:lnTo>
                  <a:lnTo>
                    <a:pt x="186258" y="217284"/>
                  </a:lnTo>
                  <a:lnTo>
                    <a:pt x="226199" y="248539"/>
                  </a:lnTo>
                  <a:lnTo>
                    <a:pt x="235699" y="255168"/>
                  </a:lnTo>
                  <a:lnTo>
                    <a:pt x="244157" y="261378"/>
                  </a:lnTo>
                  <a:lnTo>
                    <a:pt x="268389" y="294576"/>
                  </a:lnTo>
                  <a:lnTo>
                    <a:pt x="268389" y="295338"/>
                  </a:lnTo>
                  <a:lnTo>
                    <a:pt x="287451" y="294957"/>
                  </a:lnTo>
                  <a:lnTo>
                    <a:pt x="305320" y="294576"/>
                  </a:lnTo>
                  <a:lnTo>
                    <a:pt x="306501" y="294576"/>
                  </a:lnTo>
                  <a:close/>
                </a:path>
                <a:path w="306704" h="613410">
                  <a:moveTo>
                    <a:pt x="306501" y="294576"/>
                  </a:moveTo>
                  <a:lnTo>
                    <a:pt x="268401" y="295363"/>
                  </a:lnTo>
                  <a:lnTo>
                    <a:pt x="267474" y="302641"/>
                  </a:lnTo>
                  <a:lnTo>
                    <a:pt x="264033" y="309816"/>
                  </a:lnTo>
                  <a:lnTo>
                    <a:pt x="257594" y="317804"/>
                  </a:lnTo>
                  <a:lnTo>
                    <a:pt x="247650" y="327558"/>
                  </a:lnTo>
                  <a:lnTo>
                    <a:pt x="235369" y="338785"/>
                  </a:lnTo>
                  <a:lnTo>
                    <a:pt x="221538" y="352348"/>
                  </a:lnTo>
                  <a:lnTo>
                    <a:pt x="207314" y="368871"/>
                  </a:lnTo>
                  <a:lnTo>
                    <a:pt x="200774" y="378650"/>
                  </a:lnTo>
                  <a:lnTo>
                    <a:pt x="193903" y="389013"/>
                  </a:lnTo>
                  <a:lnTo>
                    <a:pt x="226961" y="407936"/>
                  </a:lnTo>
                  <a:lnTo>
                    <a:pt x="233235" y="398462"/>
                  </a:lnTo>
                  <a:lnTo>
                    <a:pt x="237540" y="392036"/>
                  </a:lnTo>
                  <a:lnTo>
                    <a:pt x="249097" y="378650"/>
                  </a:lnTo>
                  <a:lnTo>
                    <a:pt x="261213" y="366826"/>
                  </a:lnTo>
                  <a:lnTo>
                    <a:pt x="273494" y="355561"/>
                  </a:lnTo>
                  <a:lnTo>
                    <a:pt x="285216" y="344131"/>
                  </a:lnTo>
                  <a:lnTo>
                    <a:pt x="295973" y="330606"/>
                  </a:lnTo>
                  <a:lnTo>
                    <a:pt x="303745" y="314312"/>
                  </a:lnTo>
                  <a:lnTo>
                    <a:pt x="306400" y="295363"/>
                  </a:lnTo>
                  <a:lnTo>
                    <a:pt x="306501" y="294576"/>
                  </a:lnTo>
                  <a:close/>
                </a:path>
              </a:pathLst>
            </a:custGeom>
            <a:grpFill/>
          </p:spPr>
          <p:txBody>
            <a:bodyPr wrap="square" lIns="0" tIns="0" rIns="0" bIns="0" rtlCol="0"/>
            <a:lstStyle/>
            <a:p>
              <a:endParaRPr sz="810">
                <a:solidFill>
                  <a:schemeClr val="accent2">
                    <a:lumMod val="50000"/>
                  </a:schemeClr>
                </a:solidFill>
              </a:endParaRPr>
            </a:p>
          </p:txBody>
        </p:sp>
        <p:sp>
          <p:nvSpPr>
            <p:cNvPr id="23" name="object 18">
              <a:extLst>
                <a:ext uri="{FF2B5EF4-FFF2-40B4-BE49-F238E27FC236}">
                  <a16:creationId xmlns:a16="http://schemas.microsoft.com/office/drawing/2014/main" id="{C0A68BE6-D1B5-FED3-BDA6-88181FF728E9}"/>
                </a:ext>
              </a:extLst>
            </p:cNvPr>
            <p:cNvSpPr/>
            <p:nvPr/>
          </p:nvSpPr>
          <p:spPr>
            <a:xfrm>
              <a:off x="9043357" y="2638523"/>
              <a:ext cx="440502" cy="109911"/>
            </a:xfrm>
            <a:custGeom>
              <a:avLst/>
              <a:gdLst/>
              <a:ahLst/>
              <a:cxnLst/>
              <a:rect l="l" t="t" r="r" b="b"/>
              <a:pathLst>
                <a:path w="977265" h="243839">
                  <a:moveTo>
                    <a:pt x="19050" y="0"/>
                  </a:moveTo>
                  <a:lnTo>
                    <a:pt x="11637" y="1497"/>
                  </a:lnTo>
                  <a:lnTo>
                    <a:pt x="5581" y="5581"/>
                  </a:lnTo>
                  <a:lnTo>
                    <a:pt x="1497" y="11637"/>
                  </a:lnTo>
                  <a:lnTo>
                    <a:pt x="0" y="19050"/>
                  </a:lnTo>
                  <a:lnTo>
                    <a:pt x="0" y="224624"/>
                  </a:lnTo>
                  <a:lnTo>
                    <a:pt x="1497" y="232043"/>
                  </a:lnTo>
                  <a:lnTo>
                    <a:pt x="5581" y="238098"/>
                  </a:lnTo>
                  <a:lnTo>
                    <a:pt x="11637" y="242178"/>
                  </a:lnTo>
                  <a:lnTo>
                    <a:pt x="19050" y="243674"/>
                  </a:lnTo>
                  <a:lnTo>
                    <a:pt x="19050" y="205574"/>
                  </a:lnTo>
                  <a:lnTo>
                    <a:pt x="38100" y="205574"/>
                  </a:lnTo>
                  <a:lnTo>
                    <a:pt x="38100" y="38100"/>
                  </a:lnTo>
                  <a:lnTo>
                    <a:pt x="19050" y="38100"/>
                  </a:lnTo>
                  <a:lnTo>
                    <a:pt x="19050" y="0"/>
                  </a:lnTo>
                  <a:close/>
                </a:path>
                <a:path w="977265" h="243839">
                  <a:moveTo>
                    <a:pt x="38100" y="205574"/>
                  </a:moveTo>
                  <a:lnTo>
                    <a:pt x="19050" y="205574"/>
                  </a:lnTo>
                  <a:lnTo>
                    <a:pt x="19050" y="243674"/>
                  </a:lnTo>
                  <a:lnTo>
                    <a:pt x="958215" y="243674"/>
                  </a:lnTo>
                  <a:lnTo>
                    <a:pt x="958215" y="224624"/>
                  </a:lnTo>
                  <a:lnTo>
                    <a:pt x="38100" y="224624"/>
                  </a:lnTo>
                  <a:lnTo>
                    <a:pt x="38100" y="205574"/>
                  </a:lnTo>
                  <a:close/>
                </a:path>
                <a:path w="977265" h="243839">
                  <a:moveTo>
                    <a:pt x="977265" y="205574"/>
                  </a:moveTo>
                  <a:lnTo>
                    <a:pt x="958215" y="205574"/>
                  </a:lnTo>
                  <a:lnTo>
                    <a:pt x="958215" y="243674"/>
                  </a:lnTo>
                  <a:lnTo>
                    <a:pt x="965627" y="242178"/>
                  </a:lnTo>
                  <a:lnTo>
                    <a:pt x="971683" y="238098"/>
                  </a:lnTo>
                  <a:lnTo>
                    <a:pt x="975767" y="232043"/>
                  </a:lnTo>
                  <a:lnTo>
                    <a:pt x="977265" y="224624"/>
                  </a:lnTo>
                  <a:lnTo>
                    <a:pt x="977265" y="205574"/>
                  </a:lnTo>
                  <a:close/>
                </a:path>
                <a:path w="977265" h="243839">
                  <a:moveTo>
                    <a:pt x="939165" y="205574"/>
                  </a:moveTo>
                  <a:lnTo>
                    <a:pt x="38100" y="205574"/>
                  </a:lnTo>
                  <a:lnTo>
                    <a:pt x="38100" y="224624"/>
                  </a:lnTo>
                  <a:lnTo>
                    <a:pt x="939165" y="224624"/>
                  </a:lnTo>
                  <a:lnTo>
                    <a:pt x="939165" y="205574"/>
                  </a:lnTo>
                  <a:close/>
                </a:path>
                <a:path w="977265" h="243839">
                  <a:moveTo>
                    <a:pt x="958215" y="19050"/>
                  </a:moveTo>
                  <a:lnTo>
                    <a:pt x="939165" y="19050"/>
                  </a:lnTo>
                  <a:lnTo>
                    <a:pt x="939165" y="224624"/>
                  </a:lnTo>
                  <a:lnTo>
                    <a:pt x="958215" y="224624"/>
                  </a:lnTo>
                  <a:lnTo>
                    <a:pt x="958215" y="205574"/>
                  </a:lnTo>
                  <a:lnTo>
                    <a:pt x="977265" y="205574"/>
                  </a:lnTo>
                  <a:lnTo>
                    <a:pt x="977265" y="38100"/>
                  </a:lnTo>
                  <a:lnTo>
                    <a:pt x="958215" y="38100"/>
                  </a:lnTo>
                  <a:lnTo>
                    <a:pt x="958215" y="19050"/>
                  </a:lnTo>
                  <a:close/>
                </a:path>
                <a:path w="977265" h="243839">
                  <a:moveTo>
                    <a:pt x="958215" y="0"/>
                  </a:moveTo>
                  <a:lnTo>
                    <a:pt x="19050" y="0"/>
                  </a:lnTo>
                  <a:lnTo>
                    <a:pt x="19050" y="38100"/>
                  </a:lnTo>
                  <a:lnTo>
                    <a:pt x="38100" y="38100"/>
                  </a:lnTo>
                  <a:lnTo>
                    <a:pt x="38100" y="19050"/>
                  </a:lnTo>
                  <a:lnTo>
                    <a:pt x="958215" y="19050"/>
                  </a:lnTo>
                  <a:lnTo>
                    <a:pt x="958215" y="0"/>
                  </a:lnTo>
                  <a:close/>
                </a:path>
                <a:path w="977265" h="243839">
                  <a:moveTo>
                    <a:pt x="939165" y="19050"/>
                  </a:moveTo>
                  <a:lnTo>
                    <a:pt x="38100" y="19050"/>
                  </a:lnTo>
                  <a:lnTo>
                    <a:pt x="38100" y="38100"/>
                  </a:lnTo>
                  <a:lnTo>
                    <a:pt x="939165" y="38100"/>
                  </a:lnTo>
                  <a:lnTo>
                    <a:pt x="939165" y="19050"/>
                  </a:lnTo>
                  <a:close/>
                </a:path>
                <a:path w="977265" h="243839">
                  <a:moveTo>
                    <a:pt x="958215" y="0"/>
                  </a:moveTo>
                  <a:lnTo>
                    <a:pt x="958215" y="38100"/>
                  </a:lnTo>
                  <a:lnTo>
                    <a:pt x="977265" y="38100"/>
                  </a:lnTo>
                  <a:lnTo>
                    <a:pt x="977265" y="19050"/>
                  </a:lnTo>
                  <a:lnTo>
                    <a:pt x="975767" y="11637"/>
                  </a:lnTo>
                  <a:lnTo>
                    <a:pt x="971683" y="5581"/>
                  </a:lnTo>
                  <a:lnTo>
                    <a:pt x="965627" y="1497"/>
                  </a:lnTo>
                  <a:lnTo>
                    <a:pt x="958215" y="0"/>
                  </a:lnTo>
                  <a:close/>
                </a:path>
              </a:pathLst>
            </a:custGeom>
            <a:grpFill/>
          </p:spPr>
          <p:txBody>
            <a:bodyPr wrap="square" lIns="0" tIns="0" rIns="0" bIns="0" rtlCol="0"/>
            <a:lstStyle/>
            <a:p>
              <a:endParaRPr sz="810">
                <a:solidFill>
                  <a:schemeClr val="accent2">
                    <a:lumMod val="50000"/>
                  </a:schemeClr>
                </a:solidFill>
              </a:endParaRPr>
            </a:p>
          </p:txBody>
        </p:sp>
      </p:grpSp>
      <p:sp>
        <p:nvSpPr>
          <p:cNvPr id="31" name="object 19">
            <a:extLst>
              <a:ext uri="{FF2B5EF4-FFF2-40B4-BE49-F238E27FC236}">
                <a16:creationId xmlns:a16="http://schemas.microsoft.com/office/drawing/2014/main" id="{C9D2E332-2767-8080-EB8A-E6E490592BDA}"/>
              </a:ext>
            </a:extLst>
          </p:cNvPr>
          <p:cNvSpPr/>
          <p:nvPr/>
        </p:nvSpPr>
        <p:spPr>
          <a:xfrm>
            <a:off x="7510712" y="2402738"/>
            <a:ext cx="354920" cy="458248"/>
          </a:xfrm>
          <a:custGeom>
            <a:avLst/>
            <a:gdLst/>
            <a:ahLst/>
            <a:cxnLst/>
            <a:rect l="l" t="t" r="r" b="b"/>
            <a:pathLst>
              <a:path w="787400" h="1016635">
                <a:moveTo>
                  <a:pt x="600125" y="981303"/>
                </a:moveTo>
                <a:lnTo>
                  <a:pt x="597395" y="981532"/>
                </a:lnTo>
                <a:lnTo>
                  <a:pt x="594817" y="982383"/>
                </a:lnTo>
                <a:lnTo>
                  <a:pt x="189687" y="982383"/>
                </a:lnTo>
                <a:lnTo>
                  <a:pt x="175664" y="1001483"/>
                </a:lnTo>
                <a:lnTo>
                  <a:pt x="175971" y="1003046"/>
                </a:lnTo>
                <a:lnTo>
                  <a:pt x="189687" y="1015136"/>
                </a:lnTo>
                <a:lnTo>
                  <a:pt x="594817" y="1015136"/>
                </a:lnTo>
                <a:lnTo>
                  <a:pt x="597395" y="1015987"/>
                </a:lnTo>
                <a:lnTo>
                  <a:pt x="617296" y="1001483"/>
                </a:lnTo>
                <a:lnTo>
                  <a:pt x="617296" y="996035"/>
                </a:lnTo>
                <a:lnTo>
                  <a:pt x="605472" y="982141"/>
                </a:lnTo>
                <a:lnTo>
                  <a:pt x="600125" y="981303"/>
                </a:lnTo>
                <a:close/>
              </a:path>
              <a:path w="787400" h="1016635">
                <a:moveTo>
                  <a:pt x="651288" y="0"/>
                </a:moveTo>
                <a:lnTo>
                  <a:pt x="135737" y="0"/>
                </a:lnTo>
                <a:lnTo>
                  <a:pt x="132816" y="838"/>
                </a:lnTo>
                <a:lnTo>
                  <a:pt x="108799" y="41531"/>
                </a:lnTo>
                <a:lnTo>
                  <a:pt x="76649" y="118348"/>
                </a:lnTo>
                <a:lnTo>
                  <a:pt x="58051" y="169598"/>
                </a:lnTo>
                <a:lnTo>
                  <a:pt x="39651" y="227748"/>
                </a:lnTo>
                <a:lnTo>
                  <a:pt x="23337" y="290034"/>
                </a:lnTo>
                <a:lnTo>
                  <a:pt x="23211" y="290515"/>
                </a:lnTo>
                <a:lnTo>
                  <a:pt x="10225" y="356146"/>
                </a:lnTo>
                <a:lnTo>
                  <a:pt x="10120" y="356676"/>
                </a:lnTo>
                <a:lnTo>
                  <a:pt x="1947" y="424140"/>
                </a:lnTo>
                <a:lnTo>
                  <a:pt x="1881" y="424686"/>
                </a:lnTo>
                <a:lnTo>
                  <a:pt x="52" y="491109"/>
                </a:lnTo>
                <a:lnTo>
                  <a:pt x="0" y="493001"/>
                </a:lnTo>
                <a:lnTo>
                  <a:pt x="648" y="503942"/>
                </a:lnTo>
                <a:lnTo>
                  <a:pt x="13169" y="552199"/>
                </a:lnTo>
                <a:lnTo>
                  <a:pt x="56852" y="623201"/>
                </a:lnTo>
                <a:lnTo>
                  <a:pt x="96676" y="662885"/>
                </a:lnTo>
                <a:lnTo>
                  <a:pt x="151549" y="702624"/>
                </a:lnTo>
                <a:lnTo>
                  <a:pt x="236867" y="747433"/>
                </a:lnTo>
                <a:lnTo>
                  <a:pt x="277279" y="762088"/>
                </a:lnTo>
                <a:lnTo>
                  <a:pt x="279514" y="762952"/>
                </a:lnTo>
                <a:lnTo>
                  <a:pt x="282930" y="762952"/>
                </a:lnTo>
                <a:lnTo>
                  <a:pt x="302993" y="768004"/>
                </a:lnTo>
                <a:lnTo>
                  <a:pt x="323265" y="772048"/>
                </a:lnTo>
                <a:lnTo>
                  <a:pt x="343709" y="775079"/>
                </a:lnTo>
                <a:lnTo>
                  <a:pt x="364286" y="777087"/>
                </a:lnTo>
                <a:lnTo>
                  <a:pt x="376961" y="778116"/>
                </a:lnTo>
                <a:lnTo>
                  <a:pt x="376961" y="982383"/>
                </a:lnTo>
                <a:lnTo>
                  <a:pt x="409676" y="982383"/>
                </a:lnTo>
                <a:lnTo>
                  <a:pt x="409676" y="778116"/>
                </a:lnTo>
                <a:lnTo>
                  <a:pt x="422351" y="777252"/>
                </a:lnTo>
                <a:lnTo>
                  <a:pt x="441936" y="775284"/>
                </a:lnTo>
                <a:lnTo>
                  <a:pt x="461387" y="772355"/>
                </a:lnTo>
                <a:lnTo>
                  <a:pt x="480672" y="768471"/>
                </a:lnTo>
                <a:lnTo>
                  <a:pt x="499757" y="763638"/>
                </a:lnTo>
                <a:lnTo>
                  <a:pt x="505586" y="763638"/>
                </a:lnTo>
                <a:lnTo>
                  <a:pt x="516889" y="759320"/>
                </a:lnTo>
                <a:lnTo>
                  <a:pt x="521169" y="757770"/>
                </a:lnTo>
                <a:lnTo>
                  <a:pt x="528169" y="755365"/>
                </a:lnTo>
                <a:lnTo>
                  <a:pt x="534365" y="753122"/>
                </a:lnTo>
                <a:lnTo>
                  <a:pt x="540359" y="750709"/>
                </a:lnTo>
                <a:lnTo>
                  <a:pt x="552814" y="745363"/>
                </a:lnTo>
                <a:lnTo>
                  <a:pt x="394436" y="745363"/>
                </a:lnTo>
                <a:lnTo>
                  <a:pt x="367051" y="744230"/>
                </a:lnTo>
                <a:lnTo>
                  <a:pt x="366332" y="744230"/>
                </a:lnTo>
                <a:lnTo>
                  <a:pt x="337629" y="740908"/>
                </a:lnTo>
                <a:lnTo>
                  <a:pt x="282079" y="728129"/>
                </a:lnTo>
                <a:lnTo>
                  <a:pt x="200141" y="691965"/>
                </a:lnTo>
                <a:lnTo>
                  <a:pt x="138413" y="653516"/>
                </a:lnTo>
                <a:lnTo>
                  <a:pt x="94033" y="614858"/>
                </a:lnTo>
                <a:lnTo>
                  <a:pt x="64139" y="578067"/>
                </a:lnTo>
                <a:lnTo>
                  <a:pt x="36365" y="518393"/>
                </a:lnTo>
                <a:lnTo>
                  <a:pt x="32194" y="491109"/>
                </a:lnTo>
                <a:lnTo>
                  <a:pt x="32460" y="459727"/>
                </a:lnTo>
                <a:lnTo>
                  <a:pt x="32500" y="455009"/>
                </a:lnTo>
                <a:lnTo>
                  <a:pt x="34593" y="419687"/>
                </a:lnTo>
                <a:lnTo>
                  <a:pt x="34634" y="418995"/>
                </a:lnTo>
                <a:lnTo>
                  <a:pt x="38541" y="383573"/>
                </a:lnTo>
                <a:lnTo>
                  <a:pt x="38589" y="383138"/>
                </a:lnTo>
                <a:lnTo>
                  <a:pt x="44332" y="347687"/>
                </a:lnTo>
                <a:lnTo>
                  <a:pt x="46926" y="335280"/>
                </a:lnTo>
                <a:lnTo>
                  <a:pt x="311543" y="335280"/>
                </a:lnTo>
                <a:lnTo>
                  <a:pt x="314537" y="326698"/>
                </a:lnTo>
                <a:lnTo>
                  <a:pt x="318263" y="318433"/>
                </a:lnTo>
                <a:lnTo>
                  <a:pt x="322696" y="310530"/>
                </a:lnTo>
                <a:lnTo>
                  <a:pt x="327812" y="303034"/>
                </a:lnTo>
                <a:lnTo>
                  <a:pt x="53771" y="303034"/>
                </a:lnTo>
                <a:lnTo>
                  <a:pt x="71639" y="235183"/>
                </a:lnTo>
                <a:lnTo>
                  <a:pt x="87284" y="185155"/>
                </a:lnTo>
                <a:lnTo>
                  <a:pt x="104805" y="135768"/>
                </a:lnTo>
                <a:lnTo>
                  <a:pt x="124184" y="87075"/>
                </a:lnTo>
                <a:lnTo>
                  <a:pt x="145402" y="39128"/>
                </a:lnTo>
                <a:lnTo>
                  <a:pt x="149009" y="31203"/>
                </a:lnTo>
                <a:lnTo>
                  <a:pt x="673413" y="31203"/>
                </a:lnTo>
                <a:lnTo>
                  <a:pt x="667620" y="18915"/>
                </a:lnTo>
                <a:lnTo>
                  <a:pt x="662635" y="8966"/>
                </a:lnTo>
                <a:lnTo>
                  <a:pt x="661320" y="6273"/>
                </a:lnTo>
                <a:lnTo>
                  <a:pt x="659292" y="4013"/>
                </a:lnTo>
                <a:lnTo>
                  <a:pt x="654217" y="838"/>
                </a:lnTo>
                <a:lnTo>
                  <a:pt x="651288" y="0"/>
                </a:lnTo>
                <a:close/>
              </a:path>
              <a:path w="787400" h="1016635">
                <a:moveTo>
                  <a:pt x="772954" y="336308"/>
                </a:moveTo>
                <a:lnTo>
                  <a:pt x="739876" y="336308"/>
                </a:lnTo>
                <a:lnTo>
                  <a:pt x="741816" y="347040"/>
                </a:lnTo>
                <a:lnTo>
                  <a:pt x="747663" y="383138"/>
                </a:lnTo>
                <a:lnTo>
                  <a:pt x="747733" y="383573"/>
                </a:lnTo>
                <a:lnTo>
                  <a:pt x="751524" y="418096"/>
                </a:lnTo>
                <a:lnTo>
                  <a:pt x="751622" y="418995"/>
                </a:lnTo>
                <a:lnTo>
                  <a:pt x="751698" y="419687"/>
                </a:lnTo>
                <a:lnTo>
                  <a:pt x="753767" y="455009"/>
                </a:lnTo>
                <a:lnTo>
                  <a:pt x="753851" y="459727"/>
                </a:lnTo>
                <a:lnTo>
                  <a:pt x="754091" y="491109"/>
                </a:lnTo>
                <a:lnTo>
                  <a:pt x="754073" y="493001"/>
                </a:lnTo>
                <a:lnTo>
                  <a:pt x="753956" y="495935"/>
                </a:lnTo>
                <a:lnTo>
                  <a:pt x="753836" y="498929"/>
                </a:lnTo>
                <a:lnTo>
                  <a:pt x="742312" y="542323"/>
                </a:lnTo>
                <a:lnTo>
                  <a:pt x="696027" y="611648"/>
                </a:lnTo>
                <a:lnTo>
                  <a:pt x="652314" y="650676"/>
                </a:lnTo>
                <a:lnTo>
                  <a:pt x="590867" y="689756"/>
                </a:lnTo>
                <a:lnTo>
                  <a:pt x="508673" y="726744"/>
                </a:lnTo>
                <a:lnTo>
                  <a:pt x="452302" y="740735"/>
                </a:lnTo>
                <a:lnTo>
                  <a:pt x="394436" y="745363"/>
                </a:lnTo>
                <a:lnTo>
                  <a:pt x="552814" y="745363"/>
                </a:lnTo>
                <a:lnTo>
                  <a:pt x="628841" y="706982"/>
                </a:lnTo>
                <a:lnTo>
                  <a:pt x="686114" y="666802"/>
                </a:lnTo>
                <a:lnTo>
                  <a:pt x="727572" y="626586"/>
                </a:lnTo>
                <a:lnTo>
                  <a:pt x="755767" y="588264"/>
                </a:lnTo>
                <a:lnTo>
                  <a:pt x="773252" y="553763"/>
                </a:lnTo>
                <a:lnTo>
                  <a:pt x="786306" y="503942"/>
                </a:lnTo>
                <a:lnTo>
                  <a:pt x="786950" y="493001"/>
                </a:lnTo>
                <a:lnTo>
                  <a:pt x="786943" y="491109"/>
                </a:lnTo>
                <a:lnTo>
                  <a:pt x="785456" y="436981"/>
                </a:lnTo>
                <a:lnTo>
                  <a:pt x="785335" y="432562"/>
                </a:lnTo>
                <a:lnTo>
                  <a:pt x="785229" y="428701"/>
                </a:lnTo>
                <a:lnTo>
                  <a:pt x="785103" y="424140"/>
                </a:lnTo>
                <a:lnTo>
                  <a:pt x="776941" y="356676"/>
                </a:lnTo>
                <a:lnTo>
                  <a:pt x="776877" y="356146"/>
                </a:lnTo>
                <a:lnTo>
                  <a:pt x="772954" y="336308"/>
                </a:lnTo>
                <a:close/>
              </a:path>
              <a:path w="787400" h="1016635">
                <a:moveTo>
                  <a:pt x="262039" y="407504"/>
                </a:moveTo>
                <a:lnTo>
                  <a:pt x="259981" y="407504"/>
                </a:lnTo>
                <a:lnTo>
                  <a:pt x="256095" y="407720"/>
                </a:lnTo>
                <a:lnTo>
                  <a:pt x="222300" y="614705"/>
                </a:lnTo>
                <a:lnTo>
                  <a:pt x="222034" y="618972"/>
                </a:lnTo>
                <a:lnTo>
                  <a:pt x="223367" y="623201"/>
                </a:lnTo>
                <a:lnTo>
                  <a:pt x="228688" y="629894"/>
                </a:lnTo>
                <a:lnTo>
                  <a:pt x="232486" y="632117"/>
                </a:lnTo>
                <a:lnTo>
                  <a:pt x="236689" y="632802"/>
                </a:lnTo>
                <a:lnTo>
                  <a:pt x="428002" y="654697"/>
                </a:lnTo>
                <a:lnTo>
                  <a:pt x="433471" y="654697"/>
                </a:lnTo>
                <a:lnTo>
                  <a:pt x="448427" y="619874"/>
                </a:lnTo>
                <a:lnTo>
                  <a:pt x="415670" y="619874"/>
                </a:lnTo>
                <a:lnTo>
                  <a:pt x="256565" y="601776"/>
                </a:lnTo>
                <a:lnTo>
                  <a:pt x="274548" y="441629"/>
                </a:lnTo>
                <a:lnTo>
                  <a:pt x="470164" y="441629"/>
                </a:lnTo>
                <a:lnTo>
                  <a:pt x="461756" y="426123"/>
                </a:lnTo>
                <a:lnTo>
                  <a:pt x="424573" y="426123"/>
                </a:lnTo>
                <a:lnTo>
                  <a:pt x="262039" y="407504"/>
                </a:lnTo>
                <a:close/>
              </a:path>
              <a:path w="787400" h="1016635">
                <a:moveTo>
                  <a:pt x="470164" y="441629"/>
                </a:moveTo>
                <a:lnTo>
                  <a:pt x="274548" y="441629"/>
                </a:lnTo>
                <a:lnTo>
                  <a:pt x="433819" y="459727"/>
                </a:lnTo>
                <a:lnTo>
                  <a:pt x="415773" y="618972"/>
                </a:lnTo>
                <a:lnTo>
                  <a:pt x="415670" y="619874"/>
                </a:lnTo>
                <a:lnTo>
                  <a:pt x="448427" y="619874"/>
                </a:lnTo>
                <a:lnTo>
                  <a:pt x="462419" y="495935"/>
                </a:lnTo>
                <a:lnTo>
                  <a:pt x="499609" y="495935"/>
                </a:lnTo>
                <a:lnTo>
                  <a:pt x="470164" y="441629"/>
                </a:lnTo>
                <a:close/>
              </a:path>
              <a:path w="787400" h="1016635">
                <a:moveTo>
                  <a:pt x="499609" y="495935"/>
                </a:moveTo>
                <a:lnTo>
                  <a:pt x="462419" y="495935"/>
                </a:lnTo>
                <a:lnTo>
                  <a:pt x="484695" y="537133"/>
                </a:lnTo>
                <a:lnTo>
                  <a:pt x="486155" y="539686"/>
                </a:lnTo>
                <a:lnTo>
                  <a:pt x="488251" y="541820"/>
                </a:lnTo>
                <a:lnTo>
                  <a:pt x="493280" y="544842"/>
                </a:lnTo>
                <a:lnTo>
                  <a:pt x="496459" y="545757"/>
                </a:lnTo>
                <a:lnTo>
                  <a:pt x="501789" y="545757"/>
                </a:lnTo>
                <a:lnTo>
                  <a:pt x="504443" y="545045"/>
                </a:lnTo>
                <a:lnTo>
                  <a:pt x="506780" y="543687"/>
                </a:lnTo>
                <a:lnTo>
                  <a:pt x="573790" y="506958"/>
                </a:lnTo>
                <a:lnTo>
                  <a:pt x="505586" y="506958"/>
                </a:lnTo>
                <a:lnTo>
                  <a:pt x="499609" y="495935"/>
                </a:lnTo>
                <a:close/>
              </a:path>
              <a:path w="787400" h="1016635">
                <a:moveTo>
                  <a:pt x="606698" y="288213"/>
                </a:moveTo>
                <a:lnTo>
                  <a:pt x="569467" y="288213"/>
                </a:lnTo>
                <a:lnTo>
                  <a:pt x="646201" y="429907"/>
                </a:lnTo>
                <a:lnTo>
                  <a:pt x="505586" y="506958"/>
                </a:lnTo>
                <a:lnTo>
                  <a:pt x="573790" y="506958"/>
                </a:lnTo>
                <a:lnTo>
                  <a:pt x="675995" y="450938"/>
                </a:lnTo>
                <a:lnTo>
                  <a:pt x="679640" y="448716"/>
                </a:lnTo>
                <a:lnTo>
                  <a:pt x="682320" y="445198"/>
                </a:lnTo>
                <a:lnTo>
                  <a:pt x="684720" y="436981"/>
                </a:lnTo>
                <a:lnTo>
                  <a:pt x="684364" y="432562"/>
                </a:lnTo>
                <a:lnTo>
                  <a:pt x="682510" y="428701"/>
                </a:lnTo>
                <a:lnTo>
                  <a:pt x="632498" y="336308"/>
                </a:lnTo>
                <a:lnTo>
                  <a:pt x="772954" y="336308"/>
                </a:lnTo>
                <a:lnTo>
                  <a:pt x="766373" y="303034"/>
                </a:lnTo>
                <a:lnTo>
                  <a:pt x="614679" y="303034"/>
                </a:lnTo>
                <a:lnTo>
                  <a:pt x="606698" y="288213"/>
                </a:lnTo>
                <a:close/>
              </a:path>
              <a:path w="787400" h="1016635">
                <a:moveTo>
                  <a:pt x="579069" y="249783"/>
                </a:moveTo>
                <a:lnTo>
                  <a:pt x="577519" y="249783"/>
                </a:lnTo>
                <a:lnTo>
                  <a:pt x="575983" y="249948"/>
                </a:lnTo>
                <a:lnTo>
                  <a:pt x="573217" y="249948"/>
                </a:lnTo>
                <a:lnTo>
                  <a:pt x="570610" y="250647"/>
                </a:lnTo>
                <a:lnTo>
                  <a:pt x="568274" y="252018"/>
                </a:lnTo>
                <a:lnTo>
                  <a:pt x="399059" y="344932"/>
                </a:lnTo>
                <a:lnTo>
                  <a:pt x="395325" y="347040"/>
                </a:lnTo>
                <a:lnTo>
                  <a:pt x="392518" y="350481"/>
                </a:lnTo>
                <a:lnTo>
                  <a:pt x="391172" y="354584"/>
                </a:lnTo>
                <a:lnTo>
                  <a:pt x="390029" y="358800"/>
                </a:lnTo>
                <a:lnTo>
                  <a:pt x="390524" y="363296"/>
                </a:lnTo>
                <a:lnTo>
                  <a:pt x="392544" y="367169"/>
                </a:lnTo>
                <a:lnTo>
                  <a:pt x="424573" y="426123"/>
                </a:lnTo>
                <a:lnTo>
                  <a:pt x="461756" y="426123"/>
                </a:lnTo>
                <a:lnTo>
                  <a:pt x="428853" y="365442"/>
                </a:lnTo>
                <a:lnTo>
                  <a:pt x="569467" y="288213"/>
                </a:lnTo>
                <a:lnTo>
                  <a:pt x="606698" y="288213"/>
                </a:lnTo>
                <a:lnTo>
                  <a:pt x="590359" y="257873"/>
                </a:lnTo>
                <a:lnTo>
                  <a:pt x="588225" y="254088"/>
                </a:lnTo>
                <a:lnTo>
                  <a:pt x="584733" y="251256"/>
                </a:lnTo>
                <a:lnTo>
                  <a:pt x="580605" y="249948"/>
                </a:lnTo>
                <a:lnTo>
                  <a:pt x="579069" y="249783"/>
                </a:lnTo>
                <a:close/>
              </a:path>
              <a:path w="787400" h="1016635">
                <a:moveTo>
                  <a:pt x="673413" y="31203"/>
                </a:moveTo>
                <a:lnTo>
                  <a:pt x="637806" y="31203"/>
                </a:lnTo>
                <a:lnTo>
                  <a:pt x="641578" y="39128"/>
                </a:lnTo>
                <a:lnTo>
                  <a:pt x="662745" y="87075"/>
                </a:lnTo>
                <a:lnTo>
                  <a:pt x="682081" y="135768"/>
                </a:lnTo>
                <a:lnTo>
                  <a:pt x="699568" y="185155"/>
                </a:lnTo>
                <a:lnTo>
                  <a:pt x="715186" y="235183"/>
                </a:lnTo>
                <a:lnTo>
                  <a:pt x="728916" y="285800"/>
                </a:lnTo>
                <a:lnTo>
                  <a:pt x="733196" y="303034"/>
                </a:lnTo>
                <a:lnTo>
                  <a:pt x="766373" y="303034"/>
                </a:lnTo>
                <a:lnTo>
                  <a:pt x="763897" y="290515"/>
                </a:lnTo>
                <a:lnTo>
                  <a:pt x="763802" y="290034"/>
                </a:lnTo>
                <a:lnTo>
                  <a:pt x="747487" y="227748"/>
                </a:lnTo>
                <a:lnTo>
                  <a:pt x="747380" y="227339"/>
                </a:lnTo>
                <a:lnTo>
                  <a:pt x="729215" y="169921"/>
                </a:lnTo>
                <a:lnTo>
                  <a:pt x="729113" y="169598"/>
                </a:lnTo>
                <a:lnTo>
                  <a:pt x="710585" y="118579"/>
                </a:lnTo>
                <a:lnTo>
                  <a:pt x="693104" y="75267"/>
                </a:lnTo>
                <a:lnTo>
                  <a:pt x="678280" y="41531"/>
                </a:lnTo>
                <a:lnTo>
                  <a:pt x="673413" y="31203"/>
                </a:lnTo>
                <a:close/>
              </a:path>
            </a:pathLst>
          </a:custGeom>
          <a:solidFill>
            <a:schemeClr val="bg2"/>
          </a:solidFill>
        </p:spPr>
        <p:txBody>
          <a:bodyPr wrap="square" lIns="0" tIns="0" rIns="0" bIns="0" rtlCol="0"/>
          <a:lstStyle/>
          <a:p>
            <a:endParaRPr sz="810"/>
          </a:p>
        </p:txBody>
      </p:sp>
      <p:sp>
        <p:nvSpPr>
          <p:cNvPr id="33" name="object 22">
            <a:extLst>
              <a:ext uri="{FF2B5EF4-FFF2-40B4-BE49-F238E27FC236}">
                <a16:creationId xmlns:a16="http://schemas.microsoft.com/office/drawing/2014/main" id="{148252A2-FBFE-8D69-A2B5-D0B2F3F05E79}"/>
              </a:ext>
            </a:extLst>
          </p:cNvPr>
          <p:cNvSpPr txBox="1"/>
          <p:nvPr/>
        </p:nvSpPr>
        <p:spPr>
          <a:xfrm>
            <a:off x="7318082" y="2910212"/>
            <a:ext cx="740181" cy="255528"/>
          </a:xfrm>
          <a:prstGeom prst="rect">
            <a:avLst/>
          </a:prstGeom>
        </p:spPr>
        <p:txBody>
          <a:bodyPr vert="horz" wrap="square" lIns="0" tIns="5724" rIns="0" bIns="0" rtlCol="0">
            <a:spAutoFit/>
          </a:bodyPr>
          <a:lstStyle/>
          <a:p>
            <a:pPr marL="5725" algn="ctr">
              <a:spcBef>
                <a:spcPts val="45"/>
              </a:spcBef>
            </a:pPr>
            <a:r>
              <a:rPr sz="1623" b="1" spc="-41" dirty="0" err="1">
                <a:solidFill>
                  <a:schemeClr val="bg2"/>
                </a:solidFill>
                <a:cs typeface="Apis For Office"/>
              </a:rPr>
              <a:t>Alcol</a:t>
            </a:r>
            <a:endParaRPr sz="1623" dirty="0">
              <a:solidFill>
                <a:schemeClr val="bg2"/>
              </a:solidFill>
              <a:cs typeface="Apis For Office"/>
            </a:endParaRPr>
          </a:p>
        </p:txBody>
      </p:sp>
      <p:sp>
        <p:nvSpPr>
          <p:cNvPr id="34" name="object 23">
            <a:extLst>
              <a:ext uri="{FF2B5EF4-FFF2-40B4-BE49-F238E27FC236}">
                <a16:creationId xmlns:a16="http://schemas.microsoft.com/office/drawing/2014/main" id="{B4731AD7-5EAD-15E9-797B-623FF0492546}"/>
              </a:ext>
            </a:extLst>
          </p:cNvPr>
          <p:cNvSpPr txBox="1"/>
          <p:nvPr/>
        </p:nvSpPr>
        <p:spPr>
          <a:xfrm>
            <a:off x="9245886" y="2910212"/>
            <a:ext cx="943121" cy="255528"/>
          </a:xfrm>
          <a:prstGeom prst="rect">
            <a:avLst/>
          </a:prstGeom>
        </p:spPr>
        <p:txBody>
          <a:bodyPr vert="horz" wrap="square" lIns="0" tIns="5724" rIns="0" bIns="0" rtlCol="0">
            <a:spAutoFit/>
          </a:bodyPr>
          <a:lstStyle/>
          <a:p>
            <a:pPr marL="5725" algn="ctr">
              <a:spcBef>
                <a:spcPts val="45"/>
              </a:spcBef>
            </a:pPr>
            <a:r>
              <a:rPr sz="1623" b="1" spc="-34" dirty="0">
                <a:solidFill>
                  <a:srgbClr val="939AA7"/>
                </a:solidFill>
                <a:cs typeface="Apis For Office"/>
              </a:rPr>
              <a:t>T</a:t>
            </a:r>
            <a:r>
              <a:rPr lang="en-US" sz="1623" b="1" spc="-34" dirty="0">
                <a:solidFill>
                  <a:srgbClr val="939AA7"/>
                </a:solidFill>
                <a:cs typeface="Apis For Office"/>
              </a:rPr>
              <a:t>a</a:t>
            </a:r>
            <a:r>
              <a:rPr sz="1623" b="1" spc="-34" dirty="0">
                <a:solidFill>
                  <a:srgbClr val="939AA7"/>
                </a:solidFill>
                <a:cs typeface="Apis For Office"/>
              </a:rPr>
              <a:t>bacco</a:t>
            </a:r>
            <a:endParaRPr sz="1623" dirty="0">
              <a:solidFill>
                <a:srgbClr val="939AA7"/>
              </a:solidFill>
              <a:cs typeface="Apis For Office"/>
            </a:endParaRPr>
          </a:p>
        </p:txBody>
      </p:sp>
      <p:sp>
        <p:nvSpPr>
          <p:cNvPr id="54" name="CasellaDiTesto 53">
            <a:extLst>
              <a:ext uri="{FF2B5EF4-FFF2-40B4-BE49-F238E27FC236}">
                <a16:creationId xmlns:a16="http://schemas.microsoft.com/office/drawing/2014/main" id="{7398343B-0E6E-2946-B787-A57B47A5BFF8}"/>
              </a:ext>
            </a:extLst>
          </p:cNvPr>
          <p:cNvSpPr txBox="1"/>
          <p:nvPr/>
        </p:nvSpPr>
        <p:spPr>
          <a:xfrm>
            <a:off x="5465063" y="3222197"/>
            <a:ext cx="599343" cy="2429752"/>
          </a:xfrm>
          <a:prstGeom prst="rect">
            <a:avLst/>
          </a:prstGeom>
          <a:noFill/>
        </p:spPr>
        <p:txBody>
          <a:bodyPr wrap="square" lIns="0" tIns="0" rIns="0" bIns="0" rtlCol="0" anchor="ctr">
            <a:noAutofit/>
          </a:bodyPr>
          <a:lstStyle/>
          <a:p>
            <a:pPr algn="r">
              <a:lnSpc>
                <a:spcPct val="300000"/>
              </a:lnSpc>
            </a:pPr>
            <a:r>
              <a:rPr lang="it-IT" sz="1100">
                <a:solidFill>
                  <a:schemeClr val="bg1">
                    <a:lumMod val="75000"/>
                  </a:schemeClr>
                </a:solidFill>
              </a:rPr>
              <a:t>0</a:t>
            </a:r>
          </a:p>
          <a:p>
            <a:pPr algn="r">
              <a:lnSpc>
                <a:spcPct val="300000"/>
              </a:lnSpc>
            </a:pPr>
            <a:r>
              <a:rPr lang="it-IT" sz="1100">
                <a:solidFill>
                  <a:schemeClr val="bg1">
                    <a:lumMod val="75000"/>
                  </a:schemeClr>
                </a:solidFill>
              </a:rPr>
              <a:t>-5</a:t>
            </a:r>
          </a:p>
          <a:p>
            <a:pPr algn="r">
              <a:lnSpc>
                <a:spcPct val="300000"/>
              </a:lnSpc>
            </a:pPr>
            <a:r>
              <a:rPr lang="it-IT" sz="1100">
                <a:solidFill>
                  <a:schemeClr val="bg1">
                    <a:lumMod val="75000"/>
                  </a:schemeClr>
                </a:solidFill>
              </a:rPr>
              <a:t>-10</a:t>
            </a:r>
          </a:p>
          <a:p>
            <a:pPr algn="r">
              <a:lnSpc>
                <a:spcPct val="300000"/>
              </a:lnSpc>
            </a:pPr>
            <a:r>
              <a:rPr lang="it-IT" sz="1100">
                <a:solidFill>
                  <a:schemeClr val="bg1">
                    <a:lumMod val="75000"/>
                  </a:schemeClr>
                </a:solidFill>
              </a:rPr>
              <a:t>-15</a:t>
            </a:r>
          </a:p>
          <a:p>
            <a:pPr algn="r">
              <a:lnSpc>
                <a:spcPct val="300000"/>
              </a:lnSpc>
            </a:pPr>
            <a:r>
              <a:rPr lang="it-IT" sz="1100">
                <a:solidFill>
                  <a:schemeClr val="bg1">
                    <a:lumMod val="75000"/>
                  </a:schemeClr>
                </a:solidFill>
              </a:rPr>
              <a:t>-20</a:t>
            </a:r>
          </a:p>
          <a:p>
            <a:pPr algn="r">
              <a:lnSpc>
                <a:spcPct val="300000"/>
              </a:lnSpc>
            </a:pPr>
            <a:endParaRPr lang="it-IT" sz="1100">
              <a:solidFill>
                <a:schemeClr val="bg1">
                  <a:lumMod val="75000"/>
                </a:schemeClr>
              </a:solidFill>
            </a:endParaRPr>
          </a:p>
        </p:txBody>
      </p:sp>
      <p:sp>
        <p:nvSpPr>
          <p:cNvPr id="55" name="CasellaDiTesto 54">
            <a:extLst>
              <a:ext uri="{FF2B5EF4-FFF2-40B4-BE49-F238E27FC236}">
                <a16:creationId xmlns:a16="http://schemas.microsoft.com/office/drawing/2014/main" id="{7B958A24-49A0-F264-E315-E9FB9F966603}"/>
              </a:ext>
            </a:extLst>
          </p:cNvPr>
          <p:cNvSpPr txBox="1"/>
          <p:nvPr/>
        </p:nvSpPr>
        <p:spPr>
          <a:xfrm>
            <a:off x="6924193" y="3759348"/>
            <a:ext cx="1555668" cy="466025"/>
          </a:xfrm>
          <a:prstGeom prst="rect">
            <a:avLst/>
          </a:prstGeom>
          <a:noFill/>
        </p:spPr>
        <p:txBody>
          <a:bodyPr wrap="square" lIns="0" tIns="0" rIns="0" bIns="0" rtlCol="0">
            <a:spAutoFit/>
          </a:bodyPr>
          <a:lstStyle/>
          <a:p>
            <a:pPr algn="ctr">
              <a:lnSpc>
                <a:spcPct val="120000"/>
              </a:lnSpc>
            </a:pPr>
            <a:r>
              <a:rPr lang="it-IT" sz="2800" b="1">
                <a:solidFill>
                  <a:schemeClr val="bg2"/>
                </a:solidFill>
              </a:rPr>
              <a:t>-4,7%</a:t>
            </a:r>
          </a:p>
        </p:txBody>
      </p:sp>
      <p:sp>
        <p:nvSpPr>
          <p:cNvPr id="56" name="CasellaDiTesto 55">
            <a:extLst>
              <a:ext uri="{FF2B5EF4-FFF2-40B4-BE49-F238E27FC236}">
                <a16:creationId xmlns:a16="http://schemas.microsoft.com/office/drawing/2014/main" id="{87CD72DD-0B26-9B4D-CE74-C12524CB7D75}"/>
              </a:ext>
            </a:extLst>
          </p:cNvPr>
          <p:cNvSpPr txBox="1"/>
          <p:nvPr/>
        </p:nvSpPr>
        <p:spPr>
          <a:xfrm>
            <a:off x="8947906" y="5028141"/>
            <a:ext cx="1555668" cy="466025"/>
          </a:xfrm>
          <a:prstGeom prst="rect">
            <a:avLst/>
          </a:prstGeom>
          <a:noFill/>
        </p:spPr>
        <p:txBody>
          <a:bodyPr wrap="square" lIns="0" tIns="0" rIns="0" bIns="0" rtlCol="0">
            <a:spAutoFit/>
          </a:bodyPr>
          <a:lstStyle/>
          <a:p>
            <a:pPr algn="ctr">
              <a:lnSpc>
                <a:spcPct val="120000"/>
              </a:lnSpc>
            </a:pPr>
            <a:r>
              <a:rPr lang="it-IT" sz="2800" b="1" dirty="0">
                <a:solidFill>
                  <a:srgbClr val="939AA7"/>
                </a:solidFill>
              </a:rPr>
              <a:t>-17,8%</a:t>
            </a:r>
          </a:p>
        </p:txBody>
      </p:sp>
      <p:sp>
        <p:nvSpPr>
          <p:cNvPr id="4" name="Segnaposto testo 3">
            <a:extLst>
              <a:ext uri="{FF2B5EF4-FFF2-40B4-BE49-F238E27FC236}">
                <a16:creationId xmlns:a16="http://schemas.microsoft.com/office/drawing/2014/main" id="{BF1E035D-CB6E-03FA-589F-EEDA9224AC0D}"/>
              </a:ext>
            </a:extLst>
          </p:cNvPr>
          <p:cNvSpPr>
            <a:spLocks noGrp="1"/>
          </p:cNvSpPr>
          <p:nvPr>
            <p:ph type="body" sz="quarter" idx="11"/>
          </p:nvPr>
        </p:nvSpPr>
        <p:spPr>
          <a:xfrm>
            <a:off x="507023" y="6084276"/>
            <a:ext cx="11438792" cy="510849"/>
          </a:xfrm>
        </p:spPr>
        <p:txBody>
          <a:bodyPr/>
          <a:lstStyle/>
          <a:p>
            <a:r>
              <a:rPr lang="en-US" dirty="0"/>
              <a:t>Fonte: poster Arnaut et al., “Changes in alcohol and tobacco spending among users and non-users of semaglutide for weight management”.</a:t>
            </a:r>
          </a:p>
        </p:txBody>
      </p:sp>
    </p:spTree>
    <p:extLst>
      <p:ext uri="{BB962C8B-B14F-4D97-AF65-F5344CB8AC3E}">
        <p14:creationId xmlns:p14="http://schemas.microsoft.com/office/powerpoint/2010/main" val="406315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A6BAA4D2-EC78-2622-C63D-021FE617A50D}"/>
              </a:ext>
            </a:extLst>
          </p:cNvPr>
          <p:cNvPicPr>
            <a:picLocks noChangeAspect="1"/>
          </p:cNvPicPr>
          <p:nvPr/>
        </p:nvPicPr>
        <p:blipFill>
          <a:blip r:embed="rId2"/>
          <a:stretch>
            <a:fillRect/>
          </a:stretch>
        </p:blipFill>
        <p:spPr>
          <a:xfrm>
            <a:off x="86470" y="157197"/>
            <a:ext cx="12019061" cy="6543606"/>
          </a:xfrm>
          <a:prstGeom prst="rect">
            <a:avLst/>
          </a:prstGeom>
        </p:spPr>
      </p:pic>
    </p:spTree>
    <p:extLst>
      <p:ext uri="{BB962C8B-B14F-4D97-AF65-F5344CB8AC3E}">
        <p14:creationId xmlns:p14="http://schemas.microsoft.com/office/powerpoint/2010/main" val="26257402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27FBC9-821E-B50B-620A-5BD4F8A05521}"/>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10759D39-BDC2-DB2A-EE37-DDE818706FEE}"/>
              </a:ext>
            </a:extLst>
          </p:cNvPr>
          <p:cNvPicPr>
            <a:picLocks noChangeAspect="1"/>
          </p:cNvPicPr>
          <p:nvPr/>
        </p:nvPicPr>
        <p:blipFill>
          <a:blip r:embed="rId3">
            <a:alphaModFix amt="0"/>
          </a:blip>
          <a:stretch>
            <a:fillRect/>
          </a:stretch>
        </p:blipFill>
        <p:spPr>
          <a:xfrm flipH="1">
            <a:off x="7589562" y="1485385"/>
            <a:ext cx="2551118" cy="360318"/>
          </a:xfrm>
          <a:prstGeom prst="rect">
            <a:avLst/>
          </a:prstGeom>
          <a:noFill/>
        </p:spPr>
      </p:pic>
      <p:sp>
        <p:nvSpPr>
          <p:cNvPr id="3" name="CasellaDiTesto 2">
            <a:extLst>
              <a:ext uri="{FF2B5EF4-FFF2-40B4-BE49-F238E27FC236}">
                <a16:creationId xmlns:a16="http://schemas.microsoft.com/office/drawing/2014/main" id="{F6B1334A-F8BC-633D-C305-71B6835E3F37}"/>
              </a:ext>
            </a:extLst>
          </p:cNvPr>
          <p:cNvSpPr txBox="1"/>
          <p:nvPr/>
        </p:nvSpPr>
        <p:spPr>
          <a:xfrm>
            <a:off x="7589562" y="1665544"/>
            <a:ext cx="2551118"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EXPERT </a:t>
            </a:r>
            <a:r>
              <a:rPr kumimoji="0" lang="it-IT" sz="1600" b="0"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DISCUSSION</a:t>
            </a:r>
            <a:endParaRPr kumimoji="0" lang="it-IT" sz="1600" b="0" i="0" u="none" strike="noStrike" kern="1200" cap="none" spc="0" normalizeH="0" baseline="0" noProof="0" dirty="0">
              <a:ln>
                <a:noFill/>
              </a:ln>
              <a:solidFill>
                <a:srgbClr val="001965">
                  <a:alpha val="0"/>
                </a:srgbClr>
              </a:solidFill>
              <a:effectLst/>
              <a:uLnTx/>
              <a:uFillTx/>
              <a:latin typeface="Century Gothic" panose="020F0302020204030204"/>
              <a:ea typeface="+mn-ea"/>
              <a:cs typeface="+mn-cs"/>
            </a:endParaRPr>
          </a:p>
        </p:txBody>
      </p:sp>
      <p:sp>
        <p:nvSpPr>
          <p:cNvPr id="5" name="CasellaDiTesto 4">
            <a:extLst>
              <a:ext uri="{FF2B5EF4-FFF2-40B4-BE49-F238E27FC236}">
                <a16:creationId xmlns:a16="http://schemas.microsoft.com/office/drawing/2014/main" id="{D720BCB3-A6C3-1C8C-AA34-7BFC00AD19CB}"/>
              </a:ext>
            </a:extLst>
          </p:cNvPr>
          <p:cNvSpPr txBox="1"/>
          <p:nvPr/>
        </p:nvSpPr>
        <p:spPr>
          <a:xfrm>
            <a:off x="1042757" y="1413416"/>
            <a:ext cx="2551118" cy="215443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FFFFFF"/>
                </a:solidFill>
                <a:effectLst/>
                <a:uLnTx/>
                <a:uFillTx/>
                <a:latin typeface="Century Gothic" panose="020F0302020204030204"/>
                <a:ea typeface="+mn-ea"/>
                <a:cs typeface="+mn-cs"/>
              </a:rPr>
              <a:t>OUTCOME</a:t>
            </a:r>
            <a: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t> OLTRE</a:t>
            </a:r>
            <a:b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kumimoji="0" lang="it-IT" sz="3200" b="0" i="0" u="none" strike="noStrike" kern="1200" cap="none" spc="0" normalizeH="0" baseline="0" noProof="0" dirty="0">
                <a:ln>
                  <a:noFill/>
                </a:ln>
                <a:solidFill>
                  <a:srgbClr val="FFFFFF"/>
                </a:solidFill>
                <a:effectLst/>
                <a:uLnTx/>
                <a:uFillTx/>
                <a:latin typeface="Century Gothic" panose="020F0302020204030204"/>
                <a:ea typeface="+mn-ea"/>
                <a:cs typeface="+mn-cs"/>
              </a:rPr>
              <a:t>IL CALO PONDERALE</a:t>
            </a:r>
            <a:endParaRPr kumimoji="0" lang="it-IT" sz="36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8" name="CasellaDiTesto 7">
            <a:extLst>
              <a:ext uri="{FF2B5EF4-FFF2-40B4-BE49-F238E27FC236}">
                <a16:creationId xmlns:a16="http://schemas.microsoft.com/office/drawing/2014/main" id="{FE6D4E9C-F4C6-B001-E333-D44303B4BEFC}"/>
              </a:ext>
            </a:extLst>
          </p:cNvPr>
          <p:cNvSpPr txBox="1"/>
          <p:nvPr/>
        </p:nvSpPr>
        <p:spPr>
          <a:xfrm rot="5400000">
            <a:off x="1590875" y="3445273"/>
            <a:ext cx="823170" cy="2352335"/>
          </a:xfrm>
          <a:prstGeom prst="round2SameRect">
            <a:avLst>
              <a:gd name="adj1" fmla="val 50000"/>
              <a:gd name="adj2" fmla="val 0"/>
            </a:avLst>
          </a:prstGeom>
          <a:solidFill>
            <a:schemeClr val="bg1"/>
          </a:solidFill>
          <a:ln>
            <a:noFill/>
          </a:ln>
        </p:spPr>
        <p:txBody>
          <a:bodyPr vert="vert270" wrap="square" lIns="0" tIns="0" rIns="0" bIns="251999"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600" b="1" i="0" u="none" strike="noStrike" kern="1200" cap="none" spc="0" normalizeH="0" baseline="0" noProof="0" dirty="0">
                <a:ln>
                  <a:noFill/>
                </a:ln>
                <a:solidFill>
                  <a:srgbClr val="001965"/>
                </a:solidFill>
                <a:effectLst/>
                <a:uLnTx/>
                <a:uFillTx/>
                <a:latin typeface="Century Gothic" panose="020B0502020202020204" pitchFamily="34" charset="0"/>
                <a:ea typeface="+mn-ea"/>
                <a:cs typeface="+mn-cs"/>
              </a:rPr>
              <a:t>CARLA DI STEFANO</a:t>
            </a:r>
          </a:p>
        </p:txBody>
      </p:sp>
      <p:grpSp>
        <p:nvGrpSpPr>
          <p:cNvPr id="11" name="Gruppo 10">
            <a:extLst>
              <a:ext uri="{FF2B5EF4-FFF2-40B4-BE49-F238E27FC236}">
                <a16:creationId xmlns:a16="http://schemas.microsoft.com/office/drawing/2014/main" id="{101369A8-EBC6-34D9-555F-55E1EC18BDD5}"/>
              </a:ext>
            </a:extLst>
          </p:cNvPr>
          <p:cNvGrpSpPr/>
          <p:nvPr/>
        </p:nvGrpSpPr>
        <p:grpSpPr>
          <a:xfrm>
            <a:off x="7508282" y="1397516"/>
            <a:ext cx="2365402" cy="360318"/>
            <a:chOff x="5151902" y="1421553"/>
            <a:chExt cx="5545856" cy="1007322"/>
          </a:xfrm>
          <a:scene3d>
            <a:camera prst="isometricOffAxis2Left">
              <a:rot lat="21240000" lon="1200000" rev="52223"/>
            </a:camera>
            <a:lightRig rig="threePt" dir="t"/>
          </a:scene3d>
        </p:grpSpPr>
        <p:pic>
          <p:nvPicPr>
            <p:cNvPr id="12" name="Immagine 11">
              <a:extLst>
                <a:ext uri="{FF2B5EF4-FFF2-40B4-BE49-F238E27FC236}">
                  <a16:creationId xmlns:a16="http://schemas.microsoft.com/office/drawing/2014/main" id="{D8C48419-2652-2660-9C6D-67039EF53501}"/>
                </a:ext>
              </a:extLst>
            </p:cNvPr>
            <p:cNvPicPr>
              <a:picLocks noChangeAspect="1"/>
            </p:cNvPicPr>
            <p:nvPr/>
          </p:nvPicPr>
          <p:blipFill>
            <a:blip r:embed="rId3"/>
            <a:stretch>
              <a:fillRect/>
            </a:stretch>
          </p:blipFill>
          <p:spPr>
            <a:xfrm flipH="1">
              <a:off x="5151902" y="1421553"/>
              <a:ext cx="5545856" cy="1007322"/>
            </a:xfrm>
            <a:prstGeom prst="rect">
              <a:avLst/>
            </a:prstGeom>
          </p:spPr>
        </p:pic>
        <p:sp>
          <p:nvSpPr>
            <p:cNvPr id="13" name="CasellaDiTesto 12">
              <a:extLst>
                <a:ext uri="{FF2B5EF4-FFF2-40B4-BE49-F238E27FC236}">
                  <a16:creationId xmlns:a16="http://schemas.microsoft.com/office/drawing/2014/main" id="{199B23C1-7D38-AB15-33E1-0C276CCDCB2C}"/>
                </a:ext>
              </a:extLst>
            </p:cNvPr>
            <p:cNvSpPr txBox="1"/>
            <p:nvPr/>
          </p:nvSpPr>
          <p:spPr>
            <a:xfrm>
              <a:off x="5513871" y="1667205"/>
              <a:ext cx="5183885" cy="545703"/>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t-IT" sz="1700" b="1" i="0" u="none" strike="noStrike" kern="1200" cap="none" spc="0" normalizeH="0" baseline="0" noProof="0" dirty="0">
                  <a:ln>
                    <a:noFill/>
                  </a:ln>
                  <a:solidFill>
                    <a:srgbClr val="FFFFFF"/>
                  </a:solidFill>
                  <a:effectLst/>
                  <a:uLnTx/>
                  <a:uFillTx/>
                  <a:latin typeface="Century Gothic" panose="020F0302020204030204"/>
                  <a:ea typeface="+mn-ea"/>
                  <a:cs typeface="+mn-cs"/>
                </a:rPr>
                <a:t>EXPERT </a:t>
              </a:r>
              <a:r>
                <a:rPr kumimoji="0" lang="it-IT" sz="1700" b="0" i="0" u="none" strike="noStrike" kern="1200" cap="none" spc="0" normalizeH="0" baseline="0" noProof="0" dirty="0">
                  <a:ln>
                    <a:noFill/>
                  </a:ln>
                  <a:solidFill>
                    <a:srgbClr val="FFFFFF"/>
                  </a:solidFill>
                  <a:effectLst/>
                  <a:uLnTx/>
                  <a:uFillTx/>
                  <a:latin typeface="Century Gothic" panose="020F0302020204030204"/>
                  <a:ea typeface="+mn-ea"/>
                  <a:cs typeface="+mn-cs"/>
                </a:rPr>
                <a:t>DISCUSSION</a:t>
              </a:r>
              <a:endParaRPr kumimoji="0" lang="it-IT" sz="1700" b="0" i="0" u="none" strike="noStrike" kern="1200" cap="none" spc="0" normalizeH="0" baseline="0" noProof="0" dirty="0">
                <a:ln>
                  <a:noFill/>
                </a:ln>
                <a:solidFill>
                  <a:srgbClr val="001965"/>
                </a:solidFill>
                <a:effectLst/>
                <a:uLnTx/>
                <a:uFillTx/>
                <a:latin typeface="Century Gothic" panose="020F0302020204030204"/>
                <a:ea typeface="+mn-ea"/>
                <a:cs typeface="+mn-cs"/>
              </a:endParaRPr>
            </a:p>
          </p:txBody>
        </p:sp>
      </p:grpSp>
      <p:pic>
        <p:nvPicPr>
          <p:cNvPr id="14" name="Immagine 13">
            <a:extLst>
              <a:ext uri="{FF2B5EF4-FFF2-40B4-BE49-F238E27FC236}">
                <a16:creationId xmlns:a16="http://schemas.microsoft.com/office/drawing/2014/main" id="{FBC013B3-08A0-210C-094F-C21FCD99F5A1}"/>
              </a:ext>
            </a:extLst>
          </p:cNvPr>
          <p:cNvPicPr>
            <a:picLocks noChangeAspect="1"/>
          </p:cNvPicPr>
          <p:nvPr/>
        </p:nvPicPr>
        <p:blipFill>
          <a:blip r:embed="rId3"/>
          <a:stretch>
            <a:fillRect/>
          </a:stretch>
        </p:blipFill>
        <p:spPr>
          <a:xfrm flipH="1">
            <a:off x="9130153" y="2144336"/>
            <a:ext cx="1871789" cy="330366"/>
          </a:xfrm>
          <a:prstGeom prst="rect">
            <a:avLst/>
          </a:prstGeom>
          <a:scene3d>
            <a:camera prst="orthographicFront">
              <a:rot lat="21594000" lon="600000" rev="54000"/>
            </a:camera>
            <a:lightRig rig="threePt" dir="t"/>
          </a:scene3d>
        </p:spPr>
      </p:pic>
      <p:sp>
        <p:nvSpPr>
          <p:cNvPr id="15" name="CasellaDiTesto 14">
            <a:extLst>
              <a:ext uri="{FF2B5EF4-FFF2-40B4-BE49-F238E27FC236}">
                <a16:creationId xmlns:a16="http://schemas.microsoft.com/office/drawing/2014/main" id="{1A3B4653-982A-BE20-0AFD-C68471158B4A}"/>
              </a:ext>
            </a:extLst>
          </p:cNvPr>
          <p:cNvSpPr txBox="1"/>
          <p:nvPr/>
        </p:nvSpPr>
        <p:spPr>
          <a:xfrm>
            <a:off x="7683450" y="1845703"/>
            <a:ext cx="3724021" cy="1292662"/>
          </a:xfrm>
          <a:prstGeom prst="rect">
            <a:avLst/>
          </a:prstGeom>
          <a:noFill/>
          <a:scene3d>
            <a:camera prst="orthographicFront">
              <a:rot lat="21540000" lon="600000" rev="54000"/>
            </a:camera>
            <a:lightRig rig="threePt" dir="t"/>
          </a:scene3d>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FFFFFF"/>
                </a:solidFill>
                <a:effectLst/>
                <a:uLnTx/>
                <a:uFillTx/>
                <a:latin typeface="Century Gothic" panose="020F0302020204030204"/>
                <a:ea typeface="+mn-ea"/>
                <a:cs typeface="+mn-cs"/>
              </a:rPr>
              <a:t>Chirurgia metabolica e bariatrica e MASLD/MASH</a:t>
            </a:r>
            <a:br>
              <a:rPr kumimoji="0" lang="it-IT" sz="2000" b="1" i="0" u="none" strike="noStrike" kern="1200" cap="none" spc="0" normalizeH="0" baseline="0" noProof="0" dirty="0">
                <a:ln>
                  <a:noFill/>
                </a:ln>
                <a:solidFill>
                  <a:srgbClr val="FFFFFF"/>
                </a:solidFill>
                <a:effectLst/>
                <a:uLnTx/>
                <a:uFillTx/>
                <a:latin typeface="Century Gothic" panose="020F0302020204030204"/>
                <a:ea typeface="+mn-ea"/>
                <a:cs typeface="+mn-cs"/>
                <a:sym typeface="Wingdings" panose="05000000000000000000" pitchFamily="2" charset="2"/>
              </a:rPr>
            </a:br>
            <a:endParaRPr kumimoji="0" lang="it-IT" sz="2000" b="1" i="0" u="none" strike="noStrike" kern="1200" cap="none" spc="0" normalizeH="0" baseline="0" noProof="0" dirty="0">
              <a:ln>
                <a:noFill/>
              </a:ln>
              <a:solidFill>
                <a:srgbClr val="FFFFFF"/>
              </a:solidFill>
              <a:effectLst/>
              <a:uLnTx/>
              <a:uFillTx/>
              <a:latin typeface="Century Gothic"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1"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4" name="CasellaDiTesto 3">
            <a:extLst>
              <a:ext uri="{FF2B5EF4-FFF2-40B4-BE49-F238E27FC236}">
                <a16:creationId xmlns:a16="http://schemas.microsoft.com/office/drawing/2014/main" id="{A18B889D-14C7-241C-5150-8C7F66338653}"/>
              </a:ext>
            </a:extLst>
          </p:cNvPr>
          <p:cNvSpPr txBox="1"/>
          <p:nvPr/>
        </p:nvSpPr>
        <p:spPr>
          <a:xfrm>
            <a:off x="7683450" y="2639822"/>
            <a:ext cx="3465793" cy="487313"/>
          </a:xfrm>
          <a:prstGeom prst="rect">
            <a:avLst/>
          </a:prstGeom>
          <a:noFill/>
          <a:scene3d>
            <a:camera prst="orthographicFront">
              <a:rot lat="21420000" lon="0" rev="0"/>
            </a:camera>
            <a:lightRig rig="threePt" dir="t"/>
          </a:scene3d>
        </p:spPr>
        <p:txBody>
          <a:bodyPr wrap="square" lIns="0" tIns="0" rIns="0" bIns="0" rtlCol="0">
            <a:spAutoFit/>
          </a:bodyPr>
          <a:lstStyle/>
          <a:p>
            <a:pPr marL="0" marR="0" lvl="0" indent="0" algn="l" defTabSz="914400" rtl="0" eaLnBrk="1" fontAlgn="auto" latinLnBrk="0" hangingPunct="1">
              <a:lnSpc>
                <a:spcPts val="1860"/>
              </a:lnSpc>
              <a:spcBef>
                <a:spcPts val="0"/>
              </a:spcBef>
              <a:spcAft>
                <a:spcPts val="0"/>
              </a:spcAft>
              <a:buClrTx/>
              <a:buSzTx/>
              <a:buFontTx/>
              <a:buNone/>
              <a:tabLst/>
              <a:defRPr/>
            </a:pPr>
            <a:r>
              <a:rPr kumimoji="0" lang="it-IT" sz="1600" b="1" i="1" u="none" strike="noStrike" kern="1200" cap="none" spc="0" normalizeH="0" baseline="0" noProof="0" dirty="0">
                <a:ln>
                  <a:noFill/>
                </a:ln>
                <a:solidFill>
                  <a:srgbClr val="FFFFFF"/>
                </a:solidFill>
                <a:effectLst/>
                <a:uLnTx/>
                <a:uFillTx/>
                <a:latin typeface="Century Gothic" panose="020F0302020204030204"/>
                <a:ea typeface="+mn-ea"/>
                <a:cs typeface="+mn-cs"/>
              </a:rPr>
              <a:t>come ridurre </a:t>
            </a:r>
            <a:r>
              <a:rPr kumimoji="0" lang="it-IT" sz="1400" b="1" i="1" u="none" strike="noStrike" kern="1200" cap="none" spc="0" normalizeH="0" baseline="0" noProof="0" dirty="0">
                <a:ln>
                  <a:noFill/>
                </a:ln>
                <a:solidFill>
                  <a:srgbClr val="FFFFFF"/>
                </a:solidFill>
                <a:effectLst/>
                <a:uLnTx/>
                <a:uFillTx/>
                <a:latin typeface="Century Gothic" panose="020F0302020204030204"/>
                <a:ea typeface="+mn-ea"/>
                <a:cs typeface="+mn-cs"/>
              </a:rPr>
              <a:t>il rischio operatorio?</a:t>
            </a:r>
          </a:p>
          <a:p>
            <a:pPr marL="0" marR="0" lvl="0" indent="0" algn="l" defTabSz="914400" rtl="0" eaLnBrk="1" fontAlgn="auto" latinLnBrk="0" hangingPunct="1">
              <a:lnSpc>
                <a:spcPts val="186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FFFF"/>
                </a:solidFill>
                <a:effectLst/>
                <a:uLnTx/>
                <a:uFillTx/>
                <a:latin typeface="Century Gothic" panose="020F0302020204030204"/>
                <a:ea typeface="+mn-ea"/>
                <a:cs typeface="+mn-cs"/>
              </a:rPr>
              <a:t>LO STUDIO ESSENCE</a:t>
            </a:r>
          </a:p>
        </p:txBody>
      </p:sp>
    </p:spTree>
    <p:extLst>
      <p:ext uri="{BB962C8B-B14F-4D97-AF65-F5344CB8AC3E}">
        <p14:creationId xmlns:p14="http://schemas.microsoft.com/office/powerpoint/2010/main" val="12031828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55"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strVal val="#ppt_w*0.70"/>
                                          </p:val>
                                        </p:tav>
                                        <p:tav tm="100000">
                                          <p:val>
                                            <p:strVal val="#ppt_w"/>
                                          </p:val>
                                        </p:tav>
                                      </p:tavLst>
                                    </p:anim>
                                    <p:anim calcmode="lin" valueType="num">
                                      <p:cBhvr>
                                        <p:cTn id="16" dur="1000" fill="hold"/>
                                        <p:tgtEl>
                                          <p:spTgt spid="14"/>
                                        </p:tgtEl>
                                        <p:attrNameLst>
                                          <p:attrName>ppt_h</p:attrName>
                                        </p:attrNameLst>
                                      </p:cBhvr>
                                      <p:tavLst>
                                        <p:tav tm="0">
                                          <p:val>
                                            <p:strVal val="#ppt_h"/>
                                          </p:val>
                                        </p:tav>
                                        <p:tav tm="100000">
                                          <p:val>
                                            <p:strVal val="#ppt_h"/>
                                          </p:val>
                                        </p:tav>
                                      </p:tavLst>
                                    </p:anim>
                                    <p:animEffect transition="in" filter="fade">
                                      <p:cBhvr>
                                        <p:cTn id="17" dur="10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par>
                          <p:cTn id="21" fill="hold">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1000"/>
                                        <p:tgtEl>
                                          <p:spTgt spid="4">
                                            <p:txEl>
                                              <p:pRg st="0" end="0"/>
                                            </p:txEl>
                                          </p:spTgt>
                                        </p:tgtEl>
                                      </p:cBhvr>
                                    </p:animEffect>
                                    <p:anim calcmode="lin" valueType="num">
                                      <p:cBhvr>
                                        <p:cTn id="2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Effect transition="in" filter="fade">
                                      <p:cBhvr>
                                        <p:cTn id="31" dur="1000"/>
                                        <p:tgtEl>
                                          <p:spTgt spid="4">
                                            <p:txEl>
                                              <p:pRg st="1" end="1"/>
                                            </p:txEl>
                                          </p:spTgt>
                                        </p:tgtEl>
                                      </p:cBhvr>
                                    </p:animEffect>
                                    <p:anim calcmode="lin" valueType="num">
                                      <p:cBhvr>
                                        <p:cTn id="3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4"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8DB5E-6C6E-B853-5805-361C6B80EE84}"/>
            </a:ext>
          </a:extLst>
        </p:cNvPr>
        <p:cNvGrpSpPr/>
        <p:nvPr/>
      </p:nvGrpSpPr>
      <p:grpSpPr>
        <a:xfrm>
          <a:off x="0" y="0"/>
          <a:ext cx="0" cy="0"/>
          <a:chOff x="0" y="0"/>
          <a:chExt cx="0" cy="0"/>
        </a:xfrm>
      </p:grpSpPr>
      <p:sp>
        <p:nvSpPr>
          <p:cNvPr id="79" name="Rettangolo con angoli arrotondati 15">
            <a:extLst>
              <a:ext uri="{FF2B5EF4-FFF2-40B4-BE49-F238E27FC236}">
                <a16:creationId xmlns:a16="http://schemas.microsoft.com/office/drawing/2014/main" id="{9CB5B60F-E515-D411-5FCF-EC9C825CEBC7}"/>
              </a:ext>
            </a:extLst>
          </p:cNvPr>
          <p:cNvSpPr/>
          <p:nvPr/>
        </p:nvSpPr>
        <p:spPr>
          <a:xfrm>
            <a:off x="365214" y="4364913"/>
            <a:ext cx="11471624" cy="1627306"/>
          </a:xfrm>
          <a:prstGeom prst="roundRect">
            <a:avLst>
              <a:gd name="adj" fmla="val 15387"/>
            </a:avLst>
          </a:prstGeom>
          <a:gradFill flip="none" rotWithShape="1">
            <a:gsLst>
              <a:gs pos="79000">
                <a:schemeClr val="bg1">
                  <a:alpha val="0"/>
                </a:schemeClr>
              </a:gs>
              <a:gs pos="5000">
                <a:srgbClr val="F8DCE5">
                  <a:alpha val="56000"/>
                </a:srgbClr>
              </a:gs>
            </a:gsLst>
            <a:lin ang="16200000" scaled="1"/>
            <a:tileRect/>
          </a:gradFill>
          <a:ln>
            <a:noFill/>
          </a:ln>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grpSp>
        <p:nvGrpSpPr>
          <p:cNvPr id="35" name="Group 89">
            <a:extLst>
              <a:ext uri="{FF2B5EF4-FFF2-40B4-BE49-F238E27FC236}">
                <a16:creationId xmlns:a16="http://schemas.microsoft.com/office/drawing/2014/main" id="{A800AA88-1E0F-3FD0-0D29-43DC106E2473}"/>
              </a:ext>
            </a:extLst>
          </p:cNvPr>
          <p:cNvGrpSpPr/>
          <p:nvPr/>
        </p:nvGrpSpPr>
        <p:grpSpPr>
          <a:xfrm>
            <a:off x="-1" y="2787798"/>
            <a:ext cx="12192001" cy="2024617"/>
            <a:chOff x="-149065" y="2604592"/>
            <a:chExt cx="12595394" cy="2091605"/>
          </a:xfrm>
        </p:grpSpPr>
        <p:sp>
          <p:nvSpPr>
            <p:cNvPr id="36" name="Rectangle: Top Corners Rounded 21">
              <a:extLst>
                <a:ext uri="{FF2B5EF4-FFF2-40B4-BE49-F238E27FC236}">
                  <a16:creationId xmlns:a16="http://schemas.microsoft.com/office/drawing/2014/main" id="{584EFCE4-4194-CFAB-C407-18F0BB199D9B}"/>
                </a:ext>
              </a:extLst>
            </p:cNvPr>
            <p:cNvSpPr/>
            <p:nvPr/>
          </p:nvSpPr>
          <p:spPr>
            <a:xfrm rot="5400000" flipH="1">
              <a:off x="2495509" y="-39982"/>
              <a:ext cx="2030962" cy="7320109"/>
            </a:xfrm>
            <a:prstGeom prst="round2SameRect">
              <a:avLst>
                <a:gd name="adj1" fmla="val 50000"/>
                <a:gd name="adj2" fmla="val 0"/>
              </a:avLst>
            </a:prstGeom>
            <a:solidFill>
              <a:schemeClr val="accent3">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ea typeface="+mn-ea"/>
                <a:cs typeface="+mn-cs"/>
              </a:endParaRPr>
            </a:p>
          </p:txBody>
        </p:sp>
        <p:sp>
          <p:nvSpPr>
            <p:cNvPr id="37" name="Rectangle: Top Corners Rounded 3">
              <a:extLst>
                <a:ext uri="{FF2B5EF4-FFF2-40B4-BE49-F238E27FC236}">
                  <a16:creationId xmlns:a16="http://schemas.microsoft.com/office/drawing/2014/main" id="{388A6B96-D5CF-A596-408A-C0D014F68790}"/>
                </a:ext>
              </a:extLst>
            </p:cNvPr>
            <p:cNvSpPr/>
            <p:nvPr/>
          </p:nvSpPr>
          <p:spPr>
            <a:xfrm rot="16200000">
              <a:off x="7688436" y="-61697"/>
              <a:ext cx="2086422" cy="7429365"/>
            </a:xfrm>
            <a:prstGeom prst="round2SameRect">
              <a:avLst>
                <a:gd name="adj1" fmla="val 50000"/>
                <a:gd name="adj2" fmla="val 0"/>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ea typeface="+mn-ea"/>
                <a:cs typeface="+mn-cs"/>
              </a:endParaRPr>
            </a:p>
          </p:txBody>
        </p:sp>
        <p:pic>
          <p:nvPicPr>
            <p:cNvPr id="39" name="Graphic 31">
              <a:extLst>
                <a:ext uri="{FF2B5EF4-FFF2-40B4-BE49-F238E27FC236}">
                  <a16:creationId xmlns:a16="http://schemas.microsoft.com/office/drawing/2014/main" id="{089CB50E-E19F-0C05-68C6-69DE21F3D3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72383" y="3174144"/>
              <a:ext cx="952500" cy="952500"/>
            </a:xfrm>
            <a:prstGeom prst="rect">
              <a:avLst/>
            </a:prstGeom>
          </p:spPr>
        </p:pic>
      </p:grpSp>
      <p:sp>
        <p:nvSpPr>
          <p:cNvPr id="25" name="Segnaposto testo 24">
            <a:extLst>
              <a:ext uri="{FF2B5EF4-FFF2-40B4-BE49-F238E27FC236}">
                <a16:creationId xmlns:a16="http://schemas.microsoft.com/office/drawing/2014/main" id="{1541B1ED-2DE6-3170-C269-B7CA19E12D80}"/>
              </a:ext>
            </a:extLst>
          </p:cNvPr>
          <p:cNvSpPr>
            <a:spLocks noGrp="1"/>
          </p:cNvSpPr>
          <p:nvPr>
            <p:ph type="body" sz="quarter" idx="11"/>
          </p:nvPr>
        </p:nvSpPr>
        <p:spPr/>
        <p:txBody>
          <a:bodyPr/>
          <a:lstStyle/>
          <a:p>
            <a:r>
              <a:rPr lang="it-IT" dirty="0"/>
              <a:t>*</a:t>
            </a:r>
            <a:r>
              <a:rPr lang="it-IT" dirty="0" err="1"/>
              <a:t>p</a:t>
            </a:r>
            <a:r>
              <a:rPr lang="it-IT" dirty="0"/>
              <a:t>&lt;0.0001.</a:t>
            </a:r>
            <a:br>
              <a:rPr lang="it-IT" dirty="0"/>
            </a:br>
            <a:r>
              <a:rPr lang="it-IT" dirty="0"/>
              <a:t>MASH, </a:t>
            </a:r>
            <a:r>
              <a:rPr lang="it-IT" dirty="0" err="1"/>
              <a:t>metabolic</a:t>
            </a:r>
            <a:r>
              <a:rPr lang="it-IT" dirty="0"/>
              <a:t> </a:t>
            </a:r>
            <a:r>
              <a:rPr lang="it-IT" dirty="0" err="1"/>
              <a:t>dysfunction-associated</a:t>
            </a:r>
            <a:r>
              <a:rPr lang="it-IT" dirty="0"/>
              <a:t> </a:t>
            </a:r>
            <a:r>
              <a:rPr lang="it-IT" dirty="0" err="1"/>
              <a:t>steatohepatitis</a:t>
            </a:r>
            <a:br>
              <a:rPr lang="it-IT" dirty="0"/>
            </a:br>
            <a:r>
              <a:rPr lang="it-IT" dirty="0"/>
              <a:t>1. Newsome PJ, et al. </a:t>
            </a:r>
            <a:r>
              <a:rPr lang="it-IT" dirty="0" err="1"/>
              <a:t>Presented</a:t>
            </a:r>
            <a:r>
              <a:rPr lang="it-IT" dirty="0"/>
              <a:t> </a:t>
            </a:r>
            <a:r>
              <a:rPr lang="it-IT" dirty="0" err="1"/>
              <a:t>at</a:t>
            </a:r>
            <a:r>
              <a:rPr lang="it-IT" dirty="0"/>
              <a:t> American Association for the Study of </a:t>
            </a:r>
            <a:r>
              <a:rPr lang="it-IT" dirty="0" err="1"/>
              <a:t>Liver</a:t>
            </a:r>
            <a:r>
              <a:rPr lang="it-IT" dirty="0"/>
              <a:t> </a:t>
            </a:r>
            <a:r>
              <a:rPr lang="it-IT" dirty="0" err="1"/>
              <a:t>Diseases</a:t>
            </a:r>
            <a:r>
              <a:rPr lang="it-IT" dirty="0"/>
              <a:t> (AASLD), November 15-19, San Diego, USA</a:t>
            </a:r>
            <a:br>
              <a:rPr lang="it-IT" dirty="0"/>
            </a:br>
            <a:r>
              <a:rPr lang="it-IT" dirty="0"/>
              <a:t>Semaglutide </a:t>
            </a:r>
            <a:r>
              <a:rPr lang="it-IT" dirty="0" err="1"/>
              <a:t>is</a:t>
            </a:r>
            <a:r>
              <a:rPr lang="it-IT" dirty="0"/>
              <a:t> </a:t>
            </a:r>
            <a:r>
              <a:rPr lang="it-IT" dirty="0" err="1"/>
              <a:t>not</a:t>
            </a:r>
            <a:r>
              <a:rPr lang="it-IT" dirty="0"/>
              <a:t> </a:t>
            </a:r>
            <a:r>
              <a:rPr lang="it-IT" dirty="0" err="1"/>
              <a:t>approved</a:t>
            </a:r>
            <a:r>
              <a:rPr lang="it-IT" dirty="0"/>
              <a:t> for treatment of MASH</a:t>
            </a:r>
            <a:br>
              <a:rPr lang="it-IT" dirty="0"/>
            </a:br>
            <a:r>
              <a:rPr lang="it-IT" dirty="0"/>
              <a:t>Data </a:t>
            </a:r>
            <a:r>
              <a:rPr lang="it-IT" dirty="0" err="1"/>
              <a:t>published</a:t>
            </a:r>
            <a:r>
              <a:rPr lang="it-IT" dirty="0"/>
              <a:t> in special </a:t>
            </a:r>
            <a:r>
              <a:rPr lang="it-IT" dirty="0" err="1"/>
              <a:t>edition</a:t>
            </a:r>
            <a:r>
              <a:rPr lang="it-IT" dirty="0"/>
              <a:t> of </a:t>
            </a:r>
            <a:r>
              <a:rPr lang="it-IT" dirty="0" err="1"/>
              <a:t>Gastroenterology</a:t>
            </a:r>
            <a:r>
              <a:rPr lang="it-IT" dirty="0"/>
              <a:t> &amp; </a:t>
            </a:r>
            <a:r>
              <a:rPr lang="it-IT" dirty="0" err="1"/>
              <a:t>Hepatology</a:t>
            </a:r>
            <a:r>
              <a:rPr lang="it-IT" dirty="0"/>
              <a:t> Volume 20, </a:t>
            </a:r>
            <a:r>
              <a:rPr lang="it-IT" dirty="0" err="1"/>
              <a:t>Issue</a:t>
            </a:r>
            <a:r>
              <a:rPr lang="it-IT" dirty="0"/>
              <a:t> 12, </a:t>
            </a:r>
            <a:r>
              <a:rPr lang="it-IT" dirty="0" err="1"/>
              <a:t>Supplement</a:t>
            </a:r>
            <a:r>
              <a:rPr lang="it-IT" dirty="0"/>
              <a:t> 11 December 2024 </a:t>
            </a:r>
          </a:p>
        </p:txBody>
      </p:sp>
      <p:sp>
        <p:nvSpPr>
          <p:cNvPr id="29" name="TextBox 10">
            <a:extLst>
              <a:ext uri="{FF2B5EF4-FFF2-40B4-BE49-F238E27FC236}">
                <a16:creationId xmlns:a16="http://schemas.microsoft.com/office/drawing/2014/main" id="{99A4A1E7-83FD-8162-BF6B-45EB3C0C8468}"/>
              </a:ext>
            </a:extLst>
          </p:cNvPr>
          <p:cNvSpPr txBox="1">
            <a:spLocks noChangeAspect="1"/>
          </p:cNvSpPr>
          <p:nvPr/>
        </p:nvSpPr>
        <p:spPr>
          <a:xfrm rot="10800000">
            <a:off x="-25" y="-5"/>
            <a:ext cx="9753625" cy="1315992"/>
          </a:xfrm>
          <a:prstGeom prst="round2DiagRect">
            <a:avLst>
              <a:gd name="adj1" fmla="val 50000"/>
              <a:gd name="adj2" fmla="val 0"/>
            </a:avLst>
          </a:prstGeom>
          <a:solidFill>
            <a:schemeClr val="accent3"/>
          </a:solid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33" name="Segnaposto testo 17">
            <a:extLst>
              <a:ext uri="{FF2B5EF4-FFF2-40B4-BE49-F238E27FC236}">
                <a16:creationId xmlns:a16="http://schemas.microsoft.com/office/drawing/2014/main" id="{60409186-34FF-F5CF-A550-C240ACF3F416}"/>
              </a:ext>
            </a:extLst>
          </p:cNvPr>
          <p:cNvSpPr txBox="1">
            <a:spLocks/>
          </p:cNvSpPr>
          <p:nvPr/>
        </p:nvSpPr>
        <p:spPr>
          <a:xfrm>
            <a:off x="505460" y="400350"/>
            <a:ext cx="8990232" cy="915637"/>
          </a:xfrm>
          <a:prstGeom prst="rect">
            <a:avLst/>
          </a:prstGeom>
        </p:spPr>
        <p:txBody>
          <a:bodyPr wrap="square"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a:buClr>
                <a:srgbClr val="009EE1"/>
              </a:buClr>
              <a:tabLst>
                <a:tab pos="255822" algn="l"/>
              </a:tabLst>
            </a:pPr>
            <a:r>
              <a:rPr lang="en-US" dirty="0">
                <a:solidFill>
                  <a:schemeClr val="bg2"/>
                </a:solidFill>
              </a:rPr>
              <a:t>Semaglutide</a:t>
            </a:r>
            <a:r>
              <a:rPr lang="en-US" dirty="0"/>
              <a:t> ha </a:t>
            </a:r>
            <a:r>
              <a:rPr lang="en-US" dirty="0" err="1"/>
              <a:t>mostrato</a:t>
            </a:r>
            <a:r>
              <a:rPr lang="en-US" dirty="0"/>
              <a:t> </a:t>
            </a:r>
            <a:r>
              <a:rPr lang="en-US" dirty="0" err="1">
                <a:solidFill>
                  <a:schemeClr val="bg2"/>
                </a:solidFill>
              </a:rPr>
              <a:t>risultati</a:t>
            </a:r>
            <a:r>
              <a:rPr lang="en-US" dirty="0">
                <a:solidFill>
                  <a:schemeClr val="bg2"/>
                </a:solidFill>
              </a:rPr>
              <a:t> </a:t>
            </a:r>
            <a:r>
              <a:rPr lang="en-US" dirty="0" err="1">
                <a:solidFill>
                  <a:schemeClr val="bg2"/>
                </a:solidFill>
              </a:rPr>
              <a:t>significativi</a:t>
            </a:r>
            <a:r>
              <a:rPr lang="en-US" dirty="0">
                <a:solidFill>
                  <a:schemeClr val="bg2"/>
                </a:solidFill>
              </a:rPr>
              <a:t> </a:t>
            </a:r>
            <a:r>
              <a:rPr lang="en-US" dirty="0" err="1"/>
              <a:t>anche</a:t>
            </a:r>
            <a:r>
              <a:rPr lang="en-US" dirty="0"/>
              <a:t> </a:t>
            </a:r>
            <a:r>
              <a:rPr lang="en-US" dirty="0" err="1"/>
              <a:t>su</a:t>
            </a:r>
            <a:r>
              <a:rPr lang="en-US" dirty="0"/>
              <a:t> </a:t>
            </a:r>
            <a:r>
              <a:rPr lang="en-US" dirty="0">
                <a:solidFill>
                  <a:schemeClr val="bg2"/>
                </a:solidFill>
              </a:rPr>
              <a:t>outcome </a:t>
            </a:r>
            <a:r>
              <a:rPr lang="en-US" dirty="0" err="1">
                <a:solidFill>
                  <a:schemeClr val="bg2"/>
                </a:solidFill>
              </a:rPr>
              <a:t>epatici</a:t>
            </a:r>
            <a:endParaRPr lang="en-US" dirty="0">
              <a:solidFill>
                <a:schemeClr val="bg2"/>
              </a:solidFill>
            </a:endParaRPr>
          </a:p>
        </p:txBody>
      </p:sp>
      <p:sp>
        <p:nvSpPr>
          <p:cNvPr id="34" name="Title 1">
            <a:extLst>
              <a:ext uri="{FF2B5EF4-FFF2-40B4-BE49-F238E27FC236}">
                <a16:creationId xmlns:a16="http://schemas.microsoft.com/office/drawing/2014/main" id="{57E10F26-11A3-F1F3-338A-51288D073EE0}"/>
              </a:ext>
            </a:extLst>
          </p:cNvPr>
          <p:cNvSpPr txBox="1">
            <a:spLocks/>
          </p:cNvSpPr>
          <p:nvPr/>
        </p:nvSpPr>
        <p:spPr>
          <a:xfrm>
            <a:off x="390474" y="1401331"/>
            <a:ext cx="8753526" cy="972000"/>
          </a:xfrm>
        </p:spPr>
        <p:txBody>
          <a:bodyPr/>
          <a:lstStyle>
            <a:lvl1pPr algn="l" defTabSz="914400" rtl="0" eaLnBrk="1" latinLnBrk="0" hangingPunct="1">
              <a:lnSpc>
                <a:spcPct val="100000"/>
              </a:lnSpc>
              <a:spcBef>
                <a:spcPct val="0"/>
              </a:spcBef>
              <a:buNone/>
              <a:defRPr sz="3600" b="0" i="0" kern="1200">
                <a:solidFill>
                  <a:schemeClr val="tx2"/>
                </a:solidFill>
                <a:latin typeface="Arial" panose="020B0604020202020204" pitchFamily="34" charset="0"/>
                <a:ea typeface="+mj-ea"/>
                <a:cs typeface="+mj-cs"/>
              </a:defRPr>
            </a:lvl1pPr>
          </a:lstStyle>
          <a:p>
            <a:r>
              <a:rPr lang="it-IT" sz="2000" b="1" dirty="0">
                <a:latin typeface="+mn-lt"/>
              </a:rPr>
              <a:t>Semaglutide 2,4 mg </a:t>
            </a:r>
            <a:r>
              <a:rPr lang="it-IT" sz="2000" dirty="0">
                <a:latin typeface="+mn-lt"/>
              </a:rPr>
              <a:t>ha determinato </a:t>
            </a:r>
            <a:r>
              <a:rPr lang="it-IT" sz="2000" b="1" dirty="0">
                <a:latin typeface="+mn-lt"/>
              </a:rPr>
              <a:t>miglioramenti significativi </a:t>
            </a:r>
            <a:r>
              <a:rPr lang="it-IT" sz="2000" dirty="0">
                <a:latin typeface="+mn-lt"/>
              </a:rPr>
              <a:t>sia della </a:t>
            </a:r>
            <a:r>
              <a:rPr lang="it-IT" sz="2000" b="1" dirty="0">
                <a:latin typeface="+mn-lt"/>
              </a:rPr>
              <a:t>fibrosi epatica </a:t>
            </a:r>
            <a:r>
              <a:rPr lang="it-IT" sz="2000" dirty="0">
                <a:latin typeface="+mn-lt"/>
              </a:rPr>
              <a:t>sia in termini di </a:t>
            </a:r>
            <a:r>
              <a:rPr lang="it-IT" sz="2000" b="1" dirty="0">
                <a:latin typeface="+mn-lt"/>
              </a:rPr>
              <a:t>risoluzione della MASH</a:t>
            </a:r>
            <a:endParaRPr lang="en-US" sz="2000" b="1" dirty="0">
              <a:latin typeface="+mn-lt"/>
            </a:endParaRPr>
          </a:p>
        </p:txBody>
      </p:sp>
      <p:grpSp>
        <p:nvGrpSpPr>
          <p:cNvPr id="40" name="Group 76">
            <a:extLst>
              <a:ext uri="{FF2B5EF4-FFF2-40B4-BE49-F238E27FC236}">
                <a16:creationId xmlns:a16="http://schemas.microsoft.com/office/drawing/2014/main" id="{9735C28E-A1D8-C086-6CA2-AC37C5B76409}"/>
              </a:ext>
            </a:extLst>
          </p:cNvPr>
          <p:cNvGrpSpPr/>
          <p:nvPr/>
        </p:nvGrpSpPr>
        <p:grpSpPr>
          <a:xfrm>
            <a:off x="2724541" y="2988535"/>
            <a:ext cx="1780446" cy="1595849"/>
            <a:chOff x="2753476" y="2804550"/>
            <a:chExt cx="2103954" cy="1648650"/>
          </a:xfrm>
        </p:grpSpPr>
        <p:grpSp>
          <p:nvGrpSpPr>
            <p:cNvPr id="42" name="Group 30">
              <a:extLst>
                <a:ext uri="{FF2B5EF4-FFF2-40B4-BE49-F238E27FC236}">
                  <a16:creationId xmlns:a16="http://schemas.microsoft.com/office/drawing/2014/main" id="{8D3E63A8-C2DB-A6A0-451B-6BA96B8F761E}"/>
                </a:ext>
              </a:extLst>
            </p:cNvPr>
            <p:cNvGrpSpPr/>
            <p:nvPr/>
          </p:nvGrpSpPr>
          <p:grpSpPr>
            <a:xfrm>
              <a:off x="2753476" y="3014624"/>
              <a:ext cx="257547" cy="1438575"/>
              <a:chOff x="3039817" y="3014624"/>
              <a:chExt cx="257547" cy="1438575"/>
            </a:xfrm>
          </p:grpSpPr>
          <p:sp>
            <p:nvSpPr>
              <p:cNvPr id="47" name="TextBox 10">
                <a:extLst>
                  <a:ext uri="{FF2B5EF4-FFF2-40B4-BE49-F238E27FC236}">
                    <a16:creationId xmlns:a16="http://schemas.microsoft.com/office/drawing/2014/main" id="{FE071985-89F4-C55F-F4DB-69CF29ABC2BE}"/>
                  </a:ext>
                </a:extLst>
              </p:cNvPr>
              <p:cNvSpPr txBox="1"/>
              <p:nvPr/>
            </p:nvSpPr>
            <p:spPr>
              <a:xfrm rot="16200000" flipH="1">
                <a:off x="2906916" y="4064812"/>
                <a:ext cx="648000" cy="128774"/>
              </a:xfrm>
              <a:prstGeom prst="rect">
                <a:avLst/>
              </a:prstGeom>
              <a:noFill/>
            </p:spPr>
            <p:txBody>
              <a:bodyPr wrap="square" lIns="0" tIns="0" rIns="0" bIns="0" rtlCol="0" anchor="b" anchorCtr="0">
                <a:spAutoFit/>
              </a:bodyP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900" b="1" i="0" u="none" strike="noStrike" kern="1200" cap="none" spc="0" normalizeH="0" baseline="0" noProof="0">
                    <a:ln>
                      <a:noFill/>
                    </a:ln>
                    <a:solidFill>
                      <a:srgbClr val="939AA7">
                        <a:lumMod val="75000"/>
                      </a:srgbClr>
                    </a:solidFill>
                    <a:effectLst/>
                    <a:uLnTx/>
                    <a:uFillTx/>
                    <a:ea typeface="+mn-ea"/>
                    <a:cs typeface="+mn-cs"/>
                  </a:rPr>
                  <a:t>Placebo</a:t>
                </a:r>
              </a:p>
            </p:txBody>
          </p:sp>
          <p:sp>
            <p:nvSpPr>
              <p:cNvPr id="48" name="TextBox 9">
                <a:extLst>
                  <a:ext uri="{FF2B5EF4-FFF2-40B4-BE49-F238E27FC236}">
                    <a16:creationId xmlns:a16="http://schemas.microsoft.com/office/drawing/2014/main" id="{738580CA-CC89-491A-24B4-AA1E54B86444}"/>
                  </a:ext>
                </a:extLst>
              </p:cNvPr>
              <p:cNvSpPr txBox="1"/>
              <p:nvPr/>
            </p:nvSpPr>
            <p:spPr>
              <a:xfrm rot="16200000" flipH="1">
                <a:off x="2700591" y="3353850"/>
                <a:ext cx="936000" cy="257547"/>
              </a:xfrm>
              <a:prstGeom prst="rect">
                <a:avLst/>
              </a:prstGeom>
              <a:noFill/>
            </p:spPr>
            <p:txBody>
              <a:bodyPr wrap="square" lIns="0" tIns="0" rIns="0" bIns="0" rtlCol="0" anchor="b" anchorCtr="0">
                <a:spAutoFit/>
              </a:bodyP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1965"/>
                    </a:solidFill>
                    <a:effectLst/>
                    <a:uLnTx/>
                    <a:uFillTx/>
                    <a:ea typeface="+mn-ea"/>
                    <a:cs typeface="+mn-cs"/>
                  </a:rPr>
                  <a:t>Semaglutide </a:t>
                </a:r>
                <a:br>
                  <a:rPr kumimoji="0" lang="en-US" sz="900" b="1" i="0" u="none" strike="noStrike" kern="1200" cap="none" spc="0" normalizeH="0" baseline="0" noProof="0">
                    <a:ln>
                      <a:noFill/>
                    </a:ln>
                    <a:solidFill>
                      <a:srgbClr val="001965"/>
                    </a:solidFill>
                    <a:effectLst/>
                    <a:uLnTx/>
                    <a:uFillTx/>
                    <a:ea typeface="+mn-ea"/>
                    <a:cs typeface="+mn-cs"/>
                  </a:rPr>
                </a:br>
                <a:r>
                  <a:rPr kumimoji="0" lang="en-US" sz="900" b="1" i="0" u="none" strike="noStrike" kern="1200" cap="none" spc="0" normalizeH="0" baseline="0" noProof="0">
                    <a:ln>
                      <a:noFill/>
                    </a:ln>
                    <a:solidFill>
                      <a:srgbClr val="001965"/>
                    </a:solidFill>
                    <a:effectLst/>
                    <a:uLnTx/>
                    <a:uFillTx/>
                    <a:ea typeface="+mn-ea"/>
                    <a:cs typeface="+mn-cs"/>
                  </a:rPr>
                  <a:t>2.4 mg</a:t>
                </a:r>
                <a:endParaRPr kumimoji="0" lang="en-GB" sz="900" b="1" i="0" u="none" strike="noStrike" kern="1200" cap="none" spc="0" normalizeH="0" baseline="0" noProof="0">
                  <a:ln>
                    <a:noFill/>
                  </a:ln>
                  <a:solidFill>
                    <a:srgbClr val="001965"/>
                  </a:solidFill>
                  <a:effectLst/>
                  <a:uLnTx/>
                  <a:uFillTx/>
                  <a:ea typeface="+mn-ea"/>
                  <a:cs typeface="+mn-cs"/>
                </a:endParaRPr>
              </a:p>
            </p:txBody>
          </p:sp>
        </p:grpSp>
        <p:grpSp>
          <p:nvGrpSpPr>
            <p:cNvPr id="43" name="Group 14">
              <a:extLst>
                <a:ext uri="{FF2B5EF4-FFF2-40B4-BE49-F238E27FC236}">
                  <a16:creationId xmlns:a16="http://schemas.microsoft.com/office/drawing/2014/main" id="{D68B325B-9318-809C-DD15-15B3DD9D32B3}"/>
                </a:ext>
              </a:extLst>
            </p:cNvPr>
            <p:cNvGrpSpPr/>
            <p:nvPr/>
          </p:nvGrpSpPr>
          <p:grpSpPr>
            <a:xfrm>
              <a:off x="3043941" y="3157200"/>
              <a:ext cx="1314000" cy="1296000"/>
              <a:chOff x="3043941" y="3157200"/>
              <a:chExt cx="1314000" cy="1296000"/>
            </a:xfrm>
          </p:grpSpPr>
          <p:sp>
            <p:nvSpPr>
              <p:cNvPr id="45" name="Rectangle 11">
                <a:extLst>
                  <a:ext uri="{FF2B5EF4-FFF2-40B4-BE49-F238E27FC236}">
                    <a16:creationId xmlns:a16="http://schemas.microsoft.com/office/drawing/2014/main" id="{415DDBD8-4591-871E-110A-0F87B99D10D0}"/>
                  </a:ext>
                </a:extLst>
              </p:cNvPr>
              <p:cNvSpPr/>
              <p:nvPr/>
            </p:nvSpPr>
            <p:spPr>
              <a:xfrm>
                <a:off x="3043941" y="3157200"/>
                <a:ext cx="1314000" cy="648000"/>
              </a:xfrm>
              <a:prstGeom prst="rect">
                <a:avLst/>
              </a:prstGeom>
              <a:solidFill>
                <a:schemeClr val="accent1">
                  <a:lumMod val="60000"/>
                  <a:lumOff val="40000"/>
                </a:schemeClr>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ea typeface="+mn-ea"/>
                    <a:cs typeface="+mn-cs"/>
                  </a:rPr>
                  <a:t>37%</a:t>
                </a:r>
                <a:endParaRPr kumimoji="0" lang="en-GB" sz="1600" b="0" i="0" u="none" strike="noStrike" kern="1200" cap="none" spc="0" normalizeH="0" baseline="0" noProof="0" dirty="0">
                  <a:ln>
                    <a:noFill/>
                  </a:ln>
                  <a:solidFill>
                    <a:srgbClr val="FFFFFF"/>
                  </a:solidFill>
                  <a:effectLst/>
                  <a:uLnTx/>
                  <a:uFillTx/>
                  <a:ea typeface="+mn-ea"/>
                  <a:cs typeface="+mn-cs"/>
                </a:endParaRPr>
              </a:p>
            </p:txBody>
          </p:sp>
          <p:sp>
            <p:nvSpPr>
              <p:cNvPr id="46" name="Rectangle 12">
                <a:extLst>
                  <a:ext uri="{FF2B5EF4-FFF2-40B4-BE49-F238E27FC236}">
                    <a16:creationId xmlns:a16="http://schemas.microsoft.com/office/drawing/2014/main" id="{E2E1C5A3-1F67-1CCC-E187-A524D1972C4E}"/>
                  </a:ext>
                </a:extLst>
              </p:cNvPr>
              <p:cNvSpPr/>
              <p:nvPr/>
            </p:nvSpPr>
            <p:spPr>
              <a:xfrm>
                <a:off x="3043941" y="3805200"/>
                <a:ext cx="799200" cy="648000"/>
              </a:xfrm>
              <a:prstGeom prst="rect">
                <a:avLst/>
              </a:prstGeom>
              <a:solidFill>
                <a:srgbClr val="939AA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ea typeface="+mn-ea"/>
                    <a:cs typeface="+mn-cs"/>
                  </a:rPr>
                  <a:t>22.5%</a:t>
                </a:r>
                <a:endParaRPr kumimoji="0" lang="en-GB" sz="1600" b="0" i="0" u="none" strike="noStrike" kern="1200" cap="none" spc="0" normalizeH="0" baseline="0" noProof="0" dirty="0">
                  <a:ln>
                    <a:noFill/>
                  </a:ln>
                  <a:solidFill>
                    <a:srgbClr val="FFFFFF"/>
                  </a:solidFill>
                  <a:effectLst/>
                  <a:uLnTx/>
                  <a:uFillTx/>
                  <a:ea typeface="+mn-ea"/>
                  <a:cs typeface="+mn-cs"/>
                </a:endParaRPr>
              </a:p>
            </p:txBody>
          </p:sp>
        </p:grpSp>
        <p:sp>
          <p:nvSpPr>
            <p:cNvPr id="44" name="TextBox 13">
              <a:extLst>
                <a:ext uri="{FF2B5EF4-FFF2-40B4-BE49-F238E27FC236}">
                  <a16:creationId xmlns:a16="http://schemas.microsoft.com/office/drawing/2014/main" id="{4E714284-C533-CBE7-246D-B1C6ED681953}"/>
                </a:ext>
              </a:extLst>
            </p:cNvPr>
            <p:cNvSpPr txBox="1"/>
            <p:nvPr/>
          </p:nvSpPr>
          <p:spPr>
            <a:xfrm>
              <a:off x="3043940" y="2804550"/>
              <a:ext cx="1813490" cy="257547"/>
            </a:xfrm>
            <a:prstGeom prst="rect">
              <a:avLst/>
            </a:prstGeom>
            <a:noFill/>
          </p:spPr>
          <p:txBody>
            <a:bodyPr wrap="square" lIns="0" tIns="0" rIns="0" bIns="0" rtlCol="0">
              <a:spAutoFit/>
            </a:bodyPr>
            <a:lstStyle/>
            <a:p>
              <a:pPr defTabSz="914377">
                <a:lnSpc>
                  <a:spcPct val="90000"/>
                </a:lnSpc>
                <a:defRPr/>
              </a:pPr>
              <a:r>
                <a:rPr lang="it-IT" sz="900" b="1" dirty="0">
                  <a:solidFill>
                    <a:srgbClr val="001965"/>
                  </a:solidFill>
                </a:rPr>
                <a:t>Percentuale di pazienti con miglioramento della fibrosi</a:t>
              </a:r>
              <a:r>
                <a:rPr lang="it-IT" sz="900" b="1" baseline="30000" dirty="0">
                  <a:solidFill>
                    <a:srgbClr val="001965"/>
                  </a:solidFill>
                </a:rPr>
                <a:t>1</a:t>
              </a:r>
              <a:endParaRPr lang="en-GB" sz="900" b="1" baseline="30000" dirty="0">
                <a:solidFill>
                  <a:srgbClr val="001965"/>
                </a:solidFill>
              </a:endParaRPr>
            </a:p>
          </p:txBody>
        </p:sp>
      </p:grpSp>
      <p:sp>
        <p:nvSpPr>
          <p:cNvPr id="49" name="TextBox 25">
            <a:extLst>
              <a:ext uri="{FF2B5EF4-FFF2-40B4-BE49-F238E27FC236}">
                <a16:creationId xmlns:a16="http://schemas.microsoft.com/office/drawing/2014/main" id="{5953E0AC-106A-17A0-F9BD-050006CB07CA}"/>
              </a:ext>
            </a:extLst>
          </p:cNvPr>
          <p:cNvSpPr txBox="1"/>
          <p:nvPr/>
        </p:nvSpPr>
        <p:spPr>
          <a:xfrm>
            <a:off x="9554177" y="3015437"/>
            <a:ext cx="2282661" cy="1600438"/>
          </a:xfrm>
          <a:prstGeom prst="rect">
            <a:avLst/>
          </a:prstGeom>
          <a:noFill/>
        </p:spPr>
        <p:txBody>
          <a:bodyPr wrap="square" lIns="0" tIns="0" rIns="0" bIns="0">
            <a:spAutoFit/>
          </a:bodyPr>
          <a:lstStyle/>
          <a:p>
            <a:pPr lvl="0" algn="r" defTabSz="914377">
              <a:defRPr/>
            </a:pPr>
            <a:r>
              <a:rPr lang="it-IT" sz="1600" b="1" dirty="0">
                <a:solidFill>
                  <a:schemeClr val="accent1">
                    <a:lumMod val="60000"/>
                    <a:lumOff val="40000"/>
                  </a:schemeClr>
                </a:solidFill>
              </a:rPr>
              <a:t>Semaglutide 2,4 mg ha determinato una maggiore percentuale di pazienti con risoluzione della MASH </a:t>
            </a:r>
            <a:r>
              <a:rPr lang="it-IT" sz="1200" dirty="0">
                <a:solidFill>
                  <a:srgbClr val="001965"/>
                </a:solidFill>
              </a:rPr>
              <a:t>senza peggioramento della fibrosi rispetto al placebo</a:t>
            </a:r>
            <a:r>
              <a:rPr lang="en-US" sz="1200" dirty="0">
                <a:solidFill>
                  <a:srgbClr val="001965"/>
                </a:solidFill>
              </a:rPr>
              <a:t>*</a:t>
            </a:r>
            <a:r>
              <a:rPr lang="en-US" sz="1200" baseline="30000" dirty="0">
                <a:solidFill>
                  <a:srgbClr val="001965"/>
                </a:solidFill>
              </a:rPr>
              <a:t>1</a:t>
            </a:r>
            <a:endParaRPr lang="en-GB" sz="1200" dirty="0">
              <a:solidFill>
                <a:srgbClr val="001965"/>
              </a:solidFill>
            </a:endParaRPr>
          </a:p>
        </p:txBody>
      </p:sp>
      <p:sp>
        <p:nvSpPr>
          <p:cNvPr id="50" name="TextBox 26">
            <a:extLst>
              <a:ext uri="{FF2B5EF4-FFF2-40B4-BE49-F238E27FC236}">
                <a16:creationId xmlns:a16="http://schemas.microsoft.com/office/drawing/2014/main" id="{D77995CB-4BAD-BAC5-83CC-0190DF6F619E}"/>
              </a:ext>
            </a:extLst>
          </p:cNvPr>
          <p:cNvSpPr txBox="1"/>
          <p:nvPr/>
        </p:nvSpPr>
        <p:spPr>
          <a:xfrm>
            <a:off x="363866" y="3036747"/>
            <a:ext cx="2066274" cy="1538883"/>
          </a:xfrm>
          <a:prstGeom prst="rect">
            <a:avLst/>
          </a:prstGeom>
          <a:noFill/>
        </p:spPr>
        <p:txBody>
          <a:bodyPr wrap="square" lIns="0" tIns="0" rIns="0" bIns="0">
            <a:spAutoFit/>
          </a:bodyPr>
          <a:lstStyle/>
          <a:p>
            <a:pPr defTabSz="914377">
              <a:defRPr/>
            </a:pPr>
            <a:r>
              <a:rPr lang="it-IT" sz="1600" b="1" dirty="0">
                <a:solidFill>
                  <a:schemeClr val="accent1">
                    <a:lumMod val="60000"/>
                    <a:lumOff val="40000"/>
                  </a:schemeClr>
                </a:solidFill>
              </a:rPr>
              <a:t>Semaglutide 2,4 mg ha determinato un miglioramento della fibrosi epatica</a:t>
            </a:r>
            <a:r>
              <a:rPr lang="it-IT" sz="1600" b="1" dirty="0">
                <a:solidFill>
                  <a:srgbClr val="D1247F"/>
                </a:solidFill>
              </a:rPr>
              <a:t> </a:t>
            </a:r>
            <a:r>
              <a:rPr lang="it-IT" sz="1200" dirty="0">
                <a:solidFill>
                  <a:srgbClr val="001965"/>
                </a:solidFill>
              </a:rPr>
              <a:t>senza peggioramento della steatoepatite rispetto</a:t>
            </a:r>
            <a:br>
              <a:rPr lang="it-IT" sz="1200" dirty="0">
                <a:solidFill>
                  <a:srgbClr val="001965"/>
                </a:solidFill>
              </a:rPr>
            </a:br>
            <a:r>
              <a:rPr lang="it-IT" sz="1200" dirty="0">
                <a:solidFill>
                  <a:srgbClr val="001965"/>
                </a:solidFill>
              </a:rPr>
              <a:t>al placebo</a:t>
            </a:r>
            <a:r>
              <a:rPr lang="en-US" sz="1200" dirty="0">
                <a:solidFill>
                  <a:srgbClr val="001965"/>
                </a:solidFill>
              </a:rPr>
              <a:t> *</a:t>
            </a:r>
            <a:r>
              <a:rPr lang="en-US" sz="1200" baseline="30000" dirty="0">
                <a:solidFill>
                  <a:srgbClr val="001965"/>
                </a:solidFill>
              </a:rPr>
              <a:t>1</a:t>
            </a:r>
            <a:endParaRPr lang="en-GB" sz="1200" dirty="0">
              <a:solidFill>
                <a:srgbClr val="001965"/>
              </a:solidFill>
            </a:endParaRPr>
          </a:p>
        </p:txBody>
      </p:sp>
      <p:sp>
        <p:nvSpPr>
          <p:cNvPr id="52" name="TextBox 19">
            <a:extLst>
              <a:ext uri="{FF2B5EF4-FFF2-40B4-BE49-F238E27FC236}">
                <a16:creationId xmlns:a16="http://schemas.microsoft.com/office/drawing/2014/main" id="{D3941746-69EB-605C-A79A-5F45C589181D}"/>
              </a:ext>
            </a:extLst>
          </p:cNvPr>
          <p:cNvSpPr txBox="1"/>
          <p:nvPr/>
        </p:nvSpPr>
        <p:spPr>
          <a:xfrm>
            <a:off x="972247" y="2224881"/>
            <a:ext cx="10247507" cy="584572"/>
          </a:xfrm>
          <a:prstGeom prst="roundRect">
            <a:avLst>
              <a:gd name="adj" fmla="val 50000"/>
            </a:avLst>
          </a:prstGeom>
          <a:solidFill>
            <a:schemeClr val="accent1"/>
          </a:solidFill>
        </p:spPr>
        <p:txBody>
          <a:bodyPr wrap="square" lIns="0" tIns="0" rIns="0" bIns="0" anchor="ctr">
            <a:noAutofit/>
          </a:bodyPr>
          <a:lstStyle/>
          <a:p>
            <a:pPr lvl="0" algn="ctr" defTabSz="914377">
              <a:defRPr/>
            </a:pPr>
            <a:r>
              <a:rPr lang="it-IT" sz="1600" b="1" dirty="0">
                <a:solidFill>
                  <a:schemeClr val="bg1"/>
                </a:solidFill>
              </a:rPr>
              <a:t>Semaglutide 2,4 mg ha dimostrato superiorità rispetto al placebo in molteplici endpoint epatici</a:t>
            </a:r>
            <a:br>
              <a:rPr lang="it-IT" sz="1600" b="1" dirty="0">
                <a:solidFill>
                  <a:schemeClr val="bg1"/>
                </a:solidFill>
              </a:rPr>
            </a:br>
            <a:r>
              <a:rPr lang="it-IT" sz="1600" b="1" dirty="0">
                <a:solidFill>
                  <a:schemeClr val="bg1"/>
                </a:solidFill>
              </a:rPr>
              <a:t>alla settimana 72 nei pazienti con MASH e fibrosi epatica da moderata ad avanzata</a:t>
            </a:r>
            <a:r>
              <a:rPr lang="en-GB" sz="1600" b="1" baseline="30000" dirty="0">
                <a:solidFill>
                  <a:schemeClr val="bg1"/>
                </a:solidFill>
              </a:rPr>
              <a:t>1</a:t>
            </a:r>
            <a:endParaRPr lang="en-US" sz="1600" b="1" baseline="30000" dirty="0">
              <a:solidFill>
                <a:schemeClr val="bg1"/>
              </a:solidFill>
            </a:endParaRPr>
          </a:p>
        </p:txBody>
      </p:sp>
      <p:grpSp>
        <p:nvGrpSpPr>
          <p:cNvPr id="53" name="Group 63">
            <a:extLst>
              <a:ext uri="{FF2B5EF4-FFF2-40B4-BE49-F238E27FC236}">
                <a16:creationId xmlns:a16="http://schemas.microsoft.com/office/drawing/2014/main" id="{508BF083-E0DE-197B-1260-13DC7400911E}"/>
              </a:ext>
            </a:extLst>
          </p:cNvPr>
          <p:cNvGrpSpPr/>
          <p:nvPr/>
        </p:nvGrpSpPr>
        <p:grpSpPr>
          <a:xfrm>
            <a:off x="7255215" y="2941263"/>
            <a:ext cx="2123246" cy="1635937"/>
            <a:chOff x="6935183" y="2763135"/>
            <a:chExt cx="2509040" cy="1690065"/>
          </a:xfrm>
        </p:grpSpPr>
        <p:sp>
          <p:nvSpPr>
            <p:cNvPr id="54" name="Rectangle 17">
              <a:extLst>
                <a:ext uri="{FF2B5EF4-FFF2-40B4-BE49-F238E27FC236}">
                  <a16:creationId xmlns:a16="http://schemas.microsoft.com/office/drawing/2014/main" id="{1C561284-93FA-C9EC-5B29-F7A13C788872}"/>
                </a:ext>
              </a:extLst>
            </p:cNvPr>
            <p:cNvSpPr/>
            <p:nvPr/>
          </p:nvSpPr>
          <p:spPr>
            <a:xfrm flipH="1">
              <a:off x="6935183" y="3157200"/>
              <a:ext cx="2212414" cy="64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ea typeface="+mn-ea"/>
                  <a:cs typeface="+mn-cs"/>
                </a:rPr>
                <a:t>62.9%</a:t>
              </a:r>
              <a:endParaRPr kumimoji="0" lang="en-GB" sz="1600" b="0" i="0" u="none" strike="noStrike" kern="1200" cap="none" spc="0" normalizeH="0" baseline="0" noProof="0" dirty="0">
                <a:ln>
                  <a:noFill/>
                </a:ln>
                <a:solidFill>
                  <a:srgbClr val="FFFFFF"/>
                </a:solidFill>
                <a:effectLst/>
                <a:uLnTx/>
                <a:uFillTx/>
                <a:ea typeface="+mn-ea"/>
                <a:cs typeface="+mn-cs"/>
              </a:endParaRPr>
            </a:p>
          </p:txBody>
        </p:sp>
        <p:sp>
          <p:nvSpPr>
            <p:cNvPr id="55" name="Rectangle 18">
              <a:extLst>
                <a:ext uri="{FF2B5EF4-FFF2-40B4-BE49-F238E27FC236}">
                  <a16:creationId xmlns:a16="http://schemas.microsoft.com/office/drawing/2014/main" id="{18EC2037-6BBF-49F9-9D10-AA6E558415E5}"/>
                </a:ext>
              </a:extLst>
            </p:cNvPr>
            <p:cNvSpPr/>
            <p:nvPr/>
          </p:nvSpPr>
          <p:spPr>
            <a:xfrm flipH="1">
              <a:off x="7952467" y="3805200"/>
              <a:ext cx="1195130" cy="648000"/>
            </a:xfrm>
            <a:prstGeom prst="rect">
              <a:avLst/>
            </a:prstGeom>
            <a:solidFill>
              <a:srgbClr val="939AA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ea typeface="+mn-ea"/>
                  <a:cs typeface="+mn-cs"/>
                </a:rPr>
                <a:t>34.1%</a:t>
              </a:r>
              <a:endParaRPr kumimoji="0" lang="en-GB" sz="1600" b="0" i="0" u="none" strike="noStrike" kern="1200" cap="none" spc="0" normalizeH="0" baseline="0" noProof="0" dirty="0">
                <a:ln>
                  <a:noFill/>
                </a:ln>
                <a:solidFill>
                  <a:srgbClr val="FFFFFF"/>
                </a:solidFill>
                <a:effectLst/>
                <a:uLnTx/>
                <a:uFillTx/>
                <a:ea typeface="+mn-ea"/>
                <a:cs typeface="+mn-cs"/>
              </a:endParaRPr>
            </a:p>
          </p:txBody>
        </p:sp>
        <p:sp>
          <p:nvSpPr>
            <p:cNvPr id="56" name="TextBox 22">
              <a:extLst>
                <a:ext uri="{FF2B5EF4-FFF2-40B4-BE49-F238E27FC236}">
                  <a16:creationId xmlns:a16="http://schemas.microsoft.com/office/drawing/2014/main" id="{0C218C2A-4BB0-A61A-AE87-EDA157189561}"/>
                </a:ext>
              </a:extLst>
            </p:cNvPr>
            <p:cNvSpPr txBox="1"/>
            <p:nvPr/>
          </p:nvSpPr>
          <p:spPr>
            <a:xfrm flipH="1">
              <a:off x="7064166" y="2763135"/>
              <a:ext cx="2083708" cy="291429"/>
            </a:xfrm>
            <a:prstGeom prst="rect">
              <a:avLst/>
            </a:prstGeom>
            <a:noFill/>
          </p:spPr>
          <p:txBody>
            <a:bodyPr wrap="square" lIns="0" tIns="0" rIns="0" bIns="0" rtlCol="0">
              <a:spAutoFit/>
            </a:bodyPr>
            <a:lstStyle/>
            <a:p>
              <a:pPr lvl="0" algn="r" defTabSz="914377">
                <a:defRPr/>
              </a:pPr>
              <a:r>
                <a:rPr lang="it-IT" sz="900" b="1" dirty="0">
                  <a:solidFill>
                    <a:srgbClr val="001965"/>
                  </a:solidFill>
                </a:rPr>
                <a:t>Percentuale di pazienti con risoluzione della MASH¹</a:t>
              </a:r>
              <a:endParaRPr lang="en-GB" sz="900" b="1" dirty="0">
                <a:solidFill>
                  <a:srgbClr val="001965"/>
                </a:solidFill>
              </a:endParaRPr>
            </a:p>
          </p:txBody>
        </p:sp>
        <p:grpSp>
          <p:nvGrpSpPr>
            <p:cNvPr id="57" name="Group 40">
              <a:extLst>
                <a:ext uri="{FF2B5EF4-FFF2-40B4-BE49-F238E27FC236}">
                  <a16:creationId xmlns:a16="http://schemas.microsoft.com/office/drawing/2014/main" id="{A5D0AB5E-7BBF-BDCF-7ED0-6E20CE420346}"/>
                </a:ext>
              </a:extLst>
            </p:cNvPr>
            <p:cNvGrpSpPr/>
            <p:nvPr/>
          </p:nvGrpSpPr>
          <p:grpSpPr>
            <a:xfrm>
              <a:off x="9186675" y="3014622"/>
              <a:ext cx="257548" cy="1438577"/>
              <a:chOff x="8894174" y="3014622"/>
              <a:chExt cx="257548" cy="1438577"/>
            </a:xfrm>
          </p:grpSpPr>
          <p:sp>
            <p:nvSpPr>
              <p:cNvPr id="58" name="TextBox 20">
                <a:extLst>
                  <a:ext uri="{FF2B5EF4-FFF2-40B4-BE49-F238E27FC236}">
                    <a16:creationId xmlns:a16="http://schemas.microsoft.com/office/drawing/2014/main" id="{F1FC19CA-0D69-C069-289A-3116B2D25235}"/>
                  </a:ext>
                </a:extLst>
              </p:cNvPr>
              <p:cNvSpPr txBox="1"/>
              <p:nvPr/>
            </p:nvSpPr>
            <p:spPr>
              <a:xfrm rot="5400000" flipH="1">
                <a:off x="8636624" y="4064812"/>
                <a:ext cx="648000" cy="128774"/>
              </a:xfrm>
              <a:prstGeom prst="rect">
                <a:avLst/>
              </a:prstGeom>
              <a:noFill/>
            </p:spPr>
            <p:txBody>
              <a:bodyPr wrap="square" lIns="0" tIns="0" rIns="0" bIns="0" rtlCol="0" anchor="b" anchorCtr="0">
                <a:spAutoFit/>
              </a:bodyP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900" b="1" i="0" u="none" strike="noStrike" kern="1200" cap="none" spc="0" normalizeH="0" baseline="0" noProof="0">
                    <a:ln>
                      <a:noFill/>
                    </a:ln>
                    <a:solidFill>
                      <a:srgbClr val="939AA7">
                        <a:lumMod val="75000"/>
                      </a:srgbClr>
                    </a:solidFill>
                    <a:effectLst/>
                    <a:uLnTx/>
                    <a:uFillTx/>
                    <a:ea typeface="+mn-ea"/>
                    <a:cs typeface="+mn-cs"/>
                  </a:rPr>
                  <a:t>Placebo</a:t>
                </a:r>
              </a:p>
            </p:txBody>
          </p:sp>
          <p:sp>
            <p:nvSpPr>
              <p:cNvPr id="59" name="TextBox 23">
                <a:extLst>
                  <a:ext uri="{FF2B5EF4-FFF2-40B4-BE49-F238E27FC236}">
                    <a16:creationId xmlns:a16="http://schemas.microsoft.com/office/drawing/2014/main" id="{A45BAA3E-30BB-4EA0-4C81-C162BE77531D}"/>
                  </a:ext>
                </a:extLst>
              </p:cNvPr>
              <p:cNvSpPr txBox="1"/>
              <p:nvPr/>
            </p:nvSpPr>
            <p:spPr>
              <a:xfrm rot="5400000" flipH="1">
                <a:off x="8554948" y="3353848"/>
                <a:ext cx="936000" cy="257548"/>
              </a:xfrm>
              <a:prstGeom prst="rect">
                <a:avLst/>
              </a:prstGeom>
              <a:noFill/>
            </p:spPr>
            <p:txBody>
              <a:bodyPr wrap="square" lIns="0" tIns="0" rIns="0" bIns="0" rtlCol="0" anchor="b" anchorCtr="0">
                <a:spAutoFit/>
              </a:bodyP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1965"/>
                    </a:solidFill>
                    <a:effectLst/>
                    <a:uLnTx/>
                    <a:uFillTx/>
                    <a:ea typeface="+mn-ea"/>
                    <a:cs typeface="+mn-cs"/>
                  </a:rPr>
                  <a:t>Semaglutide </a:t>
                </a:r>
                <a:br>
                  <a:rPr kumimoji="0" lang="en-US" sz="900" b="1" i="0" u="none" strike="noStrike" kern="1200" cap="none" spc="0" normalizeH="0" baseline="0" noProof="0" dirty="0">
                    <a:ln>
                      <a:noFill/>
                    </a:ln>
                    <a:solidFill>
                      <a:srgbClr val="001965"/>
                    </a:solidFill>
                    <a:effectLst/>
                    <a:uLnTx/>
                    <a:uFillTx/>
                    <a:ea typeface="+mn-ea"/>
                    <a:cs typeface="+mn-cs"/>
                  </a:rPr>
                </a:br>
                <a:r>
                  <a:rPr kumimoji="0" lang="en-US" sz="900" b="1" i="0" u="none" strike="noStrike" kern="1200" cap="none" spc="0" normalizeH="0" baseline="0" noProof="0" dirty="0">
                    <a:ln>
                      <a:noFill/>
                    </a:ln>
                    <a:solidFill>
                      <a:srgbClr val="001965"/>
                    </a:solidFill>
                    <a:effectLst/>
                    <a:uLnTx/>
                    <a:uFillTx/>
                    <a:ea typeface="+mn-ea"/>
                    <a:cs typeface="+mn-cs"/>
                  </a:rPr>
                  <a:t>2.4 mg</a:t>
                </a:r>
                <a:endParaRPr kumimoji="0" lang="en-GB" sz="900" b="1" i="0" u="none" strike="noStrike" kern="1200" cap="none" spc="0" normalizeH="0" baseline="0" noProof="0" dirty="0">
                  <a:ln>
                    <a:noFill/>
                  </a:ln>
                  <a:solidFill>
                    <a:srgbClr val="001965"/>
                  </a:solidFill>
                  <a:effectLst/>
                  <a:uLnTx/>
                  <a:uFillTx/>
                  <a:ea typeface="+mn-ea"/>
                  <a:cs typeface="+mn-cs"/>
                </a:endParaRPr>
              </a:p>
            </p:txBody>
          </p:sp>
        </p:grpSp>
      </p:grpSp>
      <p:grpSp>
        <p:nvGrpSpPr>
          <p:cNvPr id="60" name="Group 102">
            <a:extLst>
              <a:ext uri="{FF2B5EF4-FFF2-40B4-BE49-F238E27FC236}">
                <a16:creationId xmlns:a16="http://schemas.microsoft.com/office/drawing/2014/main" id="{C0A54AAB-EA02-48C3-F2BC-E7B895EF6E14}"/>
              </a:ext>
            </a:extLst>
          </p:cNvPr>
          <p:cNvGrpSpPr/>
          <p:nvPr/>
        </p:nvGrpSpPr>
        <p:grpSpPr>
          <a:xfrm>
            <a:off x="705059" y="4833461"/>
            <a:ext cx="10799177" cy="1080000"/>
            <a:chOff x="597194" y="4821540"/>
            <a:chExt cx="11156486" cy="1115733"/>
          </a:xfrm>
        </p:grpSpPr>
        <p:grpSp>
          <p:nvGrpSpPr>
            <p:cNvPr id="61" name="Group 101">
              <a:extLst>
                <a:ext uri="{FF2B5EF4-FFF2-40B4-BE49-F238E27FC236}">
                  <a16:creationId xmlns:a16="http://schemas.microsoft.com/office/drawing/2014/main" id="{FE06B5A0-F40B-0DFB-6722-42813D6F6753}"/>
                </a:ext>
              </a:extLst>
            </p:cNvPr>
            <p:cNvGrpSpPr/>
            <p:nvPr/>
          </p:nvGrpSpPr>
          <p:grpSpPr>
            <a:xfrm>
              <a:off x="597194" y="4930490"/>
              <a:ext cx="5893219" cy="979703"/>
              <a:chOff x="597194" y="4930490"/>
              <a:chExt cx="5893219" cy="979703"/>
            </a:xfrm>
          </p:grpSpPr>
          <p:sp>
            <p:nvSpPr>
              <p:cNvPr id="74" name="TextBox 27">
                <a:extLst>
                  <a:ext uri="{FF2B5EF4-FFF2-40B4-BE49-F238E27FC236}">
                    <a16:creationId xmlns:a16="http://schemas.microsoft.com/office/drawing/2014/main" id="{505ED3F9-3808-EA3E-4203-C4A2F2B523F3}"/>
                  </a:ext>
                </a:extLst>
              </p:cNvPr>
              <p:cNvSpPr txBox="1"/>
              <p:nvPr/>
            </p:nvSpPr>
            <p:spPr>
              <a:xfrm>
                <a:off x="2167963" y="5019907"/>
                <a:ext cx="4322450" cy="890286"/>
              </a:xfrm>
              <a:prstGeom prst="rect">
                <a:avLst/>
              </a:prstGeom>
              <a:noFill/>
            </p:spPr>
            <p:txBody>
              <a:bodyPr wrap="square" lIns="0" tIns="0" rIns="0" bIns="0">
                <a:spAutoFit/>
              </a:bodyPr>
              <a:lstStyle/>
              <a:p>
                <a:pPr defTabSz="914377">
                  <a:defRPr/>
                </a:pPr>
                <a:r>
                  <a:rPr lang="it-IT" sz="1400" b="1" dirty="0">
                    <a:solidFill>
                      <a:schemeClr val="bg2"/>
                    </a:solidFill>
                  </a:rPr>
                  <a:t>Una percentuale maggiore di pazienti trattati con semaglutide 2,4 mg </a:t>
                </a:r>
                <a:r>
                  <a:rPr lang="it-IT" sz="1400" dirty="0">
                    <a:solidFill>
                      <a:schemeClr val="accent1"/>
                    </a:solidFill>
                  </a:rPr>
                  <a:t>ha ottenuto sia un </a:t>
                </a:r>
                <a:r>
                  <a:rPr lang="it-IT" sz="1400" b="1" dirty="0">
                    <a:solidFill>
                      <a:schemeClr val="bg2"/>
                    </a:solidFill>
                  </a:rPr>
                  <a:t>miglioramento della fibrosi </a:t>
                </a:r>
                <a:r>
                  <a:rPr lang="it-IT" sz="1400" dirty="0">
                    <a:solidFill>
                      <a:schemeClr val="accent1"/>
                    </a:solidFill>
                  </a:rPr>
                  <a:t>sia la </a:t>
                </a:r>
                <a:r>
                  <a:rPr lang="it-IT" sz="1400" b="1" dirty="0">
                    <a:solidFill>
                      <a:schemeClr val="bg2"/>
                    </a:solidFill>
                  </a:rPr>
                  <a:t>risoluzione della MASH </a:t>
                </a:r>
                <a:r>
                  <a:rPr lang="it-IT" sz="1400" dirty="0">
                    <a:solidFill>
                      <a:schemeClr val="accent1"/>
                    </a:solidFill>
                  </a:rPr>
                  <a:t>rispetto al </a:t>
                </a:r>
                <a:r>
                  <a:rPr lang="en-US" sz="1400" b="1" dirty="0">
                    <a:solidFill>
                      <a:srgbClr val="939AA7"/>
                    </a:solidFill>
                  </a:rPr>
                  <a:t>placebo</a:t>
                </a:r>
                <a:r>
                  <a:rPr lang="en-US" sz="1400" dirty="0">
                    <a:solidFill>
                      <a:srgbClr val="001965"/>
                    </a:solidFill>
                  </a:rPr>
                  <a:t>*</a:t>
                </a:r>
                <a:r>
                  <a:rPr lang="en-US" sz="1400" baseline="30000" dirty="0">
                    <a:solidFill>
                      <a:srgbClr val="001965"/>
                    </a:solidFill>
                  </a:rPr>
                  <a:t>1</a:t>
                </a:r>
                <a:endParaRPr lang="en-GB" sz="1400" b="1" dirty="0">
                  <a:solidFill>
                    <a:schemeClr val="bg2"/>
                  </a:solidFill>
                </a:endParaRPr>
              </a:p>
            </p:txBody>
          </p:sp>
          <p:sp>
            <p:nvSpPr>
              <p:cNvPr id="75" name="TextBox 37">
                <a:extLst>
                  <a:ext uri="{FF2B5EF4-FFF2-40B4-BE49-F238E27FC236}">
                    <a16:creationId xmlns:a16="http://schemas.microsoft.com/office/drawing/2014/main" id="{14A93C33-C05F-218F-16A6-2FAF5231D7A8}"/>
                  </a:ext>
                </a:extLst>
              </p:cNvPr>
              <p:cNvSpPr txBox="1"/>
              <p:nvPr/>
            </p:nvSpPr>
            <p:spPr>
              <a:xfrm>
                <a:off x="597194" y="4930490"/>
                <a:ext cx="1488544" cy="953879"/>
              </a:xfrm>
              <a:prstGeom prst="rect">
                <a:avLst/>
              </a:prstGeom>
              <a:noFill/>
            </p:spPr>
            <p:txBody>
              <a:bodyPr wrap="square" lIns="0" tIns="0" rIns="0" bIns="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chemeClr val="bg2"/>
                    </a:solidFill>
                    <a:effectLst/>
                    <a:uLnTx/>
                    <a:uFillTx/>
                    <a:ea typeface="+mn-ea"/>
                    <a:cs typeface="+mn-cs"/>
                  </a:rPr>
                  <a:t>~2x</a:t>
                </a:r>
                <a:endParaRPr kumimoji="0" lang="en-GB" sz="6000" b="0" i="0" u="none" strike="noStrike" kern="1200" cap="none" spc="0" normalizeH="0" baseline="0" noProof="0" dirty="0">
                  <a:ln>
                    <a:noFill/>
                  </a:ln>
                  <a:solidFill>
                    <a:schemeClr val="bg2"/>
                  </a:solidFill>
                  <a:effectLst/>
                  <a:uLnTx/>
                  <a:uFillTx/>
                  <a:ea typeface="+mn-ea"/>
                  <a:cs typeface="+mn-cs"/>
                </a:endParaRPr>
              </a:p>
            </p:txBody>
          </p:sp>
        </p:grpSp>
        <p:grpSp>
          <p:nvGrpSpPr>
            <p:cNvPr id="62" name="Group 100">
              <a:extLst>
                <a:ext uri="{FF2B5EF4-FFF2-40B4-BE49-F238E27FC236}">
                  <a16:creationId xmlns:a16="http://schemas.microsoft.com/office/drawing/2014/main" id="{EC919CE5-532B-BB1C-7D22-2C7C09B77658}"/>
                </a:ext>
              </a:extLst>
            </p:cNvPr>
            <p:cNvGrpSpPr/>
            <p:nvPr/>
          </p:nvGrpSpPr>
          <p:grpSpPr>
            <a:xfrm>
              <a:off x="7055424" y="4821540"/>
              <a:ext cx="4698256" cy="1115733"/>
              <a:chOff x="7055424" y="4821540"/>
              <a:chExt cx="4698256" cy="1115733"/>
            </a:xfrm>
          </p:grpSpPr>
          <p:grpSp>
            <p:nvGrpSpPr>
              <p:cNvPr id="63" name="Group 99">
                <a:extLst>
                  <a:ext uri="{FF2B5EF4-FFF2-40B4-BE49-F238E27FC236}">
                    <a16:creationId xmlns:a16="http://schemas.microsoft.com/office/drawing/2014/main" id="{41F47EDF-8BA5-4946-FE1E-FB8A9348D5D3}"/>
                  </a:ext>
                </a:extLst>
              </p:cNvPr>
              <p:cNvGrpSpPr/>
              <p:nvPr/>
            </p:nvGrpSpPr>
            <p:grpSpPr>
              <a:xfrm>
                <a:off x="7055424" y="4821540"/>
                <a:ext cx="2604608" cy="1115733"/>
                <a:chOff x="7055424" y="4821540"/>
                <a:chExt cx="2604608" cy="1115733"/>
              </a:xfrm>
            </p:grpSpPr>
            <p:sp>
              <p:nvSpPr>
                <p:cNvPr id="70" name="TextBox 87">
                  <a:extLst>
                    <a:ext uri="{FF2B5EF4-FFF2-40B4-BE49-F238E27FC236}">
                      <a16:creationId xmlns:a16="http://schemas.microsoft.com/office/drawing/2014/main" id="{4D9041B7-CB3A-D84C-D32D-5585D9824B7A}"/>
                    </a:ext>
                  </a:extLst>
                </p:cNvPr>
                <p:cNvSpPr txBox="1"/>
                <p:nvPr/>
              </p:nvSpPr>
              <p:spPr>
                <a:xfrm>
                  <a:off x="8252398" y="5286231"/>
                  <a:ext cx="1407634" cy="174878"/>
                </a:xfrm>
                <a:prstGeom prst="rect">
                  <a:avLst/>
                </a:prstGeom>
                <a:noFill/>
              </p:spPr>
              <p:txBody>
                <a:bodyPr wrap="none" lIns="0" tIns="0" rIns="0" bIns="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1965"/>
                      </a:solidFill>
                      <a:effectLst/>
                      <a:uLnTx/>
                      <a:uFillTx/>
                      <a:ea typeface="+mn-ea"/>
                      <a:cs typeface="+mn-cs"/>
                    </a:rPr>
                    <a:t>Semaglutide 2.4 mg</a:t>
                  </a:r>
                  <a:endParaRPr kumimoji="0" lang="en-GB" sz="1100" b="0" i="0" u="none" strike="noStrike" kern="1200" cap="none" spc="0" normalizeH="0" baseline="0" noProof="0" dirty="0">
                    <a:ln>
                      <a:noFill/>
                    </a:ln>
                    <a:solidFill>
                      <a:srgbClr val="001965"/>
                    </a:solidFill>
                    <a:effectLst/>
                    <a:uLnTx/>
                    <a:uFillTx/>
                    <a:ea typeface="+mn-ea"/>
                    <a:cs typeface="+mn-cs"/>
                  </a:endParaRPr>
                </a:p>
              </p:txBody>
            </p:sp>
            <p:grpSp>
              <p:nvGrpSpPr>
                <p:cNvPr id="71" name="Group 93">
                  <a:extLst>
                    <a:ext uri="{FF2B5EF4-FFF2-40B4-BE49-F238E27FC236}">
                      <a16:creationId xmlns:a16="http://schemas.microsoft.com/office/drawing/2014/main" id="{D2C0C695-C932-4B1A-E4FC-740B7285086D}"/>
                    </a:ext>
                  </a:extLst>
                </p:cNvPr>
                <p:cNvGrpSpPr/>
                <p:nvPr/>
              </p:nvGrpSpPr>
              <p:grpSpPr>
                <a:xfrm>
                  <a:off x="7055424" y="4821540"/>
                  <a:ext cx="1114173" cy="1115733"/>
                  <a:chOff x="6912172" y="4821540"/>
                  <a:chExt cx="1114173" cy="1115733"/>
                </a:xfrm>
              </p:grpSpPr>
              <p:sp>
                <p:nvSpPr>
                  <p:cNvPr id="72" name="Freeform: Shape 68">
                    <a:extLst>
                      <a:ext uri="{FF2B5EF4-FFF2-40B4-BE49-F238E27FC236}">
                        <a16:creationId xmlns:a16="http://schemas.microsoft.com/office/drawing/2014/main" id="{3F9BC522-21EA-3761-F98E-A29502CFF370}"/>
                      </a:ext>
                    </a:extLst>
                  </p:cNvPr>
                  <p:cNvSpPr>
                    <a:spLocks/>
                  </p:cNvSpPr>
                  <p:nvPr/>
                </p:nvSpPr>
                <p:spPr>
                  <a:xfrm>
                    <a:off x="6912172" y="4821540"/>
                    <a:ext cx="1114173" cy="1115733"/>
                  </a:xfrm>
                  <a:prstGeom prst="ellipse">
                    <a:avLst/>
                  </a:prstGeom>
                  <a:solidFill>
                    <a:schemeClr val="accent1">
                      <a:lumMod val="60000"/>
                      <a:lumOff val="40000"/>
                    </a:schemeClr>
                  </a:solidFill>
                  <a:ln w="6350" cap="rnd">
                    <a:solidFill>
                      <a:schemeClr val="accent3"/>
                    </a:solidFill>
                    <a:prstDash val="solid"/>
                    <a:miter lim="800000"/>
                    <a:headEnd/>
                    <a:tailEnd/>
                  </a:ln>
                  <a:effectLst/>
                </p:spPr>
                <p:txBody>
                  <a:bodyPr vert="horz" wrap="square" lIns="0" tIns="503999" rIns="0" bIns="0" numCol="1" anchor="ctr" anchorCtr="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2A918B"/>
                      </a:solidFill>
                      <a:effectLst/>
                      <a:uLnTx/>
                      <a:uFillTx/>
                      <a:ea typeface="Calibri" panose="020F0502020204030204" pitchFamily="34" charset="0"/>
                      <a:cs typeface="+mn-cs"/>
                    </a:endParaRPr>
                  </a:p>
                </p:txBody>
              </p:sp>
              <p:sp>
                <p:nvSpPr>
                  <p:cNvPr id="73" name="TextBox 82">
                    <a:extLst>
                      <a:ext uri="{FF2B5EF4-FFF2-40B4-BE49-F238E27FC236}">
                        <a16:creationId xmlns:a16="http://schemas.microsoft.com/office/drawing/2014/main" id="{8B9F7C1F-4419-D68A-5CB6-2AC38F27C272}"/>
                      </a:ext>
                    </a:extLst>
                  </p:cNvPr>
                  <p:cNvSpPr txBox="1"/>
                  <p:nvPr/>
                </p:nvSpPr>
                <p:spPr>
                  <a:xfrm>
                    <a:off x="7046487" y="5155426"/>
                    <a:ext cx="937320" cy="445143"/>
                  </a:xfrm>
                  <a:prstGeom prst="rect">
                    <a:avLst/>
                  </a:prstGeom>
                  <a:noFill/>
                </p:spPr>
                <p:txBody>
                  <a:bodyPr wrap="none" lIns="0" tIns="0" rIns="0" bIns="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ea typeface="+mn-ea"/>
                        <a:cs typeface="+mn-cs"/>
                      </a:rPr>
                      <a:t>32.8</a:t>
                    </a:r>
                    <a:r>
                      <a:rPr kumimoji="0" lang="en-US" sz="2800" b="1" i="0" u="none" strike="noStrike" kern="1200" cap="none" spc="0" normalizeH="0" baseline="30000" noProof="0" dirty="0">
                        <a:ln>
                          <a:noFill/>
                        </a:ln>
                        <a:solidFill>
                          <a:srgbClr val="FFFFFF"/>
                        </a:solidFill>
                        <a:effectLst/>
                        <a:uLnTx/>
                        <a:uFillTx/>
                        <a:ea typeface="+mn-ea"/>
                        <a:cs typeface="+mn-cs"/>
                      </a:rPr>
                      <a:t>%</a:t>
                    </a:r>
                    <a:endParaRPr kumimoji="0" lang="en-GB" sz="2800" b="0" i="0" u="none" strike="noStrike" kern="1200" cap="none" spc="0" normalizeH="0" baseline="30000" noProof="0" dirty="0">
                      <a:ln>
                        <a:noFill/>
                      </a:ln>
                      <a:solidFill>
                        <a:srgbClr val="FFFFFF"/>
                      </a:solidFill>
                      <a:effectLst/>
                      <a:uLnTx/>
                      <a:uFillTx/>
                      <a:ea typeface="+mn-ea"/>
                      <a:cs typeface="+mn-cs"/>
                    </a:endParaRPr>
                  </a:p>
                </p:txBody>
              </p:sp>
            </p:grpSp>
          </p:grpSp>
          <p:grpSp>
            <p:nvGrpSpPr>
              <p:cNvPr id="65" name="Group 98">
                <a:extLst>
                  <a:ext uri="{FF2B5EF4-FFF2-40B4-BE49-F238E27FC236}">
                    <a16:creationId xmlns:a16="http://schemas.microsoft.com/office/drawing/2014/main" id="{6478D758-FAC5-A246-4F3B-883640151FF8}"/>
                  </a:ext>
                </a:extLst>
              </p:cNvPr>
              <p:cNvGrpSpPr/>
              <p:nvPr/>
            </p:nvGrpSpPr>
            <p:grpSpPr>
              <a:xfrm>
                <a:off x="10359357" y="5085414"/>
                <a:ext cx="1394323" cy="632249"/>
                <a:chOff x="10359357" y="5085414"/>
                <a:chExt cx="1394323" cy="632249"/>
              </a:xfrm>
            </p:grpSpPr>
            <p:sp>
              <p:nvSpPr>
                <p:cNvPr id="66" name="TextBox 88">
                  <a:extLst>
                    <a:ext uri="{FF2B5EF4-FFF2-40B4-BE49-F238E27FC236}">
                      <a16:creationId xmlns:a16="http://schemas.microsoft.com/office/drawing/2014/main" id="{3829A260-C0E3-3ECB-9255-1557DAF20667}"/>
                    </a:ext>
                  </a:extLst>
                </p:cNvPr>
                <p:cNvSpPr txBox="1"/>
                <p:nvPr/>
              </p:nvSpPr>
              <p:spPr>
                <a:xfrm>
                  <a:off x="11167443" y="5308483"/>
                  <a:ext cx="586237" cy="174878"/>
                </a:xfrm>
                <a:prstGeom prst="rect">
                  <a:avLst/>
                </a:prstGeom>
                <a:noFill/>
              </p:spPr>
              <p:txBody>
                <a:bodyPr wrap="none" lIns="0" tIns="0" rIns="0" bIns="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1965"/>
                      </a:solidFill>
                      <a:effectLst/>
                      <a:uLnTx/>
                      <a:uFillTx/>
                      <a:ea typeface="+mn-ea"/>
                      <a:cs typeface="+mn-cs"/>
                    </a:rPr>
                    <a:t>Placebo</a:t>
                  </a:r>
                  <a:endParaRPr kumimoji="0" lang="en-GB" sz="1100" b="0" i="0" u="none" strike="noStrike" kern="1200" cap="none" spc="0" normalizeH="0" baseline="0" noProof="0" dirty="0">
                    <a:ln>
                      <a:noFill/>
                    </a:ln>
                    <a:solidFill>
                      <a:srgbClr val="001965"/>
                    </a:solidFill>
                    <a:effectLst/>
                    <a:uLnTx/>
                    <a:uFillTx/>
                    <a:ea typeface="+mn-ea"/>
                    <a:cs typeface="+mn-cs"/>
                  </a:endParaRPr>
                </a:p>
              </p:txBody>
            </p:sp>
            <p:grpSp>
              <p:nvGrpSpPr>
                <p:cNvPr id="67" name="Group 97">
                  <a:extLst>
                    <a:ext uri="{FF2B5EF4-FFF2-40B4-BE49-F238E27FC236}">
                      <a16:creationId xmlns:a16="http://schemas.microsoft.com/office/drawing/2014/main" id="{677A89C2-AAD2-D3EC-5DD7-615CA85FF578}"/>
                    </a:ext>
                  </a:extLst>
                </p:cNvPr>
                <p:cNvGrpSpPr/>
                <p:nvPr/>
              </p:nvGrpSpPr>
              <p:grpSpPr>
                <a:xfrm>
                  <a:off x="10359357" y="5085414"/>
                  <a:ext cx="632249" cy="632249"/>
                  <a:chOff x="10495086" y="5200285"/>
                  <a:chExt cx="632249" cy="632249"/>
                </a:xfrm>
              </p:grpSpPr>
              <p:sp>
                <p:nvSpPr>
                  <p:cNvPr id="68" name="Freeform: Shape 68">
                    <a:extLst>
                      <a:ext uri="{FF2B5EF4-FFF2-40B4-BE49-F238E27FC236}">
                        <a16:creationId xmlns:a16="http://schemas.microsoft.com/office/drawing/2014/main" id="{592057D6-4DD8-CEF4-E588-9C95E74EF01D}"/>
                      </a:ext>
                    </a:extLst>
                  </p:cNvPr>
                  <p:cNvSpPr>
                    <a:spLocks/>
                  </p:cNvSpPr>
                  <p:nvPr/>
                </p:nvSpPr>
                <p:spPr>
                  <a:xfrm>
                    <a:off x="10495086" y="5200285"/>
                    <a:ext cx="632249" cy="632249"/>
                  </a:xfrm>
                  <a:prstGeom prst="ellipse">
                    <a:avLst/>
                  </a:prstGeom>
                  <a:solidFill>
                    <a:srgbClr val="939AA7"/>
                  </a:solidFill>
                  <a:ln w="6350" cap="rnd">
                    <a:noFill/>
                    <a:prstDash val="solid"/>
                    <a:miter lim="800000"/>
                    <a:headEnd/>
                    <a:tailEnd/>
                  </a:ln>
                  <a:effectLst/>
                </p:spPr>
                <p:txBody>
                  <a:bodyPr vert="horz" wrap="square" lIns="0" tIns="503999" rIns="0" bIns="0" numCol="1" anchor="ctr" anchorCtr="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srgbClr val="CCC5BD">
                          <a:lumMod val="75000"/>
                        </a:srgbClr>
                      </a:solidFill>
                      <a:effectLst/>
                      <a:uLnTx/>
                      <a:uFillTx/>
                      <a:ea typeface="Calibri" panose="020F0502020204030204" pitchFamily="34" charset="0"/>
                      <a:cs typeface="+mn-cs"/>
                    </a:endParaRPr>
                  </a:p>
                </p:txBody>
              </p:sp>
              <p:sp>
                <p:nvSpPr>
                  <p:cNvPr id="69" name="TextBox 84">
                    <a:extLst>
                      <a:ext uri="{FF2B5EF4-FFF2-40B4-BE49-F238E27FC236}">
                        <a16:creationId xmlns:a16="http://schemas.microsoft.com/office/drawing/2014/main" id="{DBBF7392-FC14-1C5F-B982-318F3BA7F357}"/>
                      </a:ext>
                    </a:extLst>
                  </p:cNvPr>
                  <p:cNvSpPr txBox="1"/>
                  <p:nvPr/>
                </p:nvSpPr>
                <p:spPr>
                  <a:xfrm>
                    <a:off x="10548153" y="5362630"/>
                    <a:ext cx="538213" cy="254367"/>
                  </a:xfrm>
                  <a:prstGeom prst="rect">
                    <a:avLst/>
                  </a:prstGeom>
                  <a:noFill/>
                </p:spPr>
                <p:txBody>
                  <a:bodyPr wrap="none" lIns="0" tIns="0" rIns="0" bIns="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ea typeface="+mn-ea"/>
                        <a:cs typeface="+mn-cs"/>
                      </a:rPr>
                      <a:t>16.2</a:t>
                    </a:r>
                    <a:r>
                      <a:rPr lang="en-US" sz="1600" b="1" baseline="30000" dirty="0">
                        <a:solidFill>
                          <a:srgbClr val="FFFFFF"/>
                        </a:solidFill>
                      </a:rPr>
                      <a:t>%</a:t>
                    </a:r>
                    <a:endParaRPr lang="en-GB" sz="2800" b="1" baseline="30000" dirty="0">
                      <a:solidFill>
                        <a:srgbClr val="FFFFFF"/>
                      </a:solidFill>
                    </a:endParaRPr>
                  </a:p>
                </p:txBody>
              </p:sp>
            </p:grpSp>
          </p:grpSp>
        </p:grpSp>
      </p:grpSp>
    </p:spTree>
    <p:extLst>
      <p:ext uri="{BB962C8B-B14F-4D97-AF65-F5344CB8AC3E}">
        <p14:creationId xmlns:p14="http://schemas.microsoft.com/office/powerpoint/2010/main" val="4003082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2006DB-74D8-673C-80EA-4E13FB99C1D9}"/>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7A4017B5-224A-DFC1-6E76-6F1A948E3045}"/>
              </a:ext>
            </a:extLst>
          </p:cNvPr>
          <p:cNvPicPr>
            <a:picLocks noChangeAspect="1"/>
          </p:cNvPicPr>
          <p:nvPr/>
        </p:nvPicPr>
        <p:blipFill>
          <a:blip r:embed="rId3">
            <a:alphaModFix amt="0"/>
          </a:blip>
          <a:stretch>
            <a:fillRect/>
          </a:stretch>
        </p:blipFill>
        <p:spPr>
          <a:xfrm flipH="1">
            <a:off x="7589562" y="1485385"/>
            <a:ext cx="2551118" cy="360318"/>
          </a:xfrm>
          <a:prstGeom prst="rect">
            <a:avLst/>
          </a:prstGeom>
          <a:noFill/>
        </p:spPr>
      </p:pic>
      <p:sp>
        <p:nvSpPr>
          <p:cNvPr id="3" name="CasellaDiTesto 2">
            <a:extLst>
              <a:ext uri="{FF2B5EF4-FFF2-40B4-BE49-F238E27FC236}">
                <a16:creationId xmlns:a16="http://schemas.microsoft.com/office/drawing/2014/main" id="{AA7BE975-EC80-FEB8-BC7E-78E7A4750832}"/>
              </a:ext>
            </a:extLst>
          </p:cNvPr>
          <p:cNvSpPr txBox="1"/>
          <p:nvPr/>
        </p:nvSpPr>
        <p:spPr>
          <a:xfrm>
            <a:off x="7589562" y="1665544"/>
            <a:ext cx="2551118" cy="221599"/>
          </a:xfrm>
          <a:prstGeom prst="rect">
            <a:avLst/>
          </a:prstGeom>
          <a:noFill/>
        </p:spPr>
        <p:txBody>
          <a:bodyPr wrap="square" lIns="0" tIns="0" rIns="0" b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EXPERT </a:t>
            </a:r>
            <a:r>
              <a:rPr kumimoji="0" lang="it-IT" sz="1600" b="0" i="0" u="none" strike="noStrike" kern="1200" cap="none" spc="0" normalizeH="0" baseline="0" noProof="0" dirty="0">
                <a:ln>
                  <a:noFill/>
                </a:ln>
                <a:solidFill>
                  <a:srgbClr val="FFFFFF">
                    <a:alpha val="0"/>
                  </a:srgbClr>
                </a:solidFill>
                <a:effectLst/>
                <a:uLnTx/>
                <a:uFillTx/>
                <a:latin typeface="Century Gothic" panose="020F0302020204030204"/>
                <a:ea typeface="+mn-ea"/>
                <a:cs typeface="+mn-cs"/>
              </a:rPr>
              <a:t>DISCUSSION</a:t>
            </a:r>
            <a:endParaRPr kumimoji="0" lang="it-IT" sz="1600" b="0" i="0" u="none" strike="noStrike" kern="1200" cap="none" spc="0" normalizeH="0" baseline="0" noProof="0" dirty="0">
              <a:ln>
                <a:noFill/>
              </a:ln>
              <a:solidFill>
                <a:srgbClr val="001965">
                  <a:alpha val="0"/>
                </a:srgbClr>
              </a:solidFill>
              <a:effectLst/>
              <a:uLnTx/>
              <a:uFillTx/>
              <a:latin typeface="Century Gothic" panose="020F0302020204030204"/>
              <a:ea typeface="+mn-ea"/>
              <a:cs typeface="+mn-cs"/>
            </a:endParaRPr>
          </a:p>
        </p:txBody>
      </p:sp>
      <p:sp>
        <p:nvSpPr>
          <p:cNvPr id="5" name="CasellaDiTesto 4">
            <a:extLst>
              <a:ext uri="{FF2B5EF4-FFF2-40B4-BE49-F238E27FC236}">
                <a16:creationId xmlns:a16="http://schemas.microsoft.com/office/drawing/2014/main" id="{CB5DB879-650B-233A-3CC4-1B2424E5969B}"/>
              </a:ext>
            </a:extLst>
          </p:cNvPr>
          <p:cNvSpPr txBox="1"/>
          <p:nvPr/>
        </p:nvSpPr>
        <p:spPr>
          <a:xfrm>
            <a:off x="1042757" y="1413416"/>
            <a:ext cx="2551118" cy="215443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FFFFFF"/>
                </a:solidFill>
                <a:effectLst/>
                <a:uLnTx/>
                <a:uFillTx/>
                <a:latin typeface="Century Gothic" panose="020F0302020204030204"/>
                <a:ea typeface="+mn-ea"/>
                <a:cs typeface="+mn-cs"/>
              </a:rPr>
              <a:t>OUTCOME</a:t>
            </a:r>
            <a: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t> OLTRE</a:t>
            </a:r>
            <a:br>
              <a:rPr kumimoji="0" lang="it-IT" sz="36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lang="it-IT" sz="3200" dirty="0">
                <a:solidFill>
                  <a:srgbClr val="FFFFFF"/>
                </a:solidFill>
                <a:latin typeface="Century Gothic" panose="020F0302020204030204"/>
              </a:rPr>
              <a:t>IL </a:t>
            </a:r>
            <a:r>
              <a:rPr kumimoji="0" lang="it-IT" sz="3200" b="0" i="0" u="none" strike="noStrike" kern="1200" cap="none" spc="0" normalizeH="0" baseline="0" noProof="0" dirty="0">
                <a:ln>
                  <a:noFill/>
                </a:ln>
                <a:solidFill>
                  <a:srgbClr val="FFFFFF"/>
                </a:solidFill>
                <a:effectLst/>
                <a:uLnTx/>
                <a:uFillTx/>
                <a:latin typeface="Century Gothic" panose="020F0302020204030204"/>
                <a:ea typeface="+mn-ea"/>
                <a:cs typeface="+mn-cs"/>
              </a:rPr>
              <a:t>CALO PONDERALE</a:t>
            </a:r>
            <a:endParaRPr kumimoji="0" lang="it-IT" sz="3600" b="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8" name="CasellaDiTesto 7">
            <a:extLst>
              <a:ext uri="{FF2B5EF4-FFF2-40B4-BE49-F238E27FC236}">
                <a16:creationId xmlns:a16="http://schemas.microsoft.com/office/drawing/2014/main" id="{489BB381-263F-730D-5E93-0439757A4B1D}"/>
              </a:ext>
            </a:extLst>
          </p:cNvPr>
          <p:cNvSpPr txBox="1"/>
          <p:nvPr/>
        </p:nvSpPr>
        <p:spPr>
          <a:xfrm rot="5400000">
            <a:off x="1590875" y="3445273"/>
            <a:ext cx="823170" cy="2352335"/>
          </a:xfrm>
          <a:prstGeom prst="round2SameRect">
            <a:avLst>
              <a:gd name="adj1" fmla="val 50000"/>
              <a:gd name="adj2" fmla="val 0"/>
            </a:avLst>
          </a:prstGeom>
          <a:solidFill>
            <a:schemeClr val="bg1"/>
          </a:solidFill>
          <a:ln>
            <a:noFill/>
          </a:ln>
        </p:spPr>
        <p:txBody>
          <a:bodyPr vert="vert270" wrap="square" lIns="0" tIns="0" rIns="0" bIns="251999" rtlCol="0" anchor="ctr">
            <a:noAutofit/>
          </a:bodyPr>
          <a:lstStyle/>
          <a:p>
            <a:pPr>
              <a:lnSpc>
                <a:spcPct val="90000"/>
              </a:lnSpc>
              <a:spcAft>
                <a:spcPts val="600"/>
              </a:spcAft>
              <a:defRPr/>
            </a:pPr>
            <a:r>
              <a:rPr lang="en-GB" sz="1600" b="1" dirty="0">
                <a:solidFill>
                  <a:srgbClr val="001965"/>
                </a:solidFill>
                <a:latin typeface="Century Gothic" panose="020B0502020202020204" pitchFamily="34" charset="0"/>
              </a:rPr>
              <a:t>ANTONIO BRAUN</a:t>
            </a:r>
          </a:p>
        </p:txBody>
      </p:sp>
      <p:grpSp>
        <p:nvGrpSpPr>
          <p:cNvPr id="11" name="Gruppo 10">
            <a:extLst>
              <a:ext uri="{FF2B5EF4-FFF2-40B4-BE49-F238E27FC236}">
                <a16:creationId xmlns:a16="http://schemas.microsoft.com/office/drawing/2014/main" id="{660D15BB-4BA9-FBA2-8DB3-DA16B93FF7A3}"/>
              </a:ext>
            </a:extLst>
          </p:cNvPr>
          <p:cNvGrpSpPr/>
          <p:nvPr/>
        </p:nvGrpSpPr>
        <p:grpSpPr>
          <a:xfrm>
            <a:off x="7508282" y="1397516"/>
            <a:ext cx="2365402" cy="360318"/>
            <a:chOff x="5151902" y="1421553"/>
            <a:chExt cx="5545856" cy="1007322"/>
          </a:xfrm>
          <a:scene3d>
            <a:camera prst="isometricOffAxis2Left">
              <a:rot lat="21240000" lon="1200000" rev="52223"/>
            </a:camera>
            <a:lightRig rig="threePt" dir="t"/>
          </a:scene3d>
        </p:grpSpPr>
        <p:pic>
          <p:nvPicPr>
            <p:cNvPr id="12" name="Immagine 11">
              <a:extLst>
                <a:ext uri="{FF2B5EF4-FFF2-40B4-BE49-F238E27FC236}">
                  <a16:creationId xmlns:a16="http://schemas.microsoft.com/office/drawing/2014/main" id="{1F11A72E-1E2E-A9E5-F391-5B1A4FEE2AF5}"/>
                </a:ext>
              </a:extLst>
            </p:cNvPr>
            <p:cNvPicPr>
              <a:picLocks noChangeAspect="1"/>
            </p:cNvPicPr>
            <p:nvPr/>
          </p:nvPicPr>
          <p:blipFill>
            <a:blip r:embed="rId3"/>
            <a:stretch>
              <a:fillRect/>
            </a:stretch>
          </p:blipFill>
          <p:spPr>
            <a:xfrm flipH="1">
              <a:off x="5151902" y="1421553"/>
              <a:ext cx="5545856" cy="1007322"/>
            </a:xfrm>
            <a:prstGeom prst="rect">
              <a:avLst/>
            </a:prstGeom>
          </p:spPr>
        </p:pic>
        <p:sp>
          <p:nvSpPr>
            <p:cNvPr id="13" name="CasellaDiTesto 12">
              <a:extLst>
                <a:ext uri="{FF2B5EF4-FFF2-40B4-BE49-F238E27FC236}">
                  <a16:creationId xmlns:a16="http://schemas.microsoft.com/office/drawing/2014/main" id="{AA4AF6F8-A1AB-2C84-B275-3390A747EE96}"/>
                </a:ext>
              </a:extLst>
            </p:cNvPr>
            <p:cNvSpPr txBox="1"/>
            <p:nvPr/>
          </p:nvSpPr>
          <p:spPr>
            <a:xfrm>
              <a:off x="5513871" y="1667205"/>
              <a:ext cx="5183885" cy="545703"/>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it-IT" sz="1700" b="1" i="0" u="none" strike="noStrike" kern="1200" cap="none" spc="0" normalizeH="0" baseline="0" noProof="0" dirty="0">
                  <a:ln>
                    <a:noFill/>
                  </a:ln>
                  <a:solidFill>
                    <a:srgbClr val="FFFFFF"/>
                  </a:solidFill>
                  <a:effectLst/>
                  <a:uLnTx/>
                  <a:uFillTx/>
                  <a:latin typeface="Century Gothic" panose="020F0302020204030204"/>
                  <a:ea typeface="+mn-ea"/>
                  <a:cs typeface="+mn-cs"/>
                </a:rPr>
                <a:t>EXPERT </a:t>
              </a:r>
              <a:r>
                <a:rPr kumimoji="0" lang="it-IT" sz="1700" b="0" i="0" u="none" strike="noStrike" kern="1200" cap="none" spc="0" normalizeH="0" baseline="0" noProof="0" dirty="0">
                  <a:ln>
                    <a:noFill/>
                  </a:ln>
                  <a:solidFill>
                    <a:srgbClr val="FFFFFF"/>
                  </a:solidFill>
                  <a:effectLst/>
                  <a:uLnTx/>
                  <a:uFillTx/>
                  <a:latin typeface="Century Gothic" panose="020F0302020204030204"/>
                  <a:ea typeface="+mn-ea"/>
                  <a:cs typeface="+mn-cs"/>
                </a:rPr>
                <a:t>DISCUSSION</a:t>
              </a:r>
              <a:endParaRPr kumimoji="0" lang="it-IT" sz="1700" b="0" i="0" u="none" strike="noStrike" kern="1200" cap="none" spc="0" normalizeH="0" baseline="0" noProof="0" dirty="0">
                <a:ln>
                  <a:noFill/>
                </a:ln>
                <a:solidFill>
                  <a:srgbClr val="001965"/>
                </a:solidFill>
                <a:effectLst/>
                <a:uLnTx/>
                <a:uFillTx/>
                <a:latin typeface="Century Gothic" panose="020F0302020204030204"/>
                <a:ea typeface="+mn-ea"/>
                <a:cs typeface="+mn-cs"/>
              </a:endParaRPr>
            </a:p>
          </p:txBody>
        </p:sp>
      </p:grpSp>
      <p:pic>
        <p:nvPicPr>
          <p:cNvPr id="14" name="Immagine 13">
            <a:extLst>
              <a:ext uri="{FF2B5EF4-FFF2-40B4-BE49-F238E27FC236}">
                <a16:creationId xmlns:a16="http://schemas.microsoft.com/office/drawing/2014/main" id="{7BF1458B-A5A6-3F1D-A91C-A2EB3708C51F}"/>
              </a:ext>
            </a:extLst>
          </p:cNvPr>
          <p:cNvPicPr>
            <a:picLocks noChangeAspect="1"/>
          </p:cNvPicPr>
          <p:nvPr/>
        </p:nvPicPr>
        <p:blipFill>
          <a:blip r:embed="rId3"/>
          <a:stretch>
            <a:fillRect/>
          </a:stretch>
        </p:blipFill>
        <p:spPr>
          <a:xfrm flipH="1">
            <a:off x="9131036" y="1984422"/>
            <a:ext cx="1676511" cy="346299"/>
          </a:xfrm>
          <a:prstGeom prst="rect">
            <a:avLst/>
          </a:prstGeom>
          <a:scene3d>
            <a:camera prst="orthographicFront">
              <a:rot lat="21594000" lon="600000" rev="54000"/>
            </a:camera>
            <a:lightRig rig="threePt" dir="t"/>
          </a:scene3d>
        </p:spPr>
      </p:pic>
      <p:sp>
        <p:nvSpPr>
          <p:cNvPr id="15" name="CasellaDiTesto 14">
            <a:extLst>
              <a:ext uri="{FF2B5EF4-FFF2-40B4-BE49-F238E27FC236}">
                <a16:creationId xmlns:a16="http://schemas.microsoft.com/office/drawing/2014/main" id="{5698C5D8-8FDA-6BDB-1AB9-7E5E3E804DB7}"/>
              </a:ext>
            </a:extLst>
          </p:cNvPr>
          <p:cNvSpPr txBox="1"/>
          <p:nvPr/>
        </p:nvSpPr>
        <p:spPr>
          <a:xfrm>
            <a:off x="7683450" y="2025862"/>
            <a:ext cx="3465793" cy="1384995"/>
          </a:xfrm>
          <a:prstGeom prst="rect">
            <a:avLst/>
          </a:prstGeom>
          <a:noFill/>
          <a:scene3d>
            <a:camera prst="orthographicFront">
              <a:rot lat="21540000" lon="600000" rev="54000"/>
            </a:camera>
            <a:lightRig rig="threePt" dir="t"/>
          </a:scene3d>
        </p:spPr>
        <p:txBody>
          <a:bodyPr wrap="square" lIns="0" tIns="0" rIns="0" bIns="0" rtlCol="0">
            <a:spAutoFit/>
          </a:bodyPr>
          <a:lstStyle/>
          <a:p>
            <a:r>
              <a:rPr lang="it-IT" sz="2000" b="1" dirty="0">
                <a:solidFill>
                  <a:schemeClr val="bg1"/>
                </a:solidFill>
              </a:rPr>
              <a:t>L’impatto di semaglutide</a:t>
            </a:r>
          </a:p>
          <a:p>
            <a:r>
              <a:rPr lang="it-IT" b="1" dirty="0">
                <a:solidFill>
                  <a:schemeClr val="bg1"/>
                </a:solidFill>
              </a:rPr>
              <a:t>su molteplici aspetti del comportamento alimentare</a:t>
            </a:r>
            <a:br>
              <a:rPr lang="it-IT" sz="1600" b="1" dirty="0">
                <a:solidFill>
                  <a:schemeClr val="bg1"/>
                </a:solidFill>
                <a:sym typeface="Wingdings" panose="05000000000000000000" pitchFamily="2" charset="2"/>
              </a:rPr>
            </a:br>
            <a:endParaRPr lang="it-IT" sz="16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b="1"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395838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55"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strVal val="#ppt_w*0.70"/>
                                          </p:val>
                                        </p:tav>
                                        <p:tav tm="100000">
                                          <p:val>
                                            <p:strVal val="#ppt_w"/>
                                          </p:val>
                                        </p:tav>
                                      </p:tavLst>
                                    </p:anim>
                                    <p:anim calcmode="lin" valueType="num">
                                      <p:cBhvr>
                                        <p:cTn id="16" dur="1000" fill="hold"/>
                                        <p:tgtEl>
                                          <p:spTgt spid="14"/>
                                        </p:tgtEl>
                                        <p:attrNameLst>
                                          <p:attrName>ppt_h</p:attrName>
                                        </p:attrNameLst>
                                      </p:cBhvr>
                                      <p:tavLst>
                                        <p:tav tm="0">
                                          <p:val>
                                            <p:strVal val="#ppt_h"/>
                                          </p:val>
                                        </p:tav>
                                        <p:tav tm="100000">
                                          <p:val>
                                            <p:strVal val="#ppt_h"/>
                                          </p:val>
                                        </p:tav>
                                      </p:tavLst>
                                    </p:anim>
                                    <p:animEffect transition="in" filter="fade">
                                      <p:cBhvr>
                                        <p:cTn id="17" dur="10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ttangolo con angoli arrotondati 15">
            <a:extLst>
              <a:ext uri="{FF2B5EF4-FFF2-40B4-BE49-F238E27FC236}">
                <a16:creationId xmlns:a16="http://schemas.microsoft.com/office/drawing/2014/main" id="{E7B91B8C-735B-0BF7-6B25-1D4FD2800520}"/>
              </a:ext>
            </a:extLst>
          </p:cNvPr>
          <p:cNvSpPr/>
          <p:nvPr/>
        </p:nvSpPr>
        <p:spPr>
          <a:xfrm>
            <a:off x="596679" y="1674408"/>
            <a:ext cx="10998642" cy="4299190"/>
          </a:xfrm>
          <a:prstGeom prst="roundRect">
            <a:avLst>
              <a:gd name="adj" fmla="val 602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9" name="TextBox 1">
            <a:extLst>
              <a:ext uri="{FF2B5EF4-FFF2-40B4-BE49-F238E27FC236}">
                <a16:creationId xmlns:a16="http://schemas.microsoft.com/office/drawing/2014/main" id="{BAEBC047-B192-5150-C8F9-51217A89F2AB}"/>
              </a:ext>
            </a:extLst>
          </p:cNvPr>
          <p:cNvSpPr txBox="1"/>
          <p:nvPr/>
        </p:nvSpPr>
        <p:spPr>
          <a:xfrm>
            <a:off x="5888543" y="2233272"/>
            <a:ext cx="2268000" cy="1577670"/>
          </a:xfrm>
          <a:prstGeom prst="rect">
            <a:avLst/>
          </a:prstGeom>
          <a:solidFill>
            <a:srgbClr val="FCEDF2"/>
          </a:solidFill>
        </p:spPr>
        <p:txBody>
          <a:bodyPr wrap="square" lIns="0" tIns="0" rIns="0" bIns="0" rtlCol="0">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GB" sz="2000" b="0" i="0" u="none" strike="noStrike" kern="1200" cap="none" spc="0" normalizeH="0" baseline="0" noProof="0" err="1">
              <a:ln>
                <a:noFill/>
              </a:ln>
              <a:solidFill>
                <a:srgbClr val="001965"/>
              </a:solidFill>
              <a:effectLst/>
              <a:uLnTx/>
              <a:uFillTx/>
              <a:latin typeface="Apis For Office"/>
              <a:ea typeface="+mn-ea"/>
              <a:cs typeface="+mn-cs"/>
            </a:endParaRPr>
          </a:p>
        </p:txBody>
      </p:sp>
      <p:sp>
        <p:nvSpPr>
          <p:cNvPr id="3" name="TextBox 10">
            <a:extLst>
              <a:ext uri="{FF2B5EF4-FFF2-40B4-BE49-F238E27FC236}">
                <a16:creationId xmlns:a16="http://schemas.microsoft.com/office/drawing/2014/main" id="{7413195F-08AE-C085-64C8-51AA0E6211FF}"/>
              </a:ext>
            </a:extLst>
          </p:cNvPr>
          <p:cNvSpPr txBox="1">
            <a:spLocks noChangeAspect="1"/>
          </p:cNvSpPr>
          <p:nvPr/>
        </p:nvSpPr>
        <p:spPr>
          <a:xfrm rot="10800000">
            <a:off x="507023" y="170039"/>
            <a:ext cx="11088298" cy="1157227"/>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pic>
        <p:nvPicPr>
          <p:cNvPr id="7" name="Elemento grafico 6">
            <a:extLst>
              <a:ext uri="{FF2B5EF4-FFF2-40B4-BE49-F238E27FC236}">
                <a16:creationId xmlns:a16="http://schemas.microsoft.com/office/drawing/2014/main" id="{8F9B9A31-EEF1-AEA8-514A-3542EF9E2C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9717" y="432088"/>
            <a:ext cx="1952854" cy="595296"/>
          </a:xfrm>
          <a:prstGeom prst="rect">
            <a:avLst/>
          </a:prstGeom>
        </p:spPr>
      </p:pic>
      <p:sp>
        <p:nvSpPr>
          <p:cNvPr id="2" name="Segnaposto testo 1">
            <a:extLst>
              <a:ext uri="{FF2B5EF4-FFF2-40B4-BE49-F238E27FC236}">
                <a16:creationId xmlns:a16="http://schemas.microsoft.com/office/drawing/2014/main" id="{42CD5EDC-7C0A-9148-5280-03C92C53191A}"/>
              </a:ext>
            </a:extLst>
          </p:cNvPr>
          <p:cNvSpPr>
            <a:spLocks noGrp="1"/>
          </p:cNvSpPr>
          <p:nvPr>
            <p:ph type="body" sz="quarter" idx="11"/>
          </p:nvPr>
        </p:nvSpPr>
        <p:spPr/>
        <p:txBody>
          <a:bodyPr/>
          <a:lstStyle/>
          <a:p>
            <a:r>
              <a:rPr lang="it-IT" dirty="0"/>
              <a:t>Dati basati sul treatment policy </a:t>
            </a:r>
            <a:r>
              <a:rPr lang="it-IT" dirty="0" err="1"/>
              <a:t>estimand</a:t>
            </a:r>
            <a:r>
              <a:rPr lang="it-IT" dirty="0"/>
              <a:t> (valuta l'effetto del trattamento indipendentemente da interruzione o terapia rescue). Il </a:t>
            </a:r>
            <a:r>
              <a:rPr lang="it-IT" dirty="0" err="1"/>
              <a:t>CoEQ</a:t>
            </a:r>
            <a:r>
              <a:rPr lang="it-IT" dirty="0"/>
              <a:t> è stato somministrato a 88 partecipanti nel gruppo semaglutide e 86 nel gruppo placebo. I valori p non sono corretti per molteplicità. IC, intervallo di confidenza; </a:t>
            </a:r>
            <a:r>
              <a:rPr lang="it-IT" dirty="0" err="1"/>
              <a:t>CoEQ</a:t>
            </a:r>
            <a:r>
              <a:rPr lang="it-IT" dirty="0"/>
              <a:t>, Control of </a:t>
            </a:r>
            <a:r>
              <a:rPr lang="it-IT" dirty="0" err="1"/>
              <a:t>Eating</a:t>
            </a:r>
            <a:r>
              <a:rPr lang="it-IT" dirty="0"/>
              <a:t> </a:t>
            </a:r>
            <a:r>
              <a:rPr lang="it-IT" dirty="0" err="1"/>
              <a:t>Questionnaire</a:t>
            </a:r>
            <a:r>
              <a:rPr lang="it-IT" dirty="0"/>
              <a:t>; ETD, differenza di trattamento stimata.</a:t>
            </a:r>
            <a:br>
              <a:rPr lang="en-GB" dirty="0"/>
            </a:br>
            <a:r>
              <a:rPr lang="it-IT" dirty="0"/>
              <a:t>Wharton </a:t>
            </a:r>
            <a:r>
              <a:rPr lang="it-IT" dirty="0" err="1"/>
              <a:t>S</a:t>
            </a:r>
            <a:r>
              <a:rPr lang="it-IT" dirty="0"/>
              <a:t>, </a:t>
            </a:r>
            <a:r>
              <a:rPr lang="it-IT" dirty="0" err="1"/>
              <a:t>Batterham</a:t>
            </a:r>
            <a:r>
              <a:rPr lang="it-IT" dirty="0"/>
              <a:t> RL, et al. Two-</a:t>
            </a:r>
            <a:r>
              <a:rPr lang="it-IT" dirty="0" err="1"/>
              <a:t>year</a:t>
            </a:r>
            <a:r>
              <a:rPr lang="it-IT" dirty="0"/>
              <a:t> </a:t>
            </a:r>
            <a:r>
              <a:rPr lang="it-IT" dirty="0" err="1"/>
              <a:t>effect</a:t>
            </a:r>
            <a:r>
              <a:rPr lang="it-IT" dirty="0"/>
              <a:t> of semaglutide 2.4 mg on control of </a:t>
            </a:r>
            <a:r>
              <a:rPr lang="it-IT" dirty="0" err="1"/>
              <a:t>eating</a:t>
            </a:r>
            <a:r>
              <a:rPr lang="it-IT" dirty="0"/>
              <a:t> in </a:t>
            </a:r>
            <a:r>
              <a:rPr lang="it-IT" dirty="0" err="1"/>
              <a:t>adults</a:t>
            </a:r>
            <a:r>
              <a:rPr lang="it-IT" dirty="0"/>
              <a:t> with </a:t>
            </a:r>
            <a:r>
              <a:rPr lang="it-IT" dirty="0" err="1"/>
              <a:t>overweight</a:t>
            </a:r>
            <a:r>
              <a:rPr lang="it-IT" dirty="0"/>
              <a:t>/</a:t>
            </a:r>
            <a:r>
              <a:rPr lang="it-IT" dirty="0" err="1"/>
              <a:t>obesity</a:t>
            </a:r>
            <a:r>
              <a:rPr lang="it-IT" dirty="0"/>
              <a:t>: STEP 5. </a:t>
            </a:r>
            <a:r>
              <a:rPr lang="it-IT" dirty="0" err="1"/>
              <a:t>Obesity</a:t>
            </a:r>
            <a:r>
              <a:rPr lang="it-IT" dirty="0"/>
              <a:t> (Silver Spring). 2023 Mar;31(3):703-715. </a:t>
            </a:r>
            <a:r>
              <a:rPr lang="it-IT" dirty="0" err="1"/>
              <a:t>doi</a:t>
            </a:r>
            <a:r>
              <a:rPr lang="it-IT" dirty="0"/>
              <a:t>: 10.1002/oby.23673. </a:t>
            </a:r>
          </a:p>
        </p:txBody>
      </p:sp>
      <p:sp>
        <p:nvSpPr>
          <p:cNvPr id="6" name="Segnaposto testo 2">
            <a:extLst>
              <a:ext uri="{FF2B5EF4-FFF2-40B4-BE49-F238E27FC236}">
                <a16:creationId xmlns:a16="http://schemas.microsoft.com/office/drawing/2014/main" id="{46CE86E8-B7D4-5D72-4C4C-067ABA3F7F4B}"/>
              </a:ext>
            </a:extLst>
          </p:cNvPr>
          <p:cNvSpPr txBox="1">
            <a:spLocks/>
          </p:cNvSpPr>
          <p:nvPr/>
        </p:nvSpPr>
        <p:spPr>
          <a:xfrm>
            <a:off x="591563" y="569567"/>
            <a:ext cx="1515234" cy="399360"/>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en-GB" sz="3600" dirty="0">
                <a:solidFill>
                  <a:schemeClr val="bg1"/>
                </a:solidFill>
              </a:rPr>
              <a:t>STEP 5</a:t>
            </a:r>
          </a:p>
        </p:txBody>
      </p:sp>
      <p:sp>
        <p:nvSpPr>
          <p:cNvPr id="8" name="TextBox 2">
            <a:extLst>
              <a:ext uri="{FF2B5EF4-FFF2-40B4-BE49-F238E27FC236}">
                <a16:creationId xmlns:a16="http://schemas.microsoft.com/office/drawing/2014/main" id="{F2062E7A-948A-A9CF-875F-7A6A8A0FB0E1}"/>
              </a:ext>
            </a:extLst>
          </p:cNvPr>
          <p:cNvSpPr txBox="1"/>
          <p:nvPr/>
        </p:nvSpPr>
        <p:spPr>
          <a:xfrm>
            <a:off x="3620543" y="3838310"/>
            <a:ext cx="2268000" cy="1591200"/>
          </a:xfrm>
          <a:prstGeom prst="rect">
            <a:avLst/>
          </a:prstGeom>
          <a:solidFill>
            <a:srgbClr val="FCEDF2"/>
          </a:solidFill>
        </p:spPr>
        <p:txBody>
          <a:bodyPr wrap="square" lIns="0" tIns="0" rIns="0" bIns="0" rtlCol="0">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1965"/>
              </a:solidFill>
              <a:effectLst/>
              <a:uLnTx/>
              <a:uFillTx/>
              <a:latin typeface="Apis For Office"/>
              <a:ea typeface="+mn-ea"/>
              <a:cs typeface="+mn-cs"/>
            </a:endParaRPr>
          </a:p>
        </p:txBody>
      </p:sp>
      <p:sp>
        <p:nvSpPr>
          <p:cNvPr id="10" name="TextBox 11">
            <a:extLst>
              <a:ext uri="{FF2B5EF4-FFF2-40B4-BE49-F238E27FC236}">
                <a16:creationId xmlns:a16="http://schemas.microsoft.com/office/drawing/2014/main" id="{F54F4E41-A76C-64DB-5069-E357CADFBAB2}"/>
              </a:ext>
            </a:extLst>
          </p:cNvPr>
          <p:cNvSpPr txBox="1"/>
          <p:nvPr/>
        </p:nvSpPr>
        <p:spPr>
          <a:xfrm>
            <a:off x="4765570" y="5669231"/>
            <a:ext cx="225697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1965"/>
                </a:solidFill>
                <a:effectLst/>
                <a:uLnTx/>
                <a:uFillTx/>
                <a:latin typeface="Apis For Office"/>
                <a:ea typeface="Apis For Office" panose="020B0504010101010104" pitchFamily="34" charset="0"/>
                <a:cs typeface="Apis For Office" panose="020B0504010101010104" pitchFamily="34" charset="0"/>
              </a:rPr>
              <a:t>ETD (95% </a:t>
            </a:r>
            <a:r>
              <a:rPr lang="en-GB" sz="1200" b="1" kern="0" dirty="0">
                <a:solidFill>
                  <a:srgbClr val="001965"/>
                </a:solidFill>
                <a:latin typeface="Apis For Office"/>
                <a:ea typeface="Apis For Office" panose="020B0504010101010104" pitchFamily="34" charset="0"/>
                <a:cs typeface="Apis For Office" panose="020B0504010101010104" pitchFamily="34" charset="0"/>
              </a:rPr>
              <a:t>IC</a:t>
            </a:r>
            <a:r>
              <a:rPr kumimoji="0" lang="en-GB" sz="1200" b="1" i="0" u="none" strike="noStrike" kern="0" cap="none" spc="0" normalizeH="0" baseline="0" noProof="0" dirty="0">
                <a:ln>
                  <a:noFill/>
                </a:ln>
                <a:solidFill>
                  <a:srgbClr val="001965"/>
                </a:solidFill>
                <a:effectLst/>
                <a:uLnTx/>
                <a:uFillTx/>
                <a:latin typeface="Apis For Office"/>
                <a:ea typeface="Apis For Office" panose="020B0504010101010104" pitchFamily="34" charset="0"/>
                <a:cs typeface="Apis For Office" panose="020B0504010101010104" pitchFamily="34" charset="0"/>
              </a:rPr>
              <a:t>)</a:t>
            </a:r>
          </a:p>
        </p:txBody>
      </p:sp>
      <p:graphicFrame>
        <p:nvGraphicFramePr>
          <p:cNvPr id="11" name="Table 15">
            <a:extLst>
              <a:ext uri="{FF2B5EF4-FFF2-40B4-BE49-F238E27FC236}">
                <a16:creationId xmlns:a16="http://schemas.microsoft.com/office/drawing/2014/main" id="{3EA0158C-71C6-5BCA-3B32-A7570E595EB4}"/>
              </a:ext>
            </a:extLst>
          </p:cNvPr>
          <p:cNvGraphicFramePr>
            <a:graphicFrameLocks noGrp="1"/>
          </p:cNvGraphicFramePr>
          <p:nvPr>
            <p:extLst>
              <p:ext uri="{D42A27DB-BD31-4B8C-83A1-F6EECF244321}">
                <p14:modId xmlns:p14="http://schemas.microsoft.com/office/powerpoint/2010/main" val="2745220729"/>
              </p:ext>
            </p:extLst>
          </p:nvPr>
        </p:nvGraphicFramePr>
        <p:xfrm>
          <a:off x="2347534" y="2233273"/>
          <a:ext cx="9700592" cy="3108736"/>
        </p:xfrm>
        <a:graphic>
          <a:graphicData uri="http://schemas.openxmlformats.org/drawingml/2006/table">
            <a:tbl>
              <a:tblPr firstRow="1" firstCol="1" bandRow="1"/>
              <a:tblGrid>
                <a:gridCol w="1940118">
                  <a:extLst>
                    <a:ext uri="{9D8B030D-6E8A-4147-A177-3AD203B41FA5}">
                      <a16:colId xmlns:a16="http://schemas.microsoft.com/office/drawing/2014/main" val="431794314"/>
                    </a:ext>
                  </a:extLst>
                </a:gridCol>
                <a:gridCol w="1940118">
                  <a:extLst>
                    <a:ext uri="{9D8B030D-6E8A-4147-A177-3AD203B41FA5}">
                      <a16:colId xmlns:a16="http://schemas.microsoft.com/office/drawing/2014/main" val="1038123532"/>
                    </a:ext>
                  </a:extLst>
                </a:gridCol>
                <a:gridCol w="2363627">
                  <a:extLst>
                    <a:ext uri="{9D8B030D-6E8A-4147-A177-3AD203B41FA5}">
                      <a16:colId xmlns:a16="http://schemas.microsoft.com/office/drawing/2014/main" val="1042211279"/>
                    </a:ext>
                  </a:extLst>
                </a:gridCol>
                <a:gridCol w="1516611">
                  <a:extLst>
                    <a:ext uri="{9D8B030D-6E8A-4147-A177-3AD203B41FA5}">
                      <a16:colId xmlns:a16="http://schemas.microsoft.com/office/drawing/2014/main" val="1911503368"/>
                    </a:ext>
                  </a:extLst>
                </a:gridCol>
                <a:gridCol w="1940118">
                  <a:extLst>
                    <a:ext uri="{9D8B030D-6E8A-4147-A177-3AD203B41FA5}">
                      <a16:colId xmlns:a16="http://schemas.microsoft.com/office/drawing/2014/main" val="1631499808"/>
                    </a:ext>
                  </a:extLst>
                </a:gridCol>
              </a:tblGrid>
              <a:tr h="194296">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4853273"/>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20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1.57 (0.88, 2.25)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&lt;0.0001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77391632"/>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52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1.06 (0.30, 1.83)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0.0064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6248308"/>
                  </a:ext>
                </a:extLst>
              </a:tr>
              <a:tr h="194296">
                <a:tc>
                  <a:txBody>
                    <a:bodyPr/>
                    <a:lstStyle/>
                    <a:p>
                      <a:pPr marL="85725" indent="0" algn="l">
                        <a:lnSpc>
                          <a:spcPct val="100000"/>
                        </a:lnSpc>
                        <a:spcAft>
                          <a:spcPts val="600"/>
                        </a:spcAft>
                      </a:pPr>
                      <a:r>
                        <a:rPr lang="en-GB" sz="1200" b="0" noProof="0">
                          <a:solidFill>
                            <a:schemeClr val="accent1"/>
                          </a:solidFill>
                          <a:effectLst/>
                          <a:latin typeface="+mn-lt"/>
                          <a:ea typeface="Apis For Office" panose="020B0504010101010104" pitchFamily="34" charset="0"/>
                          <a:cs typeface="Apis For Office" panose="020B0504010101010104" pitchFamily="34" charset="0"/>
                        </a:rPr>
                        <a:t>Week 104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0.98 (0.25, 1.70)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0.0082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71752976"/>
                  </a:ext>
                </a:extLst>
              </a:tr>
              <a:tr h="194296">
                <a:tc>
                  <a:txBody>
                    <a:bodyPr/>
                    <a:lstStyle/>
                    <a:p>
                      <a:pPr marL="85725" indent="0" algn="l">
                        <a:lnSpc>
                          <a:spcPct val="100000"/>
                        </a:lnSpc>
                        <a:spcAft>
                          <a:spcPts val="600"/>
                        </a:spcAft>
                      </a:pPr>
                      <a:endParaRPr lang="en-GB" sz="1200" b="0" noProof="0" dirty="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600"/>
                        </a:spcAft>
                      </a:pPr>
                      <a:endParaRPr lang="en-GB" sz="11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1100" b="0" noProof="0">
                        <a:solidFill>
                          <a:schemeClr val="tx2"/>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1541319"/>
                  </a:ext>
                </a:extLst>
              </a:tr>
              <a:tr h="194296">
                <a:tc>
                  <a:txBody>
                    <a:bodyPr/>
                    <a:lstStyle/>
                    <a:p>
                      <a:pPr marL="85725" indent="0" algn="l">
                        <a:lnSpc>
                          <a:spcPct val="100000"/>
                        </a:lnSpc>
                        <a:spcAft>
                          <a:spcPts val="600"/>
                        </a:spcAft>
                      </a:pPr>
                      <a:r>
                        <a:rPr lang="en-GB" sz="1200" b="0" noProof="0">
                          <a:solidFill>
                            <a:schemeClr val="accent1"/>
                          </a:solidFill>
                          <a:effectLst/>
                          <a:latin typeface="+mn-lt"/>
                          <a:ea typeface="Apis For Office" panose="020B0504010101010104" pitchFamily="34" charset="0"/>
                          <a:cs typeface="Apis For Office" panose="020B0504010101010104" pitchFamily="34" charset="0"/>
                        </a:rPr>
                        <a:t>Week 20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0.69 (0.29, 1.09)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0.0006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375200844"/>
                  </a:ext>
                </a:extLst>
              </a:tr>
              <a:tr h="194296">
                <a:tc>
                  <a:txBody>
                    <a:bodyPr/>
                    <a:lstStyle/>
                    <a:p>
                      <a:pPr marL="85725" indent="0" algn="l">
                        <a:lnSpc>
                          <a:spcPct val="100000"/>
                        </a:lnSpc>
                        <a:spcAft>
                          <a:spcPts val="600"/>
                        </a:spcAft>
                      </a:pPr>
                      <a:r>
                        <a:rPr lang="en-GB" sz="1200" b="0" noProof="0">
                          <a:solidFill>
                            <a:schemeClr val="accent1"/>
                          </a:solidFill>
                          <a:effectLst/>
                          <a:latin typeface="+mn-lt"/>
                          <a:ea typeface="Apis For Office" panose="020B0504010101010104" pitchFamily="34" charset="0"/>
                          <a:cs typeface="Apis For Office" panose="020B0504010101010104" pitchFamily="34" charset="0"/>
                        </a:rPr>
                        <a:t>Week 52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0.66 (0.23, 1.09)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0.0027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3094600"/>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104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0.42 (–0.11, 0.95)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0.1220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548982"/>
                  </a:ext>
                </a:extLst>
              </a:tr>
              <a:tr h="194296">
                <a:tc>
                  <a:txBody>
                    <a:bodyPr/>
                    <a:lstStyle/>
                    <a:p>
                      <a:pPr marL="85725" indent="0" algn="l">
                        <a:lnSpc>
                          <a:spcPct val="100000"/>
                        </a:lnSpc>
                        <a:spcAft>
                          <a:spcPts val="600"/>
                        </a:spcAft>
                      </a:pPr>
                      <a:endParaRPr lang="en-GB" sz="1200" b="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600"/>
                        </a:spcAft>
                      </a:pPr>
                      <a:endParaRPr lang="en-GB" sz="11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1100" b="0" noProof="0">
                        <a:solidFill>
                          <a:schemeClr val="tx2"/>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8344968"/>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20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–1.14 (–1.73, –0.55)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0.0001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278089473"/>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52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–1.02 (–1.71, –0.34)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0.0036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6134777"/>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104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–1.03 (–1.65, –0.42)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0.0010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41996903"/>
                  </a:ext>
                </a:extLst>
              </a:tr>
              <a:tr h="194296">
                <a:tc>
                  <a:txBody>
                    <a:bodyPr/>
                    <a:lstStyle/>
                    <a:p>
                      <a:pPr marL="85725" indent="0" algn="l">
                        <a:lnSpc>
                          <a:spcPct val="100000"/>
                        </a:lnSpc>
                        <a:spcAft>
                          <a:spcPts val="600"/>
                        </a:spcAft>
                      </a:pPr>
                      <a:endParaRPr lang="en-GB" sz="1200" b="0" noProof="0" dirty="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600"/>
                        </a:spcAft>
                      </a:pPr>
                      <a:endParaRPr lang="en-GB" sz="11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1100" b="0" noProof="0">
                        <a:solidFill>
                          <a:schemeClr val="tx2"/>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2799788"/>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20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–0.96 (–1.53, –0.39)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0.0009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777326452"/>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52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–0.79 (–1.44, –0.15)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a:solidFill>
                            <a:schemeClr val="tx2"/>
                          </a:solidFill>
                          <a:effectLst/>
                          <a:latin typeface="+mn-lt"/>
                          <a:ea typeface="Apis For Office" panose="020B0504010101010104" pitchFamily="34" charset="0"/>
                          <a:cs typeface="Apis For Office" panose="020B0504010101010104" pitchFamily="34" charset="0"/>
                        </a:rPr>
                        <a:t>0.0163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832175204"/>
                  </a:ext>
                </a:extLst>
              </a:tr>
              <a:tr h="194296">
                <a:tc>
                  <a:txBody>
                    <a:bodyPr/>
                    <a:lstStyle/>
                    <a:p>
                      <a:pPr marL="85725" indent="0" algn="l">
                        <a:lnSpc>
                          <a:spcPct val="100000"/>
                        </a:lnSpc>
                        <a:spcAft>
                          <a:spcPts val="600"/>
                        </a:spcAft>
                      </a:pPr>
                      <a:r>
                        <a:rPr lang="en-GB" sz="1200" b="0" noProof="0" dirty="0">
                          <a:solidFill>
                            <a:schemeClr val="accent1"/>
                          </a:solidFill>
                          <a:effectLst/>
                          <a:latin typeface="+mn-lt"/>
                          <a:ea typeface="Apis For Office" panose="020B0504010101010104" pitchFamily="34" charset="0"/>
                          <a:cs typeface="Apis For Office" panose="020B0504010101010104" pitchFamily="34" charset="0"/>
                        </a:rPr>
                        <a:t>Week 104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6">
                            <a:lumMod val="75000"/>
                          </a:schemeClr>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endParaRPr lang="en-GB" sz="900" noProof="0">
                        <a:solidFill>
                          <a:schemeClr val="accent1"/>
                        </a:solidFill>
                        <a:effectLst/>
                        <a:latin typeface="+mn-lt"/>
                        <a:ea typeface="Apis For Office" panose="020B0504010101010104" pitchFamily="34" charset="0"/>
                        <a:cs typeface="Apis For Office" panose="020B05040101010101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spcAft>
                          <a:spcPts val="600"/>
                        </a:spcAft>
                      </a:pPr>
                      <a:r>
                        <a:rPr lang="en-GB" sz="1100" noProof="0">
                          <a:solidFill>
                            <a:schemeClr val="accent1"/>
                          </a:solidFill>
                          <a:effectLst/>
                          <a:latin typeface="+mn-lt"/>
                          <a:ea typeface="Apis For Office" panose="020B0504010101010104" pitchFamily="34" charset="0"/>
                          <a:cs typeface="Apis For Office" panose="020B0504010101010104" pitchFamily="34" charset="0"/>
                        </a:rPr>
                        <a:t>–0.08 (–0.70, 0.55)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spcAft>
                          <a:spcPts val="600"/>
                        </a:spcAft>
                      </a:pPr>
                      <a:r>
                        <a:rPr lang="en-GB" sz="1100" b="0" noProof="0" dirty="0">
                          <a:solidFill>
                            <a:schemeClr val="tx2"/>
                          </a:solidFill>
                          <a:effectLst/>
                          <a:latin typeface="+mn-lt"/>
                          <a:ea typeface="Apis For Office" panose="020B0504010101010104" pitchFamily="34" charset="0"/>
                          <a:cs typeface="Apis For Office" panose="020B0504010101010104" pitchFamily="34" charset="0"/>
                        </a:rPr>
                        <a:t>0.8067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63617806"/>
                  </a:ext>
                </a:extLst>
              </a:tr>
            </a:tbl>
          </a:graphicData>
        </a:graphic>
      </p:graphicFrame>
      <p:sp>
        <p:nvSpPr>
          <p:cNvPr id="12" name="TextBox 18">
            <a:extLst>
              <a:ext uri="{FF2B5EF4-FFF2-40B4-BE49-F238E27FC236}">
                <a16:creationId xmlns:a16="http://schemas.microsoft.com/office/drawing/2014/main" id="{3CC71090-360E-9E31-BD85-465A4F7F90BE}"/>
              </a:ext>
            </a:extLst>
          </p:cNvPr>
          <p:cNvSpPr txBox="1"/>
          <p:nvPr/>
        </p:nvSpPr>
        <p:spPr>
          <a:xfrm>
            <a:off x="899396" y="2543214"/>
            <a:ext cx="1121319" cy="295466"/>
          </a:xfrm>
          <a:prstGeom prst="rect">
            <a:avLst/>
          </a:prstGeom>
          <a:noFill/>
        </p:spPr>
        <p:txBody>
          <a:bodyPr wrap="square" lIns="0" tIns="0" rIns="0" bIns="0"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tx2"/>
                </a:solidFill>
                <a:effectLst/>
                <a:uLnTx/>
                <a:uFillTx/>
                <a:ea typeface="+mn-ea"/>
                <a:cs typeface="+mn-cs"/>
              </a:rPr>
              <a:t>CONTROLLO DEL CRAVING</a:t>
            </a:r>
          </a:p>
        </p:txBody>
      </p:sp>
      <p:sp>
        <p:nvSpPr>
          <p:cNvPr id="13" name="TextBox 19">
            <a:extLst>
              <a:ext uri="{FF2B5EF4-FFF2-40B4-BE49-F238E27FC236}">
                <a16:creationId xmlns:a16="http://schemas.microsoft.com/office/drawing/2014/main" id="{6904F0F7-AF36-B344-1CEC-27376B92A8A4}"/>
              </a:ext>
            </a:extLst>
          </p:cNvPr>
          <p:cNvSpPr txBox="1"/>
          <p:nvPr/>
        </p:nvSpPr>
        <p:spPr>
          <a:xfrm>
            <a:off x="880857" y="3275961"/>
            <a:ext cx="1121319" cy="443198"/>
          </a:xfrm>
          <a:prstGeom prst="rect">
            <a:avLst/>
          </a:prstGeom>
          <a:noFill/>
        </p:spPr>
        <p:txBody>
          <a:bodyPr wrap="square" lIns="0" tIns="0" rIns="0" bIns="0"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GB" sz="1200" b="1" dirty="0">
                <a:solidFill>
                  <a:schemeClr val="tx2"/>
                </a:solidFill>
              </a:rPr>
              <a:t>TONO DELL’UMORE POSITIVO</a:t>
            </a:r>
            <a:endParaRPr kumimoji="0" lang="en-GB" sz="1200" b="1" i="0" u="none" strike="noStrike" kern="1200" cap="none" spc="0" normalizeH="0" baseline="0" noProof="0" dirty="0">
              <a:ln>
                <a:noFill/>
              </a:ln>
              <a:solidFill>
                <a:schemeClr val="tx2"/>
              </a:solidFill>
              <a:effectLst/>
              <a:uLnTx/>
              <a:uFillTx/>
              <a:ea typeface="+mn-ea"/>
              <a:cs typeface="+mn-cs"/>
            </a:endParaRPr>
          </a:p>
        </p:txBody>
      </p:sp>
      <p:sp>
        <p:nvSpPr>
          <p:cNvPr id="14" name="TextBox 20">
            <a:extLst>
              <a:ext uri="{FF2B5EF4-FFF2-40B4-BE49-F238E27FC236}">
                <a16:creationId xmlns:a16="http://schemas.microsoft.com/office/drawing/2014/main" id="{6184E440-86EE-C893-6810-6730029E3C3E}"/>
              </a:ext>
            </a:extLst>
          </p:cNvPr>
          <p:cNvSpPr txBox="1"/>
          <p:nvPr/>
        </p:nvSpPr>
        <p:spPr>
          <a:xfrm>
            <a:off x="899396" y="4110678"/>
            <a:ext cx="1163158" cy="295466"/>
          </a:xfrm>
          <a:prstGeom prst="rect">
            <a:avLst/>
          </a:prstGeom>
          <a:noFill/>
        </p:spPr>
        <p:txBody>
          <a:bodyPr wrap="square" lIns="0" tIns="0" rIns="0" bIns="0"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tx2"/>
                </a:solidFill>
                <a:effectLst/>
                <a:uLnTx/>
                <a:uFillTx/>
                <a:ea typeface="+mn-ea"/>
                <a:cs typeface="+mn-cs"/>
              </a:rPr>
              <a:t>CRAVING </a:t>
            </a:r>
            <a:br>
              <a:rPr kumimoji="0" lang="en-GB" sz="1200" b="1" i="0" u="none" strike="noStrike" kern="1200" cap="none" spc="0" normalizeH="0" baseline="0" noProof="0" dirty="0">
                <a:ln>
                  <a:noFill/>
                </a:ln>
                <a:solidFill>
                  <a:schemeClr val="tx2"/>
                </a:solidFill>
                <a:effectLst/>
                <a:uLnTx/>
                <a:uFillTx/>
                <a:ea typeface="+mn-ea"/>
                <a:cs typeface="+mn-cs"/>
              </a:rPr>
            </a:br>
            <a:r>
              <a:rPr kumimoji="0" lang="en-GB" sz="1200" b="1" i="0" u="none" strike="noStrike" kern="1200" cap="none" spc="0" normalizeH="0" baseline="0" noProof="0" dirty="0">
                <a:ln>
                  <a:noFill/>
                </a:ln>
                <a:solidFill>
                  <a:schemeClr val="tx2"/>
                </a:solidFill>
                <a:effectLst/>
                <a:uLnTx/>
                <a:uFillTx/>
                <a:ea typeface="+mn-ea"/>
                <a:cs typeface="+mn-cs"/>
              </a:rPr>
              <a:t>PER IL SALATO</a:t>
            </a:r>
          </a:p>
        </p:txBody>
      </p:sp>
      <p:sp>
        <p:nvSpPr>
          <p:cNvPr id="15" name="TextBox 21">
            <a:extLst>
              <a:ext uri="{FF2B5EF4-FFF2-40B4-BE49-F238E27FC236}">
                <a16:creationId xmlns:a16="http://schemas.microsoft.com/office/drawing/2014/main" id="{DB9EB57F-3FF4-C4FA-2222-2B2D49F360AE}"/>
              </a:ext>
            </a:extLst>
          </p:cNvPr>
          <p:cNvSpPr txBox="1"/>
          <p:nvPr/>
        </p:nvSpPr>
        <p:spPr>
          <a:xfrm>
            <a:off x="899396" y="4890722"/>
            <a:ext cx="962477" cy="295466"/>
          </a:xfrm>
          <a:prstGeom prst="rect">
            <a:avLst/>
          </a:prstGeom>
          <a:noFill/>
        </p:spPr>
        <p:txBody>
          <a:bodyPr wrap="square" lIns="0" tIns="0" rIns="0" bIns="0"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tx2"/>
                </a:solidFill>
                <a:effectLst/>
                <a:uLnTx/>
                <a:uFillTx/>
                <a:ea typeface="+mn-ea"/>
                <a:cs typeface="+mn-cs"/>
              </a:rPr>
              <a:t>CRAVING PER IL DOLCE</a:t>
            </a:r>
          </a:p>
        </p:txBody>
      </p:sp>
      <p:graphicFrame>
        <p:nvGraphicFramePr>
          <p:cNvPr id="16" name="Chart 30">
            <a:extLst>
              <a:ext uri="{FF2B5EF4-FFF2-40B4-BE49-F238E27FC236}">
                <a16:creationId xmlns:a16="http://schemas.microsoft.com/office/drawing/2014/main" id="{65E81587-E16B-DE88-1ED8-9E8D5920CFAF}"/>
              </a:ext>
            </a:extLst>
          </p:cNvPr>
          <p:cNvGraphicFramePr>
            <a:graphicFrameLocks noChangeAspect="1"/>
          </p:cNvGraphicFramePr>
          <p:nvPr>
            <p:extLst>
              <p:ext uri="{D42A27DB-BD31-4B8C-83A1-F6EECF244321}">
                <p14:modId xmlns:p14="http://schemas.microsoft.com/office/powerpoint/2010/main" val="608558258"/>
              </p:ext>
            </p:extLst>
          </p:nvPr>
        </p:nvGraphicFramePr>
        <p:xfrm>
          <a:off x="4534908" y="2177429"/>
          <a:ext cx="2947393" cy="3667602"/>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32">
            <a:extLst>
              <a:ext uri="{FF2B5EF4-FFF2-40B4-BE49-F238E27FC236}">
                <a16:creationId xmlns:a16="http://schemas.microsoft.com/office/drawing/2014/main" id="{738FAF6B-E64D-1D8C-2256-5AAEAB3EE46B}"/>
              </a:ext>
            </a:extLst>
          </p:cNvPr>
          <p:cNvSpPr txBox="1"/>
          <p:nvPr/>
        </p:nvSpPr>
        <p:spPr>
          <a:xfrm>
            <a:off x="6643812" y="2483849"/>
            <a:ext cx="1337534" cy="307777"/>
          </a:xfrm>
          <a:prstGeom prst="rect">
            <a:avLst/>
          </a:prstGeom>
          <a:noFill/>
        </p:spPr>
        <p:txBody>
          <a:bodyPr wrap="square" lIns="0" tIns="0" rIns="0" bIns="0" rtlCol="0">
            <a:spAutoFit/>
          </a:bodyPr>
          <a:lstStyle/>
          <a:p>
            <a:pPr marL="0" marR="0" lvl="0" indent="0" algn="r" defTabSz="914400" rtl="0" eaLnBrk="1" fontAlgn="auto" latinLnBrk="0" hangingPunct="1">
              <a:spcBef>
                <a:spcPts val="0"/>
              </a:spcBef>
              <a:spcAft>
                <a:spcPts val="0"/>
              </a:spcAft>
              <a:buClrTx/>
              <a:buSzTx/>
              <a:buFontTx/>
              <a:buNone/>
              <a:tabLst/>
              <a:defRPr/>
            </a:pPr>
            <a:r>
              <a:rPr kumimoji="0" lang="en-GB" sz="1000" b="0" i="1" u="none" strike="noStrike" kern="1200" cap="none" spc="0" normalizeH="0" baseline="0" noProof="0" dirty="0">
                <a:ln>
                  <a:noFill/>
                </a:ln>
                <a:solidFill>
                  <a:srgbClr val="001965"/>
                </a:solidFill>
                <a:effectLst/>
                <a:uLnTx/>
                <a:uFillTx/>
                <a:ea typeface="+mn-ea"/>
                <a:cs typeface="+mn-cs"/>
              </a:rPr>
              <a:t>A </a:t>
            </a:r>
            <a:r>
              <a:rPr kumimoji="0" lang="en-GB" sz="1000" b="0" i="1" u="none" strike="noStrike" kern="1200" cap="none" spc="0" normalizeH="0" baseline="0" noProof="0" dirty="0" err="1">
                <a:ln>
                  <a:noFill/>
                </a:ln>
                <a:solidFill>
                  <a:srgbClr val="001965"/>
                </a:solidFill>
                <a:effectLst/>
                <a:uLnTx/>
                <a:uFillTx/>
                <a:ea typeface="+mn-ea"/>
                <a:cs typeface="+mn-cs"/>
              </a:rPr>
              <a:t>favore</a:t>
            </a:r>
            <a:r>
              <a:rPr kumimoji="0" lang="en-GB" sz="1000" b="0" i="1" u="none" strike="noStrike" kern="1200" cap="none" spc="0" normalizeH="0" baseline="0" noProof="0" dirty="0">
                <a:ln>
                  <a:noFill/>
                </a:ln>
                <a:solidFill>
                  <a:srgbClr val="001965"/>
                </a:solidFill>
                <a:effectLst/>
                <a:uLnTx/>
                <a:uFillTx/>
                <a:ea typeface="+mn-ea"/>
                <a:cs typeface="+mn-cs"/>
              </a:rPr>
              <a:t> di</a:t>
            </a:r>
            <a:br>
              <a:rPr kumimoji="0" lang="en-GB" sz="1000" b="0" i="1" u="none" strike="noStrike" kern="1200" cap="none" spc="0" normalizeH="0" baseline="0" noProof="0" dirty="0">
                <a:ln>
                  <a:noFill/>
                </a:ln>
                <a:solidFill>
                  <a:srgbClr val="001965"/>
                </a:solidFill>
                <a:effectLst/>
                <a:uLnTx/>
                <a:uFillTx/>
                <a:ea typeface="+mn-ea"/>
                <a:cs typeface="+mn-cs"/>
              </a:rPr>
            </a:br>
            <a:r>
              <a:rPr kumimoji="0" lang="en-GB" sz="1000" b="0" i="1" u="none" strike="noStrike" kern="1200" cap="none" spc="0" normalizeH="0" baseline="0" noProof="0" dirty="0">
                <a:ln>
                  <a:noFill/>
                </a:ln>
                <a:solidFill>
                  <a:srgbClr val="001965"/>
                </a:solidFill>
                <a:effectLst/>
                <a:uLnTx/>
                <a:uFillTx/>
                <a:ea typeface="+mn-ea"/>
                <a:cs typeface="+mn-cs"/>
              </a:rPr>
              <a:t>semaglutide</a:t>
            </a:r>
          </a:p>
        </p:txBody>
      </p:sp>
      <p:sp>
        <p:nvSpPr>
          <p:cNvPr id="18" name="TextBox 33">
            <a:extLst>
              <a:ext uri="{FF2B5EF4-FFF2-40B4-BE49-F238E27FC236}">
                <a16:creationId xmlns:a16="http://schemas.microsoft.com/office/drawing/2014/main" id="{E518DDEA-A35F-F41A-A8B1-0FFF31F338E4}"/>
              </a:ext>
            </a:extLst>
          </p:cNvPr>
          <p:cNvSpPr txBox="1"/>
          <p:nvPr/>
        </p:nvSpPr>
        <p:spPr>
          <a:xfrm>
            <a:off x="6643812" y="3246747"/>
            <a:ext cx="1337534" cy="307777"/>
          </a:xfrm>
          <a:prstGeom prst="rect">
            <a:avLst/>
          </a:prstGeom>
          <a:noFill/>
        </p:spPr>
        <p:txBody>
          <a:bodyPr wrap="square" lIns="0" tIns="0" rIns="0" bIns="0" rtlCol="0">
            <a:spAutoFit/>
          </a:bodyPr>
          <a:lstStyle/>
          <a:p>
            <a:pPr marL="0" marR="0" lvl="0" indent="0" algn="r" defTabSz="914400" rtl="0" eaLnBrk="1" fontAlgn="auto" latinLnBrk="0" hangingPunct="1">
              <a:spcBef>
                <a:spcPts val="0"/>
              </a:spcBef>
              <a:spcAft>
                <a:spcPts val="0"/>
              </a:spcAft>
              <a:buClrTx/>
              <a:buSzTx/>
              <a:buFontTx/>
              <a:buNone/>
              <a:tabLst/>
              <a:defRPr/>
            </a:pPr>
            <a:r>
              <a:rPr kumimoji="0" lang="en-GB" sz="1000" b="0" i="1" u="none" strike="noStrike" kern="1200" cap="none" spc="0" normalizeH="0" baseline="0" noProof="0" dirty="0">
                <a:ln>
                  <a:noFill/>
                </a:ln>
                <a:solidFill>
                  <a:srgbClr val="001965"/>
                </a:solidFill>
                <a:effectLst/>
                <a:uLnTx/>
                <a:uFillTx/>
                <a:ea typeface="+mn-ea"/>
                <a:cs typeface="+mn-cs"/>
              </a:rPr>
              <a:t>A </a:t>
            </a:r>
            <a:r>
              <a:rPr kumimoji="0" lang="en-GB" sz="1000" b="0" i="1" u="none" strike="noStrike" kern="1200" cap="none" spc="0" normalizeH="0" baseline="0" noProof="0" dirty="0" err="1">
                <a:ln>
                  <a:noFill/>
                </a:ln>
                <a:solidFill>
                  <a:srgbClr val="001965"/>
                </a:solidFill>
                <a:effectLst/>
                <a:uLnTx/>
                <a:uFillTx/>
                <a:ea typeface="+mn-ea"/>
                <a:cs typeface="+mn-cs"/>
              </a:rPr>
              <a:t>favore</a:t>
            </a:r>
            <a:r>
              <a:rPr kumimoji="0" lang="en-GB" sz="1000" b="0" i="1" u="none" strike="noStrike" kern="1200" cap="none" spc="0" normalizeH="0" baseline="0" noProof="0" dirty="0">
                <a:ln>
                  <a:noFill/>
                </a:ln>
                <a:solidFill>
                  <a:srgbClr val="001965"/>
                </a:solidFill>
                <a:effectLst/>
                <a:uLnTx/>
                <a:uFillTx/>
                <a:ea typeface="+mn-ea"/>
                <a:cs typeface="+mn-cs"/>
              </a:rPr>
              <a:t> di</a:t>
            </a:r>
            <a:br>
              <a:rPr kumimoji="0" lang="en-GB" sz="1000" b="0" i="1" u="none" strike="noStrike" kern="1200" cap="none" spc="0" normalizeH="0" baseline="0" noProof="0" dirty="0">
                <a:ln>
                  <a:noFill/>
                </a:ln>
                <a:solidFill>
                  <a:srgbClr val="001965"/>
                </a:solidFill>
                <a:effectLst/>
                <a:uLnTx/>
                <a:uFillTx/>
                <a:ea typeface="+mn-ea"/>
                <a:cs typeface="+mn-cs"/>
              </a:rPr>
            </a:br>
            <a:r>
              <a:rPr kumimoji="0" lang="en-GB" sz="1000" b="0" i="1" u="none" strike="noStrike" kern="1200" cap="none" spc="0" normalizeH="0" baseline="0" noProof="0" dirty="0">
                <a:ln>
                  <a:noFill/>
                </a:ln>
                <a:solidFill>
                  <a:srgbClr val="001965"/>
                </a:solidFill>
                <a:effectLst/>
                <a:uLnTx/>
                <a:uFillTx/>
                <a:ea typeface="+mn-ea"/>
                <a:cs typeface="+mn-cs"/>
              </a:rPr>
              <a:t>semaglutide</a:t>
            </a:r>
          </a:p>
        </p:txBody>
      </p:sp>
      <p:sp>
        <p:nvSpPr>
          <p:cNvPr id="19" name="TextBox 34">
            <a:extLst>
              <a:ext uri="{FF2B5EF4-FFF2-40B4-BE49-F238E27FC236}">
                <a16:creationId xmlns:a16="http://schemas.microsoft.com/office/drawing/2014/main" id="{7EC4C197-9574-CE87-C001-3A345D22EF89}"/>
              </a:ext>
            </a:extLst>
          </p:cNvPr>
          <p:cNvSpPr txBox="1"/>
          <p:nvPr/>
        </p:nvSpPr>
        <p:spPr>
          <a:xfrm>
            <a:off x="3876123" y="4000790"/>
            <a:ext cx="1337534" cy="307777"/>
          </a:xfrm>
          <a:prstGeom prst="rect">
            <a:avLst/>
          </a:prstGeom>
          <a:noFill/>
        </p:spPr>
        <p:txBody>
          <a:bodyPr wrap="square" lIns="0" tIns="0" rIns="0" bIns="0" rtlCol="0">
            <a:spAutoFit/>
          </a:bodyPr>
          <a:lstStyle/>
          <a:p>
            <a:pPr marL="0" marR="0" lvl="0" indent="0" defTabSz="914400" rtl="0" eaLnBrk="1" fontAlgn="auto" latinLnBrk="0" hangingPunct="1">
              <a:spcBef>
                <a:spcPts val="0"/>
              </a:spcBef>
              <a:spcAft>
                <a:spcPts val="0"/>
              </a:spcAft>
              <a:buClrTx/>
              <a:buSzTx/>
              <a:buFontTx/>
              <a:buNone/>
              <a:tabLst/>
              <a:defRPr/>
            </a:pPr>
            <a:r>
              <a:rPr lang="en-GB" sz="1000" i="1" dirty="0">
                <a:solidFill>
                  <a:srgbClr val="001965"/>
                </a:solidFill>
              </a:rPr>
              <a:t>A </a:t>
            </a:r>
            <a:r>
              <a:rPr lang="en-GB" sz="1000" i="1" dirty="0" err="1">
                <a:solidFill>
                  <a:srgbClr val="001965"/>
                </a:solidFill>
              </a:rPr>
              <a:t>favore</a:t>
            </a:r>
            <a:r>
              <a:rPr lang="en-GB" sz="1000" i="1" dirty="0">
                <a:solidFill>
                  <a:srgbClr val="001965"/>
                </a:solidFill>
              </a:rPr>
              <a:t> di</a:t>
            </a:r>
            <a:br>
              <a:rPr kumimoji="0" lang="en-GB" sz="1000" b="0" i="1" u="none" strike="noStrike" kern="1200" cap="none" spc="0" normalizeH="0" baseline="0" noProof="0" dirty="0">
                <a:ln>
                  <a:noFill/>
                </a:ln>
                <a:solidFill>
                  <a:srgbClr val="001965"/>
                </a:solidFill>
                <a:effectLst/>
                <a:uLnTx/>
                <a:uFillTx/>
                <a:ea typeface="+mn-ea"/>
                <a:cs typeface="+mn-cs"/>
              </a:rPr>
            </a:br>
            <a:r>
              <a:rPr kumimoji="0" lang="en-GB" sz="1000" b="0" i="1" u="none" strike="noStrike" kern="1200" cap="none" spc="0" normalizeH="0" baseline="0" noProof="0" dirty="0">
                <a:ln>
                  <a:noFill/>
                </a:ln>
                <a:solidFill>
                  <a:srgbClr val="001965"/>
                </a:solidFill>
                <a:effectLst/>
                <a:uLnTx/>
                <a:uFillTx/>
                <a:ea typeface="+mn-ea"/>
                <a:cs typeface="+mn-cs"/>
              </a:rPr>
              <a:t>semaglutide</a:t>
            </a:r>
          </a:p>
        </p:txBody>
      </p:sp>
      <p:sp>
        <p:nvSpPr>
          <p:cNvPr id="20" name="TextBox 35">
            <a:extLst>
              <a:ext uri="{FF2B5EF4-FFF2-40B4-BE49-F238E27FC236}">
                <a16:creationId xmlns:a16="http://schemas.microsoft.com/office/drawing/2014/main" id="{A63D0BE2-E828-613A-9255-C7675E4BD9F5}"/>
              </a:ext>
            </a:extLst>
          </p:cNvPr>
          <p:cNvSpPr txBox="1"/>
          <p:nvPr/>
        </p:nvSpPr>
        <p:spPr>
          <a:xfrm>
            <a:off x="3840099" y="4843692"/>
            <a:ext cx="1337534" cy="307777"/>
          </a:xfrm>
          <a:prstGeom prst="rect">
            <a:avLst/>
          </a:prstGeom>
          <a:noFill/>
        </p:spPr>
        <p:txBody>
          <a:bodyPr wrap="square" lIns="0" tIns="0" rIns="0" bIns="0" rtlCol="0">
            <a:spAutoFit/>
          </a:bodyPr>
          <a:lstStyle/>
          <a:p>
            <a:pPr marL="0" marR="0" lvl="0" indent="0" defTabSz="914400" rtl="0" eaLnBrk="1" fontAlgn="auto" latinLnBrk="0" hangingPunct="1">
              <a:spcBef>
                <a:spcPts val="0"/>
              </a:spcBef>
              <a:spcAft>
                <a:spcPts val="0"/>
              </a:spcAft>
              <a:buClrTx/>
              <a:buSzTx/>
              <a:buFontTx/>
              <a:buNone/>
              <a:tabLst/>
              <a:defRPr/>
            </a:pPr>
            <a:r>
              <a:rPr kumimoji="0" lang="en-GB" sz="1000" b="0" i="1" u="none" strike="noStrike" kern="1200" cap="none" spc="0" normalizeH="0" baseline="0" noProof="0" dirty="0">
                <a:ln>
                  <a:noFill/>
                </a:ln>
                <a:solidFill>
                  <a:srgbClr val="001965"/>
                </a:solidFill>
                <a:effectLst/>
                <a:uLnTx/>
                <a:uFillTx/>
                <a:ea typeface="+mn-ea"/>
                <a:cs typeface="+mn-cs"/>
              </a:rPr>
              <a:t>A </a:t>
            </a:r>
            <a:r>
              <a:rPr kumimoji="0" lang="en-GB" sz="1000" b="0" i="1" u="none" strike="noStrike" kern="1200" cap="none" spc="0" normalizeH="0" baseline="0" noProof="0" dirty="0" err="1">
                <a:ln>
                  <a:noFill/>
                </a:ln>
                <a:solidFill>
                  <a:srgbClr val="001965"/>
                </a:solidFill>
                <a:effectLst/>
                <a:uLnTx/>
                <a:uFillTx/>
                <a:ea typeface="+mn-ea"/>
                <a:cs typeface="+mn-cs"/>
              </a:rPr>
              <a:t>favore</a:t>
            </a:r>
            <a:r>
              <a:rPr kumimoji="0" lang="en-GB" sz="1000" b="0" i="1" u="none" strike="noStrike" kern="1200" cap="none" spc="0" normalizeH="0" baseline="0" noProof="0" dirty="0">
                <a:ln>
                  <a:noFill/>
                </a:ln>
                <a:solidFill>
                  <a:srgbClr val="001965"/>
                </a:solidFill>
                <a:effectLst/>
                <a:uLnTx/>
                <a:uFillTx/>
                <a:ea typeface="+mn-ea"/>
                <a:cs typeface="+mn-cs"/>
              </a:rPr>
              <a:t> di </a:t>
            </a:r>
            <a:br>
              <a:rPr kumimoji="0" lang="en-GB" sz="1000" b="0" i="1" u="none" strike="noStrike" kern="1200" cap="none" spc="0" normalizeH="0" baseline="0" noProof="0" dirty="0">
                <a:ln>
                  <a:noFill/>
                </a:ln>
                <a:solidFill>
                  <a:srgbClr val="001965"/>
                </a:solidFill>
                <a:effectLst/>
                <a:uLnTx/>
                <a:uFillTx/>
                <a:ea typeface="+mn-ea"/>
                <a:cs typeface="+mn-cs"/>
              </a:rPr>
            </a:br>
            <a:r>
              <a:rPr kumimoji="0" lang="en-GB" sz="1000" b="0" i="1" u="none" strike="noStrike" kern="1200" cap="none" spc="0" normalizeH="0" baseline="0" noProof="0" dirty="0">
                <a:ln>
                  <a:noFill/>
                </a:ln>
                <a:solidFill>
                  <a:srgbClr val="001965"/>
                </a:solidFill>
                <a:effectLst/>
                <a:uLnTx/>
                <a:uFillTx/>
                <a:ea typeface="+mn-ea"/>
                <a:cs typeface="+mn-cs"/>
              </a:rPr>
              <a:t>semaglutide</a:t>
            </a:r>
          </a:p>
        </p:txBody>
      </p:sp>
      <p:sp>
        <p:nvSpPr>
          <p:cNvPr id="22" name="Rettangolo con angoli arrotondati 21">
            <a:extLst>
              <a:ext uri="{FF2B5EF4-FFF2-40B4-BE49-F238E27FC236}">
                <a16:creationId xmlns:a16="http://schemas.microsoft.com/office/drawing/2014/main" id="{0529C1F2-25E0-D606-6D7C-180F562585DE}"/>
              </a:ext>
            </a:extLst>
          </p:cNvPr>
          <p:cNvSpPr/>
          <p:nvPr/>
        </p:nvSpPr>
        <p:spPr>
          <a:xfrm>
            <a:off x="596679" y="1583762"/>
            <a:ext cx="10998642" cy="399359"/>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it-IT" sz="1600" dirty="0"/>
              <a:t>Semaglutide ha determinato </a:t>
            </a:r>
            <a:r>
              <a:rPr lang="it-IT" sz="1600" b="1" dirty="0"/>
              <a:t>miglioramenti significativi e duraturi </a:t>
            </a:r>
            <a:r>
              <a:rPr lang="it-IT" sz="1600" dirty="0"/>
              <a:t>del food </a:t>
            </a:r>
            <a:r>
              <a:rPr lang="it-IT" sz="1600" dirty="0" err="1"/>
              <a:t>craving</a:t>
            </a:r>
            <a:r>
              <a:rPr lang="it-IT" sz="1600" dirty="0"/>
              <a:t> rispetto al placebo</a:t>
            </a:r>
            <a:endParaRPr lang="it-IT" sz="1600" noProof="0" dirty="0"/>
          </a:p>
        </p:txBody>
      </p:sp>
      <p:sp>
        <p:nvSpPr>
          <p:cNvPr id="23" name="CasellaDiTesto 22">
            <a:extLst>
              <a:ext uri="{FF2B5EF4-FFF2-40B4-BE49-F238E27FC236}">
                <a16:creationId xmlns:a16="http://schemas.microsoft.com/office/drawing/2014/main" id="{CAD53CFE-387D-4D47-DF44-05EE91E9C4EE}"/>
              </a:ext>
            </a:extLst>
          </p:cNvPr>
          <p:cNvSpPr txBox="1"/>
          <p:nvPr/>
        </p:nvSpPr>
        <p:spPr>
          <a:xfrm>
            <a:off x="2451353" y="385592"/>
            <a:ext cx="8733183" cy="830997"/>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1965"/>
                </a:solidFill>
                <a:effectLst/>
                <a:uLnTx/>
                <a:uFillTx/>
                <a:latin typeface="Century Gothic" panose="020F0302020204030204"/>
                <a:ea typeface="+mn-ea"/>
                <a:cs typeface="+mn-cs"/>
              </a:rPr>
              <a:t>Dato a </a:t>
            </a:r>
            <a:r>
              <a:rPr lang="en-GB" sz="2800" b="1" dirty="0">
                <a:solidFill>
                  <a:srgbClr val="4590C4"/>
                </a:solidFill>
                <a:latin typeface="Century Gothic" panose="020F0302020204030204"/>
              </a:rPr>
              <a:t>due anni </a:t>
            </a:r>
            <a:r>
              <a:rPr kumimoji="0" lang="en-GB" sz="2800" b="1" i="0" u="none" strike="noStrike" kern="1200" cap="none" spc="0" normalizeH="0" baseline="0" noProof="0" dirty="0">
                <a:ln>
                  <a:noFill/>
                </a:ln>
                <a:solidFill>
                  <a:srgbClr val="001965"/>
                </a:solidFill>
                <a:effectLst/>
                <a:uLnTx/>
                <a:uFillTx/>
                <a:latin typeface="Century Gothic" panose="020F0302020204030204"/>
                <a:ea typeface="+mn-ea"/>
                <a:cs typeface="+mn-cs"/>
              </a:rPr>
              <a:t>con azione di semaglutide 2</a:t>
            </a:r>
            <a:r>
              <a:rPr lang="en-GB" sz="2800" b="1" dirty="0">
                <a:solidFill>
                  <a:srgbClr val="001965"/>
                </a:solidFill>
                <a:latin typeface="Century Gothic" panose="020F0302020204030204"/>
              </a:rPr>
              <a:t>,</a:t>
            </a:r>
            <a:r>
              <a:rPr kumimoji="0" lang="en-GB" sz="2800" b="1" i="0" u="none" strike="noStrike" kern="1200" cap="none" spc="0" normalizeH="0" baseline="0" noProof="0" dirty="0">
                <a:ln>
                  <a:noFill/>
                </a:ln>
                <a:solidFill>
                  <a:srgbClr val="001965"/>
                </a:solidFill>
                <a:effectLst/>
                <a:uLnTx/>
                <a:uFillTx/>
                <a:latin typeface="Century Gothic" panose="020F0302020204030204"/>
                <a:ea typeface="+mn-ea"/>
                <a:cs typeface="+mn-cs"/>
              </a:rPr>
              <a:t>4 mg </a:t>
            </a:r>
            <a:r>
              <a:rPr kumimoji="0" lang="en-GB" sz="3200" b="1" i="0" u="none" strike="noStrike" kern="1200" cap="none" spc="0" normalizeH="0" baseline="0" noProof="0" dirty="0" err="1">
                <a:ln>
                  <a:noFill/>
                </a:ln>
                <a:solidFill>
                  <a:srgbClr val="4590C4"/>
                </a:solidFill>
                <a:effectLst/>
                <a:uLnTx/>
                <a:uFillTx/>
                <a:latin typeface="Century Gothic" panose="020F0302020204030204"/>
                <a:ea typeface="+mn-ea"/>
                <a:cs typeface="+mn-cs"/>
              </a:rPr>
              <a:t>sul</a:t>
            </a:r>
            <a:r>
              <a:rPr kumimoji="0" lang="en-GB" sz="3200" b="1" i="0" u="none" strike="noStrike" kern="1200" cap="none" spc="0" normalizeH="0" baseline="0" noProof="0" dirty="0">
                <a:ln>
                  <a:noFill/>
                </a:ln>
                <a:solidFill>
                  <a:srgbClr val="4590C4"/>
                </a:solidFill>
                <a:effectLst/>
                <a:uLnTx/>
                <a:uFillTx/>
                <a:latin typeface="Century Gothic" panose="020F0302020204030204"/>
                <a:ea typeface="+mn-ea"/>
                <a:cs typeface="+mn-cs"/>
              </a:rPr>
              <a:t> craving e </a:t>
            </a:r>
            <a:r>
              <a:rPr kumimoji="0" lang="en-GB" sz="3200" b="1" i="0" u="none" strike="noStrike" kern="1200" cap="none" spc="0" normalizeH="0" baseline="0" noProof="0" dirty="0" err="1">
                <a:ln>
                  <a:noFill/>
                </a:ln>
                <a:solidFill>
                  <a:srgbClr val="4590C4"/>
                </a:solidFill>
                <a:effectLst/>
                <a:uLnTx/>
                <a:uFillTx/>
                <a:latin typeface="Century Gothic" panose="020F0302020204030204"/>
                <a:ea typeface="+mn-ea"/>
                <a:cs typeface="+mn-cs"/>
              </a:rPr>
              <a:t>umore</a:t>
            </a:r>
            <a:endParaRPr kumimoji="0" lang="en-US" sz="3200" b="1" i="0" u="none" strike="noStrike" kern="1200" cap="none" spc="0" normalizeH="0" baseline="0" noProof="0" dirty="0">
              <a:ln>
                <a:noFill/>
              </a:ln>
              <a:solidFill>
                <a:srgbClr val="4590C4"/>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346086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 name="Rettangolo con angoli arrotondati 15">
            <a:extLst>
              <a:ext uri="{FF2B5EF4-FFF2-40B4-BE49-F238E27FC236}">
                <a16:creationId xmlns:a16="http://schemas.microsoft.com/office/drawing/2014/main" id="{575F06CF-1925-2829-364E-05699EB5C99C}"/>
              </a:ext>
            </a:extLst>
          </p:cNvPr>
          <p:cNvSpPr/>
          <p:nvPr/>
        </p:nvSpPr>
        <p:spPr>
          <a:xfrm>
            <a:off x="407616" y="4087078"/>
            <a:ext cx="11198547" cy="1779050"/>
          </a:xfrm>
          <a:prstGeom prst="roundRect">
            <a:avLst>
              <a:gd name="adj" fmla="val 11986"/>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35" name="Rettangolo con angoli arrotondati 34">
            <a:extLst>
              <a:ext uri="{FF2B5EF4-FFF2-40B4-BE49-F238E27FC236}">
                <a16:creationId xmlns:a16="http://schemas.microsoft.com/office/drawing/2014/main" id="{BAC4E052-408E-FB69-1331-5D473CE6D669}"/>
              </a:ext>
            </a:extLst>
          </p:cNvPr>
          <p:cNvSpPr/>
          <p:nvPr/>
        </p:nvSpPr>
        <p:spPr>
          <a:xfrm>
            <a:off x="1661118" y="5028366"/>
            <a:ext cx="9839360" cy="737750"/>
          </a:xfrm>
          <a:prstGeom prst="roundRect">
            <a:avLst/>
          </a:prstGeom>
          <a:solidFill>
            <a:srgbClr val="FCEDF2"/>
          </a:solidFill>
          <a:ln>
            <a:noFill/>
          </a:ln>
        </p:spPr>
        <p:style>
          <a:lnRef idx="2">
            <a:schemeClr val="accent1">
              <a:shade val="50000"/>
            </a:schemeClr>
          </a:lnRef>
          <a:fillRef idx="1">
            <a:schemeClr val="accent1"/>
          </a:fillRef>
          <a:effectRef idx="0">
            <a:schemeClr val="accent1"/>
          </a:effectRef>
          <a:fontRef idx="minor">
            <a:schemeClr val="lt1"/>
          </a:fontRef>
        </p:style>
        <p:txBody>
          <a:bodyPr lIns="756000" tIns="36000" rIns="72000" bIns="36000" rtlCol="0" anchor="t"/>
          <a:lstStyle/>
          <a:p>
            <a:pPr lvl="0">
              <a:lnSpc>
                <a:spcPct val="125000"/>
              </a:lnSpc>
              <a:spcBef>
                <a:spcPts val="300"/>
              </a:spcBef>
              <a:defRPr/>
            </a:pPr>
            <a:r>
              <a:rPr lang="en-GB">
                <a:solidFill>
                  <a:srgbClr val="001965"/>
                </a:solidFill>
                <a:ea typeface="Verdana" panose="020B0604030504040204" pitchFamily="34" charset="0"/>
              </a:rPr>
              <a:t>18 items grouped into </a:t>
            </a:r>
            <a:r>
              <a:rPr lang="en-GB" b="1">
                <a:solidFill>
                  <a:srgbClr val="001965"/>
                </a:solidFill>
                <a:ea typeface="Verdana" panose="020B0604030504040204" pitchFamily="34" charset="0"/>
              </a:rPr>
              <a:t>three scales:</a:t>
            </a:r>
          </a:p>
          <a:p>
            <a:endParaRPr lang="it-IT" sz="2000" noProof="0" err="1"/>
          </a:p>
        </p:txBody>
      </p:sp>
      <p:sp>
        <p:nvSpPr>
          <p:cNvPr id="36" name="Rectangle: Rounded Corners 10">
            <a:extLst>
              <a:ext uri="{FF2B5EF4-FFF2-40B4-BE49-F238E27FC236}">
                <a16:creationId xmlns:a16="http://schemas.microsoft.com/office/drawing/2014/main" id="{E1C97CFB-66E2-3608-3FD1-AB7DDAC6588E}"/>
              </a:ext>
            </a:extLst>
          </p:cNvPr>
          <p:cNvSpPr/>
          <p:nvPr/>
        </p:nvSpPr>
        <p:spPr>
          <a:xfrm>
            <a:off x="1679410" y="4180409"/>
            <a:ext cx="9821261" cy="774942"/>
          </a:xfrm>
          <a:prstGeom prst="roundRect">
            <a:avLst/>
          </a:prstGeom>
          <a:solidFill>
            <a:srgbClr val="FCEDF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756000" tIns="0" rIns="108000" bIns="0" rtlCol="0" anchor="ctr">
            <a:noAutofit/>
          </a:bodyPr>
          <a:lstStyle/>
          <a:p>
            <a:pPr lvl="0">
              <a:lnSpc>
                <a:spcPct val="125000"/>
              </a:lnSpc>
              <a:defRPr/>
            </a:pPr>
            <a:r>
              <a:rPr lang="en-GB">
                <a:solidFill>
                  <a:srgbClr val="001965"/>
                </a:solidFill>
                <a:ea typeface="Verdana" panose="020B0604030504040204" pitchFamily="34" charset="0"/>
              </a:rPr>
              <a:t>Assesses different types of </a:t>
            </a:r>
            <a:r>
              <a:rPr lang="en-GB" b="1">
                <a:solidFill>
                  <a:srgbClr val="001965"/>
                </a:solidFill>
                <a:ea typeface="Verdana" panose="020B0604030504040204" pitchFamily="34" charset="0"/>
              </a:rPr>
              <a:t>eating behaviour</a:t>
            </a:r>
          </a:p>
        </p:txBody>
      </p:sp>
      <p:sp>
        <p:nvSpPr>
          <p:cNvPr id="37" name="Rettangolo con angoli arrotondati sullo stesso lato 36">
            <a:extLst>
              <a:ext uri="{FF2B5EF4-FFF2-40B4-BE49-F238E27FC236}">
                <a16:creationId xmlns:a16="http://schemas.microsoft.com/office/drawing/2014/main" id="{1CB178ED-9230-07C2-2C40-CB7F6B468537}"/>
              </a:ext>
            </a:extLst>
          </p:cNvPr>
          <p:cNvSpPr/>
          <p:nvPr/>
        </p:nvSpPr>
        <p:spPr>
          <a:xfrm rot="16200000">
            <a:off x="524293" y="4163504"/>
            <a:ext cx="1585706" cy="1619513"/>
          </a:xfrm>
          <a:prstGeom prst="round2SameRect">
            <a:avLst>
              <a:gd name="adj1" fmla="val 12488"/>
              <a:gd name="adj2" fmla="val 0"/>
            </a:avLst>
          </a:prstGeom>
          <a:solidFill>
            <a:srgbClr val="EEA7B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33" name="Rettangolo con angoli arrotondati 15">
            <a:extLst>
              <a:ext uri="{FF2B5EF4-FFF2-40B4-BE49-F238E27FC236}">
                <a16:creationId xmlns:a16="http://schemas.microsoft.com/office/drawing/2014/main" id="{17694C63-52F1-CC81-33B7-AEED5F534CC7}"/>
              </a:ext>
            </a:extLst>
          </p:cNvPr>
          <p:cNvSpPr/>
          <p:nvPr/>
        </p:nvSpPr>
        <p:spPr>
          <a:xfrm>
            <a:off x="396773" y="2202151"/>
            <a:ext cx="11198547" cy="1779050"/>
          </a:xfrm>
          <a:prstGeom prst="roundRect">
            <a:avLst>
              <a:gd name="adj" fmla="val 11986"/>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29" name="Rettangolo con angoli arrotondati 28">
            <a:extLst>
              <a:ext uri="{FF2B5EF4-FFF2-40B4-BE49-F238E27FC236}">
                <a16:creationId xmlns:a16="http://schemas.microsoft.com/office/drawing/2014/main" id="{35B90075-6402-B371-9C03-E2FF470498B1}"/>
              </a:ext>
            </a:extLst>
          </p:cNvPr>
          <p:cNvSpPr/>
          <p:nvPr/>
        </p:nvSpPr>
        <p:spPr>
          <a:xfrm>
            <a:off x="1650275" y="3143439"/>
            <a:ext cx="9839360" cy="737750"/>
          </a:xfrm>
          <a:prstGeom prst="roundRect">
            <a:avLst/>
          </a:prstGeom>
          <a:solidFill>
            <a:srgbClr val="D8E9F8"/>
          </a:solidFill>
          <a:ln>
            <a:noFill/>
          </a:ln>
        </p:spPr>
        <p:style>
          <a:lnRef idx="2">
            <a:schemeClr val="accent1">
              <a:shade val="50000"/>
            </a:schemeClr>
          </a:lnRef>
          <a:fillRef idx="1">
            <a:schemeClr val="accent1"/>
          </a:fillRef>
          <a:effectRef idx="0">
            <a:schemeClr val="accent1"/>
          </a:effectRef>
          <a:fontRef idx="minor">
            <a:schemeClr val="lt1"/>
          </a:fontRef>
        </p:style>
        <p:txBody>
          <a:bodyPr lIns="756000" tIns="36000" rIns="72000" bIns="36000" rtlCol="0" anchor="t"/>
          <a:lstStyle/>
          <a:p>
            <a:pPr lvl="0">
              <a:spcBef>
                <a:spcPts val="300"/>
              </a:spcBef>
              <a:defRPr/>
            </a:pPr>
            <a:r>
              <a:rPr lang="en-GB">
                <a:solidFill>
                  <a:srgbClr val="001965"/>
                </a:solidFill>
                <a:ea typeface="Verdana" panose="020B0604030504040204" pitchFamily="34" charset="0"/>
              </a:rPr>
              <a:t>19 items grouped into </a:t>
            </a:r>
            <a:r>
              <a:rPr lang="en-GB" b="1">
                <a:solidFill>
                  <a:srgbClr val="001965"/>
                </a:solidFill>
                <a:ea typeface="Verdana" panose="020B0604030504040204" pitchFamily="34" charset="0"/>
              </a:rPr>
              <a:t>four domains</a:t>
            </a:r>
            <a:r>
              <a:rPr lang="en-GB">
                <a:solidFill>
                  <a:srgbClr val="001965"/>
                </a:solidFill>
                <a:ea typeface="Verdana" panose="020B0604030504040204" pitchFamily="34" charset="0"/>
              </a:rPr>
              <a:t>:</a:t>
            </a:r>
          </a:p>
          <a:p>
            <a:endParaRPr lang="it-IT" sz="2000" noProof="0" err="1"/>
          </a:p>
        </p:txBody>
      </p:sp>
      <p:sp>
        <p:nvSpPr>
          <p:cNvPr id="10" name="Rettangolo con angoli arrotondati 9">
            <a:extLst>
              <a:ext uri="{FF2B5EF4-FFF2-40B4-BE49-F238E27FC236}">
                <a16:creationId xmlns:a16="http://schemas.microsoft.com/office/drawing/2014/main" id="{E41FF17B-BC15-EA48-C330-AA6DF6C292EF}"/>
              </a:ext>
            </a:extLst>
          </p:cNvPr>
          <p:cNvSpPr/>
          <p:nvPr/>
        </p:nvSpPr>
        <p:spPr>
          <a:xfrm>
            <a:off x="396773" y="1692114"/>
            <a:ext cx="5499321" cy="399359"/>
          </a:xfrm>
          <a:prstGeom prst="roundRect">
            <a:avLst>
              <a:gd name="adj" fmla="val 50000"/>
            </a:avLst>
          </a:prstGeom>
          <a:solidFill>
            <a:srgbClr val="00196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1600" dirty="0"/>
              <a:t>Dato a 72 </a:t>
            </a:r>
            <a:r>
              <a:rPr lang="en-GB" sz="1600" dirty="0" err="1"/>
              <a:t>wks</a:t>
            </a:r>
            <a:r>
              <a:rPr lang="en-GB" sz="1600" dirty="0"/>
              <a:t> con semaglutide 7.2 mg</a:t>
            </a:r>
            <a:endParaRPr lang="en-GB" sz="1200" dirty="0">
              <a:solidFill>
                <a:srgbClr val="3B97DE"/>
              </a:solidFill>
            </a:endParaRPr>
          </a:p>
        </p:txBody>
      </p:sp>
      <p:sp>
        <p:nvSpPr>
          <p:cNvPr id="2" name="Segnaposto testo 1">
            <a:extLst>
              <a:ext uri="{FF2B5EF4-FFF2-40B4-BE49-F238E27FC236}">
                <a16:creationId xmlns:a16="http://schemas.microsoft.com/office/drawing/2014/main" id="{C907C9C1-5E7D-8BEE-91E4-1E94F620F58D}"/>
              </a:ext>
            </a:extLst>
          </p:cNvPr>
          <p:cNvSpPr>
            <a:spLocks noGrp="1"/>
          </p:cNvSpPr>
          <p:nvPr>
            <p:ph type="body" sz="quarter" idx="11"/>
          </p:nvPr>
        </p:nvSpPr>
        <p:spPr/>
        <p:txBody>
          <a:bodyPr/>
          <a:lstStyle/>
          <a:p>
            <a:r>
              <a:rPr lang="en-GB" err="1"/>
              <a:t>CoEQ</a:t>
            </a:r>
            <a:r>
              <a:rPr lang="en-GB"/>
              <a:t>, Control of Eating Questionnaire; TFEQ-R18v2, Three-Factor-Eating Questionnaire revised 18-item version 2.</a:t>
            </a:r>
            <a:br>
              <a:rPr lang="en-GB"/>
            </a:br>
            <a:r>
              <a:rPr lang="en-GB"/>
              <a:t>1. Dalton M et al. </a:t>
            </a:r>
            <a:r>
              <a:rPr lang="en-GB" err="1"/>
              <a:t>Eur</a:t>
            </a:r>
            <a:r>
              <a:rPr lang="en-GB"/>
              <a:t> J Clin </a:t>
            </a:r>
            <a:r>
              <a:rPr lang="en-GB" err="1"/>
              <a:t>Nutr</a:t>
            </a:r>
            <a:r>
              <a:rPr lang="en-GB"/>
              <a:t> 2015;69:1313–1317; 2. </a:t>
            </a:r>
            <a:r>
              <a:rPr lang="en-GB" err="1"/>
              <a:t>Cappelleri</a:t>
            </a:r>
            <a:r>
              <a:rPr lang="en-GB"/>
              <a:t> JC et al. Int J </a:t>
            </a:r>
            <a:r>
              <a:rPr lang="en-GB" err="1"/>
              <a:t>Obes</a:t>
            </a:r>
            <a:r>
              <a:rPr lang="en-GB"/>
              <a:t> 2009;33:611–620.</a:t>
            </a:r>
          </a:p>
        </p:txBody>
      </p:sp>
      <p:sp>
        <p:nvSpPr>
          <p:cNvPr id="3" name="TextBox 10">
            <a:extLst>
              <a:ext uri="{FF2B5EF4-FFF2-40B4-BE49-F238E27FC236}">
                <a16:creationId xmlns:a16="http://schemas.microsoft.com/office/drawing/2014/main" id="{3C0051D1-3402-6BA9-77CF-AFCB663A8645}"/>
              </a:ext>
            </a:extLst>
          </p:cNvPr>
          <p:cNvSpPr txBox="1">
            <a:spLocks noChangeAspect="1"/>
          </p:cNvSpPr>
          <p:nvPr/>
        </p:nvSpPr>
        <p:spPr>
          <a:xfrm rot="10800000">
            <a:off x="507023" y="170039"/>
            <a:ext cx="11088298" cy="1157227"/>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pic>
        <p:nvPicPr>
          <p:cNvPr id="4" name="Elemento grafico 3">
            <a:extLst>
              <a:ext uri="{FF2B5EF4-FFF2-40B4-BE49-F238E27FC236}">
                <a16:creationId xmlns:a16="http://schemas.microsoft.com/office/drawing/2014/main" id="{398B5A5D-FC76-4B86-66DB-681C8336ED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3457" y="432088"/>
            <a:ext cx="2045918" cy="595296"/>
          </a:xfrm>
          <a:prstGeom prst="rect">
            <a:avLst/>
          </a:prstGeom>
        </p:spPr>
      </p:pic>
      <p:sp>
        <p:nvSpPr>
          <p:cNvPr id="5" name="Segnaposto testo 2">
            <a:extLst>
              <a:ext uri="{FF2B5EF4-FFF2-40B4-BE49-F238E27FC236}">
                <a16:creationId xmlns:a16="http://schemas.microsoft.com/office/drawing/2014/main" id="{785271F4-1F6E-D283-87D6-7C0240E7A920}"/>
              </a:ext>
            </a:extLst>
          </p:cNvPr>
          <p:cNvSpPr txBox="1">
            <a:spLocks/>
          </p:cNvSpPr>
          <p:nvPr/>
        </p:nvSpPr>
        <p:spPr>
          <a:xfrm>
            <a:off x="507023" y="569567"/>
            <a:ext cx="1661008" cy="399360"/>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en-GB" sz="3600" dirty="0">
                <a:solidFill>
                  <a:schemeClr val="bg1"/>
                </a:solidFill>
              </a:rPr>
              <a:t>STEP UP</a:t>
            </a:r>
          </a:p>
        </p:txBody>
      </p:sp>
      <p:sp>
        <p:nvSpPr>
          <p:cNvPr id="6" name="CasellaDiTesto 5">
            <a:extLst>
              <a:ext uri="{FF2B5EF4-FFF2-40B4-BE49-F238E27FC236}">
                <a16:creationId xmlns:a16="http://schemas.microsoft.com/office/drawing/2014/main" id="{5DAC8011-5AC1-EC67-4915-B54F23C501B1}"/>
              </a:ext>
            </a:extLst>
          </p:cNvPr>
          <p:cNvSpPr txBox="1"/>
          <p:nvPr/>
        </p:nvSpPr>
        <p:spPr>
          <a:xfrm>
            <a:off x="2451353" y="385592"/>
            <a:ext cx="8733183" cy="830997"/>
          </a:xfrm>
          <a:prstGeom prst="rect">
            <a:avLst/>
          </a:prstGeom>
          <a:noFill/>
        </p:spPr>
        <p:txBody>
          <a:bodyPr wrap="square" lIns="0" tIns="0" rIns="0" bIns="0" rtlCol="0">
            <a:spAutoFit/>
          </a:bodyPr>
          <a:lstStyle/>
          <a:p>
            <a:pPr>
              <a:lnSpc>
                <a:spcPct val="90000"/>
              </a:lnSpc>
              <a:defRPr/>
            </a:pPr>
            <a:r>
              <a:rPr lang="en-GB" sz="3200" b="1" err="1">
                <a:solidFill>
                  <a:srgbClr val="001965"/>
                </a:solidFill>
                <a:latin typeface="Century Gothic" panose="020F0302020204030204"/>
              </a:rPr>
              <a:t>CoEQ</a:t>
            </a:r>
            <a:r>
              <a:rPr lang="en-GB" sz="3200" b="1">
                <a:solidFill>
                  <a:srgbClr val="001965"/>
                </a:solidFill>
                <a:latin typeface="Century Gothic" panose="020F0302020204030204"/>
              </a:rPr>
              <a:t> and TFEQ-R18v2 questionnaires</a:t>
            </a:r>
            <a:br>
              <a:rPr lang="en-GB" sz="2800" b="1">
                <a:solidFill>
                  <a:srgbClr val="001965"/>
                </a:solidFill>
                <a:latin typeface="Century Gothic" panose="020F0302020204030204"/>
              </a:rPr>
            </a:br>
            <a:r>
              <a:rPr lang="en-GB" sz="2800" b="1">
                <a:solidFill>
                  <a:schemeClr val="bg2"/>
                </a:solidFill>
                <a:latin typeface="Century Gothic" panose="020F0302020204030204"/>
              </a:rPr>
              <a:t>Perceived control of eating and eating behaviour</a:t>
            </a:r>
            <a:endParaRPr lang="en-US" sz="2800" b="1">
              <a:solidFill>
                <a:schemeClr val="bg2"/>
              </a:solidFill>
              <a:latin typeface="Century Gothic" panose="020F0302020204030204"/>
            </a:endParaRPr>
          </a:p>
        </p:txBody>
      </p:sp>
      <p:sp>
        <p:nvSpPr>
          <p:cNvPr id="12" name="Rectangle: Rounded Corners 10">
            <a:extLst>
              <a:ext uri="{FF2B5EF4-FFF2-40B4-BE49-F238E27FC236}">
                <a16:creationId xmlns:a16="http://schemas.microsoft.com/office/drawing/2014/main" id="{9E889858-DD81-7552-00DF-C9A653172E5D}"/>
              </a:ext>
            </a:extLst>
          </p:cNvPr>
          <p:cNvSpPr/>
          <p:nvPr/>
        </p:nvSpPr>
        <p:spPr>
          <a:xfrm>
            <a:off x="1668567" y="2295482"/>
            <a:ext cx="9821261" cy="774942"/>
          </a:xfrm>
          <a:prstGeom prst="roundRect">
            <a:avLst/>
          </a:prstGeom>
          <a:solidFill>
            <a:srgbClr val="D8E9F8"/>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756000" tIns="108000" rIns="108000" bIns="0" rtlCol="0" anchor="t">
            <a:noAutofit/>
          </a:bodyPr>
          <a:lstStyle/>
          <a:p>
            <a:pPr marR="0" lvl="0" algn="l" defTabSz="914400" rtl="0" eaLnBrk="1" fontAlgn="auto" latinLnBrk="0" hangingPunct="1">
              <a:spcBef>
                <a:spcPts val="0"/>
              </a:spcBef>
              <a:spcAft>
                <a:spcPts val="0"/>
              </a:spcAft>
              <a:buClrTx/>
              <a:buSzTx/>
              <a:tabLst/>
              <a:defRPr/>
            </a:pPr>
            <a:r>
              <a:rPr kumimoji="0" lang="en-GB" b="0" i="0" u="none" strike="noStrike" kern="1200" cap="none" spc="0" normalizeH="0" baseline="0" noProof="0">
                <a:ln>
                  <a:noFill/>
                </a:ln>
                <a:solidFill>
                  <a:srgbClr val="001965"/>
                </a:solidFill>
                <a:effectLst/>
                <a:uLnTx/>
                <a:uFillTx/>
                <a:ea typeface="Verdana" panose="020B0604030504040204" pitchFamily="34" charset="0"/>
                <a:cs typeface="+mn-cs"/>
              </a:rPr>
              <a:t>Assesses the </a:t>
            </a:r>
            <a:r>
              <a:rPr kumimoji="0" lang="en-GB" b="1" i="0" u="none" strike="noStrike" kern="1200" cap="none" spc="0" normalizeH="0" baseline="0" noProof="0">
                <a:ln>
                  <a:noFill/>
                </a:ln>
                <a:solidFill>
                  <a:srgbClr val="001965"/>
                </a:solidFill>
                <a:effectLst/>
                <a:uLnTx/>
                <a:uFillTx/>
                <a:ea typeface="Verdana" panose="020B0604030504040204" pitchFamily="34" charset="0"/>
                <a:cs typeface="+mn-cs"/>
              </a:rPr>
              <a:t>intensity and type of food cravings</a:t>
            </a:r>
            <a:r>
              <a:rPr kumimoji="0" lang="en-GB" b="0" i="0" u="none" strike="noStrike" kern="1200" cap="none" spc="0" normalizeH="0" baseline="0" noProof="0">
                <a:ln>
                  <a:noFill/>
                </a:ln>
                <a:solidFill>
                  <a:srgbClr val="001965"/>
                </a:solidFill>
                <a:effectLst/>
                <a:uLnTx/>
                <a:uFillTx/>
                <a:ea typeface="Verdana" panose="020B0604030504040204" pitchFamily="34" charset="0"/>
                <a:cs typeface="+mn-cs"/>
              </a:rPr>
              <a:t>, as well as subjective</a:t>
            </a:r>
          </a:p>
          <a:p>
            <a:pPr marR="0" lvl="0" algn="l" defTabSz="914400" rtl="0" eaLnBrk="1" fontAlgn="auto" latinLnBrk="0" hangingPunct="1">
              <a:spcBef>
                <a:spcPts val="0"/>
              </a:spcBef>
              <a:spcAft>
                <a:spcPts val="0"/>
              </a:spcAft>
              <a:buClrTx/>
              <a:buSzTx/>
              <a:tabLst/>
              <a:defRPr/>
            </a:pPr>
            <a:r>
              <a:rPr kumimoji="0" lang="en-GB" b="0" i="0" u="none" strike="noStrike" kern="1200" cap="none" spc="0" normalizeH="0" baseline="0" noProof="0">
                <a:ln>
                  <a:noFill/>
                </a:ln>
                <a:solidFill>
                  <a:srgbClr val="001965"/>
                </a:solidFill>
                <a:effectLst/>
                <a:uLnTx/>
                <a:uFillTx/>
                <a:ea typeface="Verdana" panose="020B0604030504040204" pitchFamily="34" charset="0"/>
                <a:cs typeface="+mn-cs"/>
              </a:rPr>
              <a:t>sensations of </a:t>
            </a:r>
            <a:r>
              <a:rPr kumimoji="0" lang="en-GB" b="1" i="0" u="none" strike="noStrike" kern="1200" cap="none" spc="0" normalizeH="0" baseline="0" noProof="0">
                <a:ln>
                  <a:noFill/>
                </a:ln>
                <a:solidFill>
                  <a:srgbClr val="001965"/>
                </a:solidFill>
                <a:effectLst/>
                <a:uLnTx/>
                <a:uFillTx/>
                <a:ea typeface="Verdana" panose="020B0604030504040204" pitchFamily="34" charset="0"/>
                <a:cs typeface="+mn-cs"/>
              </a:rPr>
              <a:t>appetite and mood</a:t>
            </a:r>
            <a:endParaRPr kumimoji="0" lang="en-GB" b="0" i="0" u="none" strike="noStrike" kern="1200" cap="none" spc="0" normalizeH="0" baseline="0" noProof="0">
              <a:ln>
                <a:noFill/>
              </a:ln>
              <a:solidFill>
                <a:srgbClr val="001965"/>
              </a:solidFill>
              <a:effectLst/>
              <a:uLnTx/>
              <a:uFillTx/>
              <a:ea typeface="Verdana" panose="020B0604030504040204" pitchFamily="34" charset="0"/>
              <a:cs typeface="+mn-cs"/>
            </a:endParaRPr>
          </a:p>
        </p:txBody>
      </p:sp>
      <p:grpSp>
        <p:nvGrpSpPr>
          <p:cNvPr id="14" name="Group 16">
            <a:extLst>
              <a:ext uri="{FF2B5EF4-FFF2-40B4-BE49-F238E27FC236}">
                <a16:creationId xmlns:a16="http://schemas.microsoft.com/office/drawing/2014/main" id="{2C40CF17-0561-6DEF-C08D-16309FBD2F74}"/>
              </a:ext>
            </a:extLst>
          </p:cNvPr>
          <p:cNvGrpSpPr/>
          <p:nvPr/>
        </p:nvGrpSpPr>
        <p:grpSpPr>
          <a:xfrm>
            <a:off x="7133505" y="3311815"/>
            <a:ext cx="3521571" cy="272125"/>
            <a:chOff x="1639430" y="4659674"/>
            <a:chExt cx="4022777" cy="310855"/>
          </a:xfrm>
        </p:grpSpPr>
        <p:sp>
          <p:nvSpPr>
            <p:cNvPr id="15" name="TextBox 17">
              <a:extLst>
                <a:ext uri="{FF2B5EF4-FFF2-40B4-BE49-F238E27FC236}">
                  <a16:creationId xmlns:a16="http://schemas.microsoft.com/office/drawing/2014/main" id="{3A80A0F4-8D6F-AB39-3BCA-8FB5B08B1D3E}"/>
                </a:ext>
              </a:extLst>
            </p:cNvPr>
            <p:cNvSpPr txBox="1"/>
            <p:nvPr/>
          </p:nvSpPr>
          <p:spPr>
            <a:xfrm>
              <a:off x="1639430" y="4659674"/>
              <a:ext cx="900000" cy="310854"/>
            </a:xfrm>
            <a:prstGeom prst="rect">
              <a:avLst/>
            </a:prstGeom>
            <a:noFill/>
          </p:spPr>
          <p:txBody>
            <a:bodyPr wrap="square" lIns="0" tIns="0" rIns="0" bIns="0"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GB" b="0" i="0" u="none" strike="noStrike" kern="1200" cap="none" spc="0" normalizeH="0" baseline="0" noProof="0">
                <a:ln>
                  <a:noFill/>
                </a:ln>
                <a:solidFill>
                  <a:srgbClr val="001965"/>
                </a:solidFill>
                <a:effectLst/>
                <a:uLnTx/>
                <a:uFillTx/>
                <a:ea typeface="Verdana" panose="020B0604030504040204" pitchFamily="34" charset="0"/>
                <a:cs typeface="+mn-cs"/>
              </a:endParaRPr>
            </a:p>
          </p:txBody>
        </p:sp>
        <p:sp>
          <p:nvSpPr>
            <p:cNvPr id="16" name="TextBox 18">
              <a:extLst>
                <a:ext uri="{FF2B5EF4-FFF2-40B4-BE49-F238E27FC236}">
                  <a16:creationId xmlns:a16="http://schemas.microsoft.com/office/drawing/2014/main" id="{F74D69A7-F23B-D525-AD51-8EF6A723D04A}"/>
                </a:ext>
              </a:extLst>
            </p:cNvPr>
            <p:cNvSpPr txBox="1"/>
            <p:nvPr/>
          </p:nvSpPr>
          <p:spPr>
            <a:xfrm>
              <a:off x="2804819" y="4659675"/>
              <a:ext cx="1296000" cy="310854"/>
            </a:xfrm>
            <a:prstGeom prst="rect">
              <a:avLst/>
            </a:prstGeom>
            <a:noFill/>
          </p:spPr>
          <p:txBody>
            <a:bodyPr wrap="square" lIns="0" tIns="0" rIns="0" bIns="0"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GB" b="0" i="0" u="none" strike="noStrike" kern="1200" cap="none" spc="0" normalizeH="0" baseline="0" noProof="0">
                <a:ln>
                  <a:noFill/>
                </a:ln>
                <a:solidFill>
                  <a:srgbClr val="001965"/>
                </a:solidFill>
                <a:effectLst/>
                <a:uLnTx/>
                <a:uFillTx/>
                <a:ea typeface="Verdana" panose="020B0604030504040204" pitchFamily="34" charset="0"/>
                <a:cs typeface="+mn-cs"/>
              </a:endParaRPr>
            </a:p>
          </p:txBody>
        </p:sp>
        <p:sp>
          <p:nvSpPr>
            <p:cNvPr id="17" name="TextBox 19">
              <a:extLst>
                <a:ext uri="{FF2B5EF4-FFF2-40B4-BE49-F238E27FC236}">
                  <a16:creationId xmlns:a16="http://schemas.microsoft.com/office/drawing/2014/main" id="{5EB7E160-0CBF-9132-BFA6-5B190EB03A4E}"/>
                </a:ext>
              </a:extLst>
            </p:cNvPr>
            <p:cNvSpPr txBox="1"/>
            <p:nvPr/>
          </p:nvSpPr>
          <p:spPr>
            <a:xfrm>
              <a:off x="4366207" y="4659674"/>
              <a:ext cx="1296000" cy="310854"/>
            </a:xfrm>
            <a:prstGeom prst="rect">
              <a:avLst/>
            </a:prstGeom>
            <a:noFill/>
          </p:spPr>
          <p:txBody>
            <a:bodyPr wrap="square" lIns="0" tIns="0" rIns="0" bIns="0"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endParaRPr kumimoji="0" lang="en-GB" b="0" i="0" u="none" strike="noStrike" kern="1200" cap="none" spc="0" normalizeH="0" baseline="0" noProof="0">
                <a:ln>
                  <a:noFill/>
                </a:ln>
                <a:solidFill>
                  <a:srgbClr val="001965"/>
                </a:solidFill>
                <a:effectLst/>
                <a:uLnTx/>
                <a:uFillTx/>
                <a:ea typeface="Verdana" panose="020B0604030504040204" pitchFamily="34" charset="0"/>
                <a:cs typeface="+mn-cs"/>
              </a:endParaRPr>
            </a:p>
          </p:txBody>
        </p:sp>
      </p:grpSp>
      <p:graphicFrame>
        <p:nvGraphicFramePr>
          <p:cNvPr id="26" name="Table 34">
            <a:extLst>
              <a:ext uri="{FF2B5EF4-FFF2-40B4-BE49-F238E27FC236}">
                <a16:creationId xmlns:a16="http://schemas.microsoft.com/office/drawing/2014/main" id="{9FA761D6-6DB7-704A-1FDA-74F34F6E8864}"/>
              </a:ext>
            </a:extLst>
          </p:cNvPr>
          <p:cNvGraphicFramePr>
            <a:graphicFrameLocks noGrp="1"/>
          </p:cNvGraphicFramePr>
          <p:nvPr>
            <p:extLst>
              <p:ext uri="{D42A27DB-BD31-4B8C-83A1-F6EECF244321}">
                <p14:modId xmlns:p14="http://schemas.microsoft.com/office/powerpoint/2010/main" val="585234412"/>
              </p:ext>
            </p:extLst>
          </p:nvPr>
        </p:nvGraphicFramePr>
        <p:xfrm>
          <a:off x="2146822" y="3449264"/>
          <a:ext cx="9130748" cy="393125"/>
        </p:xfrm>
        <a:graphic>
          <a:graphicData uri="http://schemas.openxmlformats.org/drawingml/2006/table">
            <a:tbl>
              <a:tblPr firstRow="1" bandRow="1">
                <a:tableStyleId>{5C22544A-7EE6-4342-B048-85BDC9FD1C3A}</a:tableStyleId>
              </a:tblPr>
              <a:tblGrid>
                <a:gridCol w="2282687">
                  <a:extLst>
                    <a:ext uri="{9D8B030D-6E8A-4147-A177-3AD203B41FA5}">
                      <a16:colId xmlns:a16="http://schemas.microsoft.com/office/drawing/2014/main" val="156117192"/>
                    </a:ext>
                  </a:extLst>
                </a:gridCol>
                <a:gridCol w="2282687">
                  <a:extLst>
                    <a:ext uri="{9D8B030D-6E8A-4147-A177-3AD203B41FA5}">
                      <a16:colId xmlns:a16="http://schemas.microsoft.com/office/drawing/2014/main" val="2997630541"/>
                    </a:ext>
                  </a:extLst>
                </a:gridCol>
                <a:gridCol w="2282687">
                  <a:extLst>
                    <a:ext uri="{9D8B030D-6E8A-4147-A177-3AD203B41FA5}">
                      <a16:colId xmlns:a16="http://schemas.microsoft.com/office/drawing/2014/main" val="624826974"/>
                    </a:ext>
                  </a:extLst>
                </a:gridCol>
                <a:gridCol w="2282687">
                  <a:extLst>
                    <a:ext uri="{9D8B030D-6E8A-4147-A177-3AD203B41FA5}">
                      <a16:colId xmlns:a16="http://schemas.microsoft.com/office/drawing/2014/main" val="2976268824"/>
                    </a:ext>
                  </a:extLst>
                </a:gridCol>
              </a:tblGrid>
              <a:tr h="3931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a:solidFill>
                            <a:schemeClr val="tx2"/>
                          </a:solidFill>
                          <a:latin typeface="+mn-lt"/>
                          <a:ea typeface="Verdana" panose="020B0604030504040204" pitchFamily="34" charset="0"/>
                        </a:rPr>
                        <a:t>CRAVING CONTROL</a:t>
                      </a:r>
                    </a:p>
                  </a:txBody>
                  <a:tcPr anchor="ctr">
                    <a:lnL w="28575" cap="flat" cmpd="sng" algn="ctr">
                      <a:solidFill>
                        <a:schemeClr val="accent3"/>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a:solidFill>
                            <a:schemeClr val="tx2"/>
                          </a:solidFill>
                          <a:latin typeface="+mn-lt"/>
                          <a:ea typeface="Verdana" panose="020B0604030504040204" pitchFamily="34" charset="0"/>
                        </a:rPr>
                        <a:t>POSITIVE MOOD</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a:solidFill>
                            <a:schemeClr val="tx2"/>
                          </a:solidFill>
                          <a:latin typeface="+mn-lt"/>
                          <a:ea typeface="Verdana" panose="020B0604030504040204" pitchFamily="34" charset="0"/>
                        </a:rPr>
                        <a:t>CRAVING FOR SAVOURY</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a:solidFill>
                            <a:schemeClr val="tx2"/>
                          </a:solidFill>
                          <a:latin typeface="+mn-lt"/>
                          <a:ea typeface="Verdana" panose="020B0604030504040204" pitchFamily="34" charset="0"/>
                        </a:rPr>
                        <a:t>CRAVING FOR SWEET</a:t>
                      </a:r>
                    </a:p>
                  </a:txBody>
                  <a:tcPr anchor="ctr">
                    <a:lnL w="19050" cap="flat" cmpd="sng" algn="ctr">
                      <a:solidFill>
                        <a:schemeClr val="bg1"/>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200603874"/>
                  </a:ext>
                </a:extLst>
              </a:tr>
            </a:tbl>
          </a:graphicData>
        </a:graphic>
      </p:graphicFrame>
      <p:graphicFrame>
        <p:nvGraphicFramePr>
          <p:cNvPr id="27" name="Table 35">
            <a:extLst>
              <a:ext uri="{FF2B5EF4-FFF2-40B4-BE49-F238E27FC236}">
                <a16:creationId xmlns:a16="http://schemas.microsoft.com/office/drawing/2014/main" id="{1BEA002C-6682-29D9-A532-31E5FE5A94C2}"/>
              </a:ext>
            </a:extLst>
          </p:cNvPr>
          <p:cNvGraphicFramePr>
            <a:graphicFrameLocks noGrp="1"/>
          </p:cNvGraphicFramePr>
          <p:nvPr>
            <p:extLst>
              <p:ext uri="{D42A27DB-BD31-4B8C-83A1-F6EECF244321}">
                <p14:modId xmlns:p14="http://schemas.microsoft.com/office/powerpoint/2010/main" val="1223570902"/>
              </p:ext>
            </p:extLst>
          </p:nvPr>
        </p:nvGraphicFramePr>
        <p:xfrm>
          <a:off x="1870396" y="5397241"/>
          <a:ext cx="9150666" cy="360000"/>
        </p:xfrm>
        <a:graphic>
          <a:graphicData uri="http://schemas.openxmlformats.org/drawingml/2006/table">
            <a:tbl>
              <a:tblPr firstRow="1" bandRow="1">
                <a:tableStyleId>{5C22544A-7EE6-4342-B048-85BDC9FD1C3A}</a:tableStyleId>
              </a:tblPr>
              <a:tblGrid>
                <a:gridCol w="3050222">
                  <a:extLst>
                    <a:ext uri="{9D8B030D-6E8A-4147-A177-3AD203B41FA5}">
                      <a16:colId xmlns:a16="http://schemas.microsoft.com/office/drawing/2014/main" val="3024937048"/>
                    </a:ext>
                  </a:extLst>
                </a:gridCol>
                <a:gridCol w="3050222">
                  <a:extLst>
                    <a:ext uri="{9D8B030D-6E8A-4147-A177-3AD203B41FA5}">
                      <a16:colId xmlns:a16="http://schemas.microsoft.com/office/drawing/2014/main" val="1485130516"/>
                    </a:ext>
                  </a:extLst>
                </a:gridCol>
                <a:gridCol w="3050222">
                  <a:extLst>
                    <a:ext uri="{9D8B030D-6E8A-4147-A177-3AD203B41FA5}">
                      <a16:colId xmlns:a16="http://schemas.microsoft.com/office/drawing/2014/main" val="3723397439"/>
                    </a:ext>
                  </a:extLst>
                </a:gridCol>
              </a:tblGrid>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a:solidFill>
                            <a:schemeClr val="tx2"/>
                          </a:solidFill>
                          <a:latin typeface="+mn-lt"/>
                          <a:ea typeface="Verdana" panose="020B0604030504040204" pitchFamily="34" charset="0"/>
                        </a:rPr>
                        <a:t>COGNITIVE RESTRAINT</a:t>
                      </a:r>
                    </a:p>
                  </a:txBody>
                  <a:tcPr anchor="ctr">
                    <a:lnL w="28575"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a:solidFill>
                            <a:schemeClr val="tx2"/>
                          </a:solidFill>
                          <a:latin typeface="+mn-lt"/>
                          <a:ea typeface="Verdana" panose="020B0604030504040204" pitchFamily="34" charset="0"/>
                        </a:rPr>
                        <a:t>EMOTIONAL EATING</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a:solidFill>
                            <a:schemeClr val="tx2"/>
                          </a:solidFill>
                          <a:latin typeface="+mn-lt"/>
                          <a:ea typeface="Verdana" panose="020B0604030504040204" pitchFamily="34" charset="0"/>
                        </a:rPr>
                        <a:t>UNCONTROLLED EATING</a:t>
                      </a:r>
                    </a:p>
                  </a:txBody>
                  <a:tcPr anchor="ctr">
                    <a:lnL w="190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3311642"/>
                  </a:ext>
                </a:extLst>
              </a:tr>
            </a:tbl>
          </a:graphicData>
        </a:graphic>
      </p:graphicFrame>
      <p:sp>
        <p:nvSpPr>
          <p:cNvPr id="30" name="Rettangolo con angoli arrotondati sullo stesso lato 29">
            <a:extLst>
              <a:ext uri="{FF2B5EF4-FFF2-40B4-BE49-F238E27FC236}">
                <a16:creationId xmlns:a16="http://schemas.microsoft.com/office/drawing/2014/main" id="{50E86859-9A33-C40F-4A5C-C3A4A9BDAC48}"/>
              </a:ext>
            </a:extLst>
          </p:cNvPr>
          <p:cNvSpPr/>
          <p:nvPr/>
        </p:nvSpPr>
        <p:spPr>
          <a:xfrm rot="16200000">
            <a:off x="513450" y="2278577"/>
            <a:ext cx="1585706" cy="1619513"/>
          </a:xfrm>
          <a:prstGeom prst="round2SameRect">
            <a:avLst>
              <a:gd name="adj1" fmla="val 12488"/>
              <a:gd name="adj2" fmla="val 0"/>
            </a:avLst>
          </a:prstGeom>
          <a:solidFill>
            <a:srgbClr val="3B97D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19" name="Graphic 27">
            <a:extLst>
              <a:ext uri="{FF2B5EF4-FFF2-40B4-BE49-F238E27FC236}">
                <a16:creationId xmlns:a16="http://schemas.microsoft.com/office/drawing/2014/main" id="{744083FD-8ABB-1890-8DEF-124BA5F67CB6}"/>
              </a:ext>
            </a:extLst>
          </p:cNvPr>
          <p:cNvSpPr>
            <a:spLocks noChangeAspect="1"/>
          </p:cNvSpPr>
          <p:nvPr/>
        </p:nvSpPr>
        <p:spPr>
          <a:xfrm>
            <a:off x="1107753" y="2490571"/>
            <a:ext cx="437970" cy="635620"/>
          </a:xfrm>
          <a:custGeom>
            <a:avLst/>
            <a:gdLst>
              <a:gd name="connsiteX0" fmla="*/ 116554 w 303275"/>
              <a:gd name="connsiteY0" fmla="*/ 124238 h 417258"/>
              <a:gd name="connsiteX1" fmla="*/ 116554 w 303275"/>
              <a:gd name="connsiteY1" fmla="*/ 136430 h 417258"/>
              <a:gd name="connsiteX2" fmla="*/ 72834 w 303275"/>
              <a:gd name="connsiteY2" fmla="*/ 180054 h 417258"/>
              <a:gd name="connsiteX3" fmla="*/ 60852 w 303275"/>
              <a:gd name="connsiteY3" fmla="*/ 180264 h 417258"/>
              <a:gd name="connsiteX4" fmla="*/ 60642 w 303275"/>
              <a:gd name="connsiteY4" fmla="*/ 180054 h 417258"/>
              <a:gd name="connsiteX5" fmla="*/ 43402 w 303275"/>
              <a:gd name="connsiteY5" fmla="*/ 162814 h 417258"/>
              <a:gd name="connsiteX6" fmla="*/ 43354 w 303275"/>
              <a:gd name="connsiteY6" fmla="*/ 150669 h 417258"/>
              <a:gd name="connsiteX7" fmla="*/ 55499 w 303275"/>
              <a:gd name="connsiteY7" fmla="*/ 150622 h 417258"/>
              <a:gd name="connsiteX8" fmla="*/ 66738 w 303275"/>
              <a:gd name="connsiteY8" fmla="*/ 161957 h 417258"/>
              <a:gd name="connsiteX9" fmla="*/ 104362 w 303275"/>
              <a:gd name="connsiteY9" fmla="*/ 123857 h 417258"/>
              <a:gd name="connsiteX10" fmla="*/ 116554 w 303275"/>
              <a:gd name="connsiteY10" fmla="*/ 124238 h 417258"/>
              <a:gd name="connsiteX11" fmla="*/ 104362 w 303275"/>
              <a:gd name="connsiteY11" fmla="*/ 216440 h 417258"/>
              <a:gd name="connsiteX12" fmla="*/ 66738 w 303275"/>
              <a:gd name="connsiteY12" fmla="*/ 254540 h 417258"/>
              <a:gd name="connsiteX13" fmla="*/ 55499 w 303275"/>
              <a:gd name="connsiteY13" fmla="*/ 243205 h 417258"/>
              <a:gd name="connsiteX14" fmla="*/ 43354 w 303275"/>
              <a:gd name="connsiteY14" fmla="*/ 243252 h 417258"/>
              <a:gd name="connsiteX15" fmla="*/ 43402 w 303275"/>
              <a:gd name="connsiteY15" fmla="*/ 255397 h 417258"/>
              <a:gd name="connsiteX16" fmla="*/ 60642 w 303275"/>
              <a:gd name="connsiteY16" fmla="*/ 272637 h 417258"/>
              <a:gd name="connsiteX17" fmla="*/ 72625 w 303275"/>
              <a:gd name="connsiteY17" fmla="*/ 272847 h 417258"/>
              <a:gd name="connsiteX18" fmla="*/ 72834 w 303275"/>
              <a:gd name="connsiteY18" fmla="*/ 272637 h 417258"/>
              <a:gd name="connsiteX19" fmla="*/ 116554 w 303275"/>
              <a:gd name="connsiteY19" fmla="*/ 228917 h 417258"/>
              <a:gd name="connsiteX20" fmla="*/ 116554 w 303275"/>
              <a:gd name="connsiteY20" fmla="*/ 216821 h 417258"/>
              <a:gd name="connsiteX21" fmla="*/ 104362 w 303275"/>
              <a:gd name="connsiteY21" fmla="*/ 216440 h 417258"/>
              <a:gd name="connsiteX22" fmla="*/ 104362 w 303275"/>
              <a:gd name="connsiteY22" fmla="*/ 308642 h 417258"/>
              <a:gd name="connsiteX23" fmla="*/ 66738 w 303275"/>
              <a:gd name="connsiteY23" fmla="*/ 346742 h 417258"/>
              <a:gd name="connsiteX24" fmla="*/ 55499 w 303275"/>
              <a:gd name="connsiteY24" fmla="*/ 335407 h 417258"/>
              <a:gd name="connsiteX25" fmla="*/ 43354 w 303275"/>
              <a:gd name="connsiteY25" fmla="*/ 335454 h 417258"/>
              <a:gd name="connsiteX26" fmla="*/ 43402 w 303275"/>
              <a:gd name="connsiteY26" fmla="*/ 347599 h 417258"/>
              <a:gd name="connsiteX27" fmla="*/ 60642 w 303275"/>
              <a:gd name="connsiteY27" fmla="*/ 364934 h 417258"/>
              <a:gd name="connsiteX28" fmla="*/ 72834 w 303275"/>
              <a:gd name="connsiteY28" fmla="*/ 364934 h 417258"/>
              <a:gd name="connsiteX29" fmla="*/ 116554 w 303275"/>
              <a:gd name="connsiteY29" fmla="*/ 321215 h 417258"/>
              <a:gd name="connsiteX30" fmla="*/ 115287 w 303275"/>
              <a:gd name="connsiteY30" fmla="*/ 309023 h 417258"/>
              <a:gd name="connsiteX31" fmla="*/ 104362 w 303275"/>
              <a:gd name="connsiteY31" fmla="*/ 309023 h 417258"/>
              <a:gd name="connsiteX32" fmla="*/ 238950 w 303275"/>
              <a:gd name="connsiteY32" fmla="*/ 143573 h 417258"/>
              <a:gd name="connsiteX33" fmla="*/ 151416 w 303275"/>
              <a:gd name="connsiteY33" fmla="*/ 143573 h 417258"/>
              <a:gd name="connsiteX34" fmla="*/ 142843 w 303275"/>
              <a:gd name="connsiteY34" fmla="*/ 152146 h 417258"/>
              <a:gd name="connsiteX35" fmla="*/ 151416 w 303275"/>
              <a:gd name="connsiteY35" fmla="*/ 160718 h 417258"/>
              <a:gd name="connsiteX36" fmla="*/ 238950 w 303275"/>
              <a:gd name="connsiteY36" fmla="*/ 160718 h 417258"/>
              <a:gd name="connsiteX37" fmla="*/ 247523 w 303275"/>
              <a:gd name="connsiteY37" fmla="*/ 152146 h 417258"/>
              <a:gd name="connsiteX38" fmla="*/ 238950 w 303275"/>
              <a:gd name="connsiteY38" fmla="*/ 143573 h 417258"/>
              <a:gd name="connsiteX39" fmla="*/ 238950 w 303275"/>
              <a:gd name="connsiteY39" fmla="*/ 235775 h 417258"/>
              <a:gd name="connsiteX40" fmla="*/ 151416 w 303275"/>
              <a:gd name="connsiteY40" fmla="*/ 235775 h 417258"/>
              <a:gd name="connsiteX41" fmla="*/ 142843 w 303275"/>
              <a:gd name="connsiteY41" fmla="*/ 244348 h 417258"/>
              <a:gd name="connsiteX42" fmla="*/ 151416 w 303275"/>
              <a:gd name="connsiteY42" fmla="*/ 252920 h 417258"/>
              <a:gd name="connsiteX43" fmla="*/ 238950 w 303275"/>
              <a:gd name="connsiteY43" fmla="*/ 252920 h 417258"/>
              <a:gd name="connsiteX44" fmla="*/ 247523 w 303275"/>
              <a:gd name="connsiteY44" fmla="*/ 244348 h 417258"/>
              <a:gd name="connsiteX45" fmla="*/ 238950 w 303275"/>
              <a:gd name="connsiteY45" fmla="*/ 235775 h 417258"/>
              <a:gd name="connsiteX46" fmla="*/ 238950 w 303275"/>
              <a:gd name="connsiteY46" fmla="*/ 327977 h 417258"/>
              <a:gd name="connsiteX47" fmla="*/ 151416 w 303275"/>
              <a:gd name="connsiteY47" fmla="*/ 327977 h 417258"/>
              <a:gd name="connsiteX48" fmla="*/ 142843 w 303275"/>
              <a:gd name="connsiteY48" fmla="*/ 336550 h 417258"/>
              <a:gd name="connsiteX49" fmla="*/ 151416 w 303275"/>
              <a:gd name="connsiteY49" fmla="*/ 345122 h 417258"/>
              <a:gd name="connsiteX50" fmla="*/ 238950 w 303275"/>
              <a:gd name="connsiteY50" fmla="*/ 345122 h 417258"/>
              <a:gd name="connsiteX51" fmla="*/ 247523 w 303275"/>
              <a:gd name="connsiteY51" fmla="*/ 336550 h 417258"/>
              <a:gd name="connsiteX52" fmla="*/ 238950 w 303275"/>
              <a:gd name="connsiteY52" fmla="*/ 327977 h 417258"/>
              <a:gd name="connsiteX53" fmla="*/ 302863 w 303275"/>
              <a:gd name="connsiteY53" fmla="*/ 64135 h 417258"/>
              <a:gd name="connsiteX54" fmla="*/ 302863 w 303275"/>
              <a:gd name="connsiteY54" fmla="*/ 399129 h 417258"/>
              <a:gd name="connsiteX55" fmla="*/ 284766 w 303275"/>
              <a:gd name="connsiteY55" fmla="*/ 417226 h 417258"/>
              <a:gd name="connsiteX56" fmla="*/ 18066 w 303275"/>
              <a:gd name="connsiteY56" fmla="*/ 417226 h 417258"/>
              <a:gd name="connsiteX57" fmla="*/ -32 w 303275"/>
              <a:gd name="connsiteY57" fmla="*/ 399129 h 417258"/>
              <a:gd name="connsiteX58" fmla="*/ -32 w 303275"/>
              <a:gd name="connsiteY58" fmla="*/ 64135 h 417258"/>
              <a:gd name="connsiteX59" fmla="*/ 18066 w 303275"/>
              <a:gd name="connsiteY59" fmla="*/ 46037 h 417258"/>
              <a:gd name="connsiteX60" fmla="*/ 65691 w 303275"/>
              <a:gd name="connsiteY60" fmla="*/ 46037 h 417258"/>
              <a:gd name="connsiteX61" fmla="*/ 65691 w 303275"/>
              <a:gd name="connsiteY61" fmla="*/ 27464 h 417258"/>
              <a:gd name="connsiteX62" fmla="*/ 74263 w 303275"/>
              <a:gd name="connsiteY62" fmla="*/ 18891 h 417258"/>
              <a:gd name="connsiteX63" fmla="*/ 127222 w 303275"/>
              <a:gd name="connsiteY63" fmla="*/ 18891 h 417258"/>
              <a:gd name="connsiteX64" fmla="*/ 161979 w 303275"/>
              <a:gd name="connsiteY64" fmla="*/ 1356 h 417258"/>
              <a:gd name="connsiteX65" fmla="*/ 179514 w 303275"/>
              <a:gd name="connsiteY65" fmla="*/ 18891 h 417258"/>
              <a:gd name="connsiteX66" fmla="*/ 229425 w 303275"/>
              <a:gd name="connsiteY66" fmla="*/ 18891 h 417258"/>
              <a:gd name="connsiteX67" fmla="*/ 237998 w 303275"/>
              <a:gd name="connsiteY67" fmla="*/ 27464 h 417258"/>
              <a:gd name="connsiteX68" fmla="*/ 237998 w 303275"/>
              <a:gd name="connsiteY68" fmla="*/ 46037 h 417258"/>
              <a:gd name="connsiteX69" fmla="*/ 285623 w 303275"/>
              <a:gd name="connsiteY69" fmla="*/ 46037 h 417258"/>
              <a:gd name="connsiteX70" fmla="*/ 303244 w 303275"/>
              <a:gd name="connsiteY70" fmla="*/ 64135 h 417258"/>
              <a:gd name="connsiteX71" fmla="*/ 82835 w 303275"/>
              <a:gd name="connsiteY71" fmla="*/ 73660 h 417258"/>
              <a:gd name="connsiteX72" fmla="*/ 220281 w 303275"/>
              <a:gd name="connsiteY72" fmla="*/ 73660 h 417258"/>
              <a:gd name="connsiteX73" fmla="*/ 220281 w 303275"/>
              <a:gd name="connsiteY73" fmla="*/ 36226 h 417258"/>
              <a:gd name="connsiteX74" fmla="*/ 172656 w 303275"/>
              <a:gd name="connsiteY74" fmla="*/ 36226 h 417258"/>
              <a:gd name="connsiteX75" fmla="*/ 164084 w 303275"/>
              <a:gd name="connsiteY75" fmla="*/ 27654 h 417258"/>
              <a:gd name="connsiteX76" fmla="*/ 152758 w 303275"/>
              <a:gd name="connsiteY76" fmla="*/ 18310 h 417258"/>
              <a:gd name="connsiteX77" fmla="*/ 143415 w 303275"/>
              <a:gd name="connsiteY77" fmla="*/ 27654 h 417258"/>
              <a:gd name="connsiteX78" fmla="*/ 134842 w 303275"/>
              <a:gd name="connsiteY78" fmla="*/ 36226 h 417258"/>
              <a:gd name="connsiteX79" fmla="*/ 83216 w 303275"/>
              <a:gd name="connsiteY79" fmla="*/ 36226 h 417258"/>
              <a:gd name="connsiteX80" fmla="*/ 285718 w 303275"/>
              <a:gd name="connsiteY80" fmla="*/ 64135 h 417258"/>
              <a:gd name="connsiteX81" fmla="*/ 284766 w 303275"/>
              <a:gd name="connsiteY81" fmla="*/ 63182 h 417258"/>
              <a:gd name="connsiteX82" fmla="*/ 237141 w 303275"/>
              <a:gd name="connsiteY82" fmla="*/ 63182 h 417258"/>
              <a:gd name="connsiteX83" fmla="*/ 237141 w 303275"/>
              <a:gd name="connsiteY83" fmla="*/ 82232 h 417258"/>
              <a:gd name="connsiteX84" fmla="*/ 228568 w 303275"/>
              <a:gd name="connsiteY84" fmla="*/ 90805 h 417258"/>
              <a:gd name="connsiteX85" fmla="*/ 74644 w 303275"/>
              <a:gd name="connsiteY85" fmla="*/ 90805 h 417258"/>
              <a:gd name="connsiteX86" fmla="*/ 66072 w 303275"/>
              <a:gd name="connsiteY86" fmla="*/ 82232 h 417258"/>
              <a:gd name="connsiteX87" fmla="*/ 66072 w 303275"/>
              <a:gd name="connsiteY87" fmla="*/ 63182 h 417258"/>
              <a:gd name="connsiteX88" fmla="*/ 18447 w 303275"/>
              <a:gd name="connsiteY88" fmla="*/ 63182 h 417258"/>
              <a:gd name="connsiteX89" fmla="*/ 17494 w 303275"/>
              <a:gd name="connsiteY89" fmla="*/ 63935 h 417258"/>
              <a:gd name="connsiteX90" fmla="*/ 17494 w 303275"/>
              <a:gd name="connsiteY90" fmla="*/ 64135 h 417258"/>
              <a:gd name="connsiteX91" fmla="*/ 17494 w 303275"/>
              <a:gd name="connsiteY91" fmla="*/ 399129 h 417258"/>
              <a:gd name="connsiteX92" fmla="*/ 18447 w 303275"/>
              <a:gd name="connsiteY92" fmla="*/ 400082 h 417258"/>
              <a:gd name="connsiteX93" fmla="*/ 285147 w 303275"/>
              <a:gd name="connsiteY93" fmla="*/ 400082 h 417258"/>
              <a:gd name="connsiteX94" fmla="*/ 286099 w 303275"/>
              <a:gd name="connsiteY94" fmla="*/ 399129 h 41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03275" h="417258">
                <a:moveTo>
                  <a:pt x="116554" y="124238"/>
                </a:moveTo>
                <a:cubicBezTo>
                  <a:pt x="119897" y="127619"/>
                  <a:pt x="119897" y="133048"/>
                  <a:pt x="116554" y="136430"/>
                </a:cubicBezTo>
                <a:lnTo>
                  <a:pt x="72834" y="180054"/>
                </a:lnTo>
                <a:cubicBezTo>
                  <a:pt x="69577" y="183416"/>
                  <a:pt x="64214" y="183512"/>
                  <a:pt x="60852" y="180264"/>
                </a:cubicBezTo>
                <a:cubicBezTo>
                  <a:pt x="60776" y="180187"/>
                  <a:pt x="60709" y="180121"/>
                  <a:pt x="60642" y="180054"/>
                </a:cubicBezTo>
                <a:lnTo>
                  <a:pt x="43402" y="162814"/>
                </a:lnTo>
                <a:cubicBezTo>
                  <a:pt x="40040" y="159470"/>
                  <a:pt x="40011" y="154032"/>
                  <a:pt x="43354" y="150669"/>
                </a:cubicBezTo>
                <a:cubicBezTo>
                  <a:pt x="46698" y="147307"/>
                  <a:pt x="52136" y="147278"/>
                  <a:pt x="55499" y="150622"/>
                </a:cubicBezTo>
                <a:lnTo>
                  <a:pt x="66738" y="161957"/>
                </a:lnTo>
                <a:lnTo>
                  <a:pt x="104362" y="123857"/>
                </a:lnTo>
                <a:cubicBezTo>
                  <a:pt x="107839" y="120618"/>
                  <a:pt x="113277" y="120790"/>
                  <a:pt x="116554" y="124238"/>
                </a:cubicBezTo>
                <a:close/>
                <a:moveTo>
                  <a:pt x="104362" y="216440"/>
                </a:moveTo>
                <a:lnTo>
                  <a:pt x="66738" y="254540"/>
                </a:lnTo>
                <a:lnTo>
                  <a:pt x="55499" y="243205"/>
                </a:lnTo>
                <a:cubicBezTo>
                  <a:pt x="52136" y="239861"/>
                  <a:pt x="46698" y="239890"/>
                  <a:pt x="43354" y="243252"/>
                </a:cubicBezTo>
                <a:cubicBezTo>
                  <a:pt x="40011" y="246615"/>
                  <a:pt x="40040" y="252053"/>
                  <a:pt x="43402" y="255397"/>
                </a:cubicBezTo>
                <a:lnTo>
                  <a:pt x="60642" y="272637"/>
                </a:lnTo>
                <a:cubicBezTo>
                  <a:pt x="63900" y="275999"/>
                  <a:pt x="69262" y="276095"/>
                  <a:pt x="72625" y="272847"/>
                </a:cubicBezTo>
                <a:cubicBezTo>
                  <a:pt x="72701" y="272770"/>
                  <a:pt x="72768" y="272704"/>
                  <a:pt x="72834" y="272637"/>
                </a:cubicBezTo>
                <a:lnTo>
                  <a:pt x="116554" y="228917"/>
                </a:lnTo>
                <a:cubicBezTo>
                  <a:pt x="119888" y="225574"/>
                  <a:pt x="119888" y="220164"/>
                  <a:pt x="116554" y="216821"/>
                </a:cubicBezTo>
                <a:cubicBezTo>
                  <a:pt x="113277" y="213373"/>
                  <a:pt x="107839" y="213201"/>
                  <a:pt x="104362" y="216440"/>
                </a:cubicBezTo>
                <a:close/>
                <a:moveTo>
                  <a:pt x="104362" y="308642"/>
                </a:moveTo>
                <a:lnTo>
                  <a:pt x="66738" y="346742"/>
                </a:lnTo>
                <a:lnTo>
                  <a:pt x="55499" y="335407"/>
                </a:lnTo>
                <a:cubicBezTo>
                  <a:pt x="52136" y="332064"/>
                  <a:pt x="46698" y="332092"/>
                  <a:pt x="43354" y="335454"/>
                </a:cubicBezTo>
                <a:cubicBezTo>
                  <a:pt x="40011" y="338817"/>
                  <a:pt x="40040" y="344256"/>
                  <a:pt x="43402" y="347599"/>
                </a:cubicBezTo>
                <a:lnTo>
                  <a:pt x="60642" y="364934"/>
                </a:lnTo>
                <a:cubicBezTo>
                  <a:pt x="64043" y="368220"/>
                  <a:pt x="69434" y="368220"/>
                  <a:pt x="72834" y="364934"/>
                </a:cubicBezTo>
                <a:lnTo>
                  <a:pt x="116554" y="321215"/>
                </a:lnTo>
                <a:cubicBezTo>
                  <a:pt x="119574" y="317500"/>
                  <a:pt x="119002" y="312042"/>
                  <a:pt x="115287" y="309023"/>
                </a:cubicBezTo>
                <a:cubicBezTo>
                  <a:pt x="112096" y="306441"/>
                  <a:pt x="107543" y="306441"/>
                  <a:pt x="104362" y="309023"/>
                </a:cubicBezTo>
                <a:close/>
                <a:moveTo>
                  <a:pt x="238950" y="143573"/>
                </a:moveTo>
                <a:lnTo>
                  <a:pt x="151416" y="143573"/>
                </a:lnTo>
                <a:cubicBezTo>
                  <a:pt x="146681" y="143573"/>
                  <a:pt x="142843" y="147412"/>
                  <a:pt x="142843" y="152146"/>
                </a:cubicBezTo>
                <a:cubicBezTo>
                  <a:pt x="142843" y="156880"/>
                  <a:pt x="146681" y="160718"/>
                  <a:pt x="151416" y="160718"/>
                </a:cubicBezTo>
                <a:lnTo>
                  <a:pt x="238950" y="160718"/>
                </a:lnTo>
                <a:cubicBezTo>
                  <a:pt x="243684" y="160718"/>
                  <a:pt x="247523" y="156880"/>
                  <a:pt x="247523" y="152146"/>
                </a:cubicBezTo>
                <a:cubicBezTo>
                  <a:pt x="247523" y="147412"/>
                  <a:pt x="243684" y="143573"/>
                  <a:pt x="238950" y="143573"/>
                </a:cubicBezTo>
                <a:close/>
                <a:moveTo>
                  <a:pt x="238950" y="235775"/>
                </a:moveTo>
                <a:lnTo>
                  <a:pt x="151416" y="235775"/>
                </a:lnTo>
                <a:cubicBezTo>
                  <a:pt x="146681" y="235775"/>
                  <a:pt x="142843" y="239614"/>
                  <a:pt x="142843" y="244348"/>
                </a:cubicBezTo>
                <a:cubicBezTo>
                  <a:pt x="142843" y="249082"/>
                  <a:pt x="146681" y="252920"/>
                  <a:pt x="151416" y="252920"/>
                </a:cubicBezTo>
                <a:lnTo>
                  <a:pt x="238950" y="252920"/>
                </a:lnTo>
                <a:cubicBezTo>
                  <a:pt x="243684" y="252920"/>
                  <a:pt x="247523" y="249082"/>
                  <a:pt x="247523" y="244348"/>
                </a:cubicBezTo>
                <a:cubicBezTo>
                  <a:pt x="247523" y="239614"/>
                  <a:pt x="243684" y="235775"/>
                  <a:pt x="238950" y="235775"/>
                </a:cubicBezTo>
                <a:close/>
                <a:moveTo>
                  <a:pt x="238950" y="327977"/>
                </a:moveTo>
                <a:lnTo>
                  <a:pt x="151416" y="327977"/>
                </a:lnTo>
                <a:cubicBezTo>
                  <a:pt x="146681" y="327977"/>
                  <a:pt x="142843" y="331816"/>
                  <a:pt x="142843" y="336550"/>
                </a:cubicBezTo>
                <a:cubicBezTo>
                  <a:pt x="142843" y="341284"/>
                  <a:pt x="146681" y="345122"/>
                  <a:pt x="151416" y="345122"/>
                </a:cubicBezTo>
                <a:lnTo>
                  <a:pt x="238950" y="345122"/>
                </a:lnTo>
                <a:cubicBezTo>
                  <a:pt x="243684" y="345122"/>
                  <a:pt x="247523" y="341284"/>
                  <a:pt x="247523" y="336550"/>
                </a:cubicBezTo>
                <a:cubicBezTo>
                  <a:pt x="247523" y="331816"/>
                  <a:pt x="243684" y="327977"/>
                  <a:pt x="238950" y="327977"/>
                </a:cubicBezTo>
                <a:close/>
                <a:moveTo>
                  <a:pt x="302863" y="64135"/>
                </a:moveTo>
                <a:lnTo>
                  <a:pt x="302863" y="399129"/>
                </a:lnTo>
                <a:cubicBezTo>
                  <a:pt x="302863" y="409121"/>
                  <a:pt x="294757" y="417226"/>
                  <a:pt x="284766" y="417226"/>
                </a:cubicBezTo>
                <a:lnTo>
                  <a:pt x="18066" y="417226"/>
                </a:lnTo>
                <a:cubicBezTo>
                  <a:pt x="8074" y="417226"/>
                  <a:pt x="-32" y="409121"/>
                  <a:pt x="-32" y="399129"/>
                </a:cubicBezTo>
                <a:lnTo>
                  <a:pt x="-32" y="64135"/>
                </a:lnTo>
                <a:cubicBezTo>
                  <a:pt x="-32" y="54143"/>
                  <a:pt x="8074" y="46037"/>
                  <a:pt x="18066" y="46037"/>
                </a:cubicBezTo>
                <a:lnTo>
                  <a:pt x="65691" y="46037"/>
                </a:lnTo>
                <a:lnTo>
                  <a:pt x="65691" y="27464"/>
                </a:lnTo>
                <a:cubicBezTo>
                  <a:pt x="65738" y="22749"/>
                  <a:pt x="69548" y="18939"/>
                  <a:pt x="74263" y="18891"/>
                </a:cubicBezTo>
                <a:lnTo>
                  <a:pt x="127222" y="18891"/>
                </a:lnTo>
                <a:cubicBezTo>
                  <a:pt x="131975" y="4451"/>
                  <a:pt x="147539" y="-3398"/>
                  <a:pt x="161979" y="1356"/>
                </a:cubicBezTo>
                <a:cubicBezTo>
                  <a:pt x="170275" y="4089"/>
                  <a:pt x="176781" y="10595"/>
                  <a:pt x="179514" y="18891"/>
                </a:cubicBezTo>
                <a:lnTo>
                  <a:pt x="229425" y="18891"/>
                </a:lnTo>
                <a:cubicBezTo>
                  <a:pt x="234159" y="18891"/>
                  <a:pt x="237998" y="22730"/>
                  <a:pt x="237998" y="27464"/>
                </a:cubicBezTo>
                <a:lnTo>
                  <a:pt x="237998" y="46037"/>
                </a:lnTo>
                <a:lnTo>
                  <a:pt x="285623" y="46037"/>
                </a:lnTo>
                <a:cubicBezTo>
                  <a:pt x="295433" y="46294"/>
                  <a:pt x="303244" y="54324"/>
                  <a:pt x="303244" y="64135"/>
                </a:cubicBezTo>
                <a:close/>
                <a:moveTo>
                  <a:pt x="82835" y="73660"/>
                </a:moveTo>
                <a:lnTo>
                  <a:pt x="220281" y="73660"/>
                </a:lnTo>
                <a:lnTo>
                  <a:pt x="220281" y="36226"/>
                </a:lnTo>
                <a:lnTo>
                  <a:pt x="172656" y="36226"/>
                </a:lnTo>
                <a:cubicBezTo>
                  <a:pt x="167922" y="36226"/>
                  <a:pt x="164084" y="32388"/>
                  <a:pt x="164084" y="27654"/>
                </a:cubicBezTo>
                <a:cubicBezTo>
                  <a:pt x="163531" y="21949"/>
                  <a:pt x="158464" y="17767"/>
                  <a:pt x="152758" y="18310"/>
                </a:cubicBezTo>
                <a:cubicBezTo>
                  <a:pt x="147806" y="18786"/>
                  <a:pt x="143891" y="22701"/>
                  <a:pt x="143415" y="27654"/>
                </a:cubicBezTo>
                <a:cubicBezTo>
                  <a:pt x="143415" y="32388"/>
                  <a:pt x="139576" y="36226"/>
                  <a:pt x="134842" y="36226"/>
                </a:cubicBezTo>
                <a:lnTo>
                  <a:pt x="83216" y="36226"/>
                </a:lnTo>
                <a:close/>
                <a:moveTo>
                  <a:pt x="285718" y="64135"/>
                </a:moveTo>
                <a:cubicBezTo>
                  <a:pt x="285718" y="63611"/>
                  <a:pt x="285289" y="63182"/>
                  <a:pt x="284766" y="63182"/>
                </a:cubicBezTo>
                <a:lnTo>
                  <a:pt x="237141" y="63182"/>
                </a:lnTo>
                <a:lnTo>
                  <a:pt x="237141" y="82232"/>
                </a:lnTo>
                <a:cubicBezTo>
                  <a:pt x="237141" y="86966"/>
                  <a:pt x="233302" y="90805"/>
                  <a:pt x="228568" y="90805"/>
                </a:cubicBezTo>
                <a:lnTo>
                  <a:pt x="74644" y="90805"/>
                </a:lnTo>
                <a:cubicBezTo>
                  <a:pt x="69910" y="90805"/>
                  <a:pt x="66072" y="86966"/>
                  <a:pt x="66072" y="82232"/>
                </a:cubicBezTo>
                <a:lnTo>
                  <a:pt x="66072" y="63182"/>
                </a:lnTo>
                <a:lnTo>
                  <a:pt x="18447" y="63182"/>
                </a:lnTo>
                <a:cubicBezTo>
                  <a:pt x="17980" y="63125"/>
                  <a:pt x="17551" y="63458"/>
                  <a:pt x="17494" y="63935"/>
                </a:cubicBezTo>
                <a:cubicBezTo>
                  <a:pt x="17484" y="64001"/>
                  <a:pt x="17484" y="64068"/>
                  <a:pt x="17494" y="64135"/>
                </a:cubicBezTo>
                <a:lnTo>
                  <a:pt x="17494" y="399129"/>
                </a:lnTo>
                <a:cubicBezTo>
                  <a:pt x="17542" y="399634"/>
                  <a:pt x="17942" y="400034"/>
                  <a:pt x="18447" y="400082"/>
                </a:cubicBezTo>
                <a:lnTo>
                  <a:pt x="285147" y="400082"/>
                </a:lnTo>
                <a:cubicBezTo>
                  <a:pt x="285652" y="400034"/>
                  <a:pt x="286051" y="399634"/>
                  <a:pt x="286099" y="399129"/>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000000"/>
              </a:solidFill>
              <a:effectLst/>
              <a:uLnTx/>
              <a:uFillTx/>
              <a:ea typeface="Verdana" panose="020B0604030504040204" pitchFamily="34" charset="0"/>
              <a:cs typeface="+mn-cs"/>
            </a:endParaRPr>
          </a:p>
        </p:txBody>
      </p:sp>
      <p:sp>
        <p:nvSpPr>
          <p:cNvPr id="32" name="CasellaDiTesto 31">
            <a:extLst>
              <a:ext uri="{FF2B5EF4-FFF2-40B4-BE49-F238E27FC236}">
                <a16:creationId xmlns:a16="http://schemas.microsoft.com/office/drawing/2014/main" id="{844802A7-143D-9758-0F46-E853254B0E80}"/>
              </a:ext>
            </a:extLst>
          </p:cNvPr>
          <p:cNvSpPr txBox="1"/>
          <p:nvPr/>
        </p:nvSpPr>
        <p:spPr>
          <a:xfrm>
            <a:off x="547647" y="3204084"/>
            <a:ext cx="1550504" cy="402290"/>
          </a:xfrm>
          <a:prstGeom prst="rect">
            <a:avLst/>
          </a:prstGeom>
          <a:noFill/>
        </p:spPr>
        <p:txBody>
          <a:bodyPr wrap="square">
            <a:spAutoFit/>
          </a:bodyPr>
          <a:lstStyle/>
          <a:p>
            <a:pPr marL="0" marR="0" lvl="0" indent="0" algn="ctr" defTabSz="914400" rtl="0" eaLnBrk="1" fontAlgn="auto" latinLnBrk="0" hangingPunct="1">
              <a:lnSpc>
                <a:spcPct val="125000"/>
              </a:lnSpc>
              <a:spcBef>
                <a:spcPts val="0"/>
              </a:spcBef>
              <a:spcAft>
                <a:spcPts val="300"/>
              </a:spcAft>
              <a:buClrTx/>
              <a:buSzTx/>
              <a:buFontTx/>
              <a:buNone/>
              <a:tabLst/>
              <a:defRPr/>
            </a:pPr>
            <a:r>
              <a:rPr kumimoji="0" lang="en-GB" b="1" i="0" u="none" strike="noStrike" kern="1200" cap="none" spc="0" normalizeH="0" baseline="0" noProof="0">
                <a:ln>
                  <a:noFill/>
                </a:ln>
                <a:solidFill>
                  <a:schemeClr val="bg1"/>
                </a:solidFill>
                <a:effectLst/>
                <a:uLnTx/>
                <a:uFillTx/>
                <a:latin typeface="+mj-lt"/>
                <a:ea typeface="Verdana" panose="020B0604030504040204" pitchFamily="34" charset="0"/>
                <a:cs typeface="+mn-cs"/>
              </a:rPr>
              <a:t>CoEQ</a:t>
            </a:r>
            <a:r>
              <a:rPr kumimoji="0" lang="en-GB" b="1" i="0" u="none" strike="noStrike" kern="1200" cap="none" spc="0" normalizeH="0" baseline="30000" noProof="0">
                <a:ln>
                  <a:noFill/>
                </a:ln>
                <a:solidFill>
                  <a:schemeClr val="bg1"/>
                </a:solidFill>
                <a:effectLst/>
                <a:uLnTx/>
                <a:uFillTx/>
                <a:latin typeface="+mj-lt"/>
                <a:ea typeface="Verdana" panose="020B0604030504040204" pitchFamily="34" charset="0"/>
                <a:cs typeface="+mn-cs"/>
              </a:rPr>
              <a:t>1</a:t>
            </a:r>
          </a:p>
        </p:txBody>
      </p:sp>
      <p:sp>
        <p:nvSpPr>
          <p:cNvPr id="39" name="CasellaDiTesto 38">
            <a:extLst>
              <a:ext uri="{FF2B5EF4-FFF2-40B4-BE49-F238E27FC236}">
                <a16:creationId xmlns:a16="http://schemas.microsoft.com/office/drawing/2014/main" id="{47A7F89B-996D-FA99-62B3-2C3904D0C404}"/>
              </a:ext>
            </a:extLst>
          </p:cNvPr>
          <p:cNvSpPr txBox="1"/>
          <p:nvPr/>
        </p:nvSpPr>
        <p:spPr>
          <a:xfrm>
            <a:off x="202124" y="5110261"/>
            <a:ext cx="2249229" cy="402290"/>
          </a:xfrm>
          <a:prstGeom prst="rect">
            <a:avLst/>
          </a:prstGeom>
          <a:noFill/>
        </p:spPr>
        <p:txBody>
          <a:bodyPr wrap="square">
            <a:spAutoFit/>
          </a:bodyPr>
          <a:lstStyle/>
          <a:p>
            <a:pPr marL="0" marR="0" lvl="0" indent="0" algn="ctr" defTabSz="914400" rtl="0" eaLnBrk="1" fontAlgn="auto" latinLnBrk="0" hangingPunct="1">
              <a:lnSpc>
                <a:spcPct val="125000"/>
              </a:lnSpc>
              <a:spcBef>
                <a:spcPts val="0"/>
              </a:spcBef>
              <a:spcAft>
                <a:spcPts val="300"/>
              </a:spcAft>
              <a:buClrTx/>
              <a:buSzTx/>
              <a:buFontTx/>
              <a:buNone/>
              <a:tabLst/>
              <a:defRPr/>
            </a:pPr>
            <a:r>
              <a:rPr lang="en-GB" b="1">
                <a:solidFill>
                  <a:schemeClr val="bg1"/>
                </a:solidFill>
                <a:latin typeface="+mj-lt"/>
                <a:ea typeface="Verdana" panose="020B0604030504040204" pitchFamily="34" charset="0"/>
              </a:rPr>
              <a:t>TFEQ-R18v2</a:t>
            </a:r>
            <a:r>
              <a:rPr lang="en-GB" b="1" baseline="30000">
                <a:solidFill>
                  <a:schemeClr val="bg1"/>
                </a:solidFill>
                <a:latin typeface="+mj-lt"/>
                <a:ea typeface="Verdana" panose="020B0604030504040204" pitchFamily="34" charset="0"/>
              </a:rPr>
              <a:t>2</a:t>
            </a:r>
          </a:p>
        </p:txBody>
      </p:sp>
      <p:sp>
        <p:nvSpPr>
          <p:cNvPr id="40" name="Graphic 27">
            <a:extLst>
              <a:ext uri="{FF2B5EF4-FFF2-40B4-BE49-F238E27FC236}">
                <a16:creationId xmlns:a16="http://schemas.microsoft.com/office/drawing/2014/main" id="{BCCD312A-CC2C-3E3C-3CF1-D0974F8F2D93}"/>
              </a:ext>
            </a:extLst>
          </p:cNvPr>
          <p:cNvSpPr>
            <a:spLocks noChangeAspect="1"/>
          </p:cNvSpPr>
          <p:nvPr/>
        </p:nvSpPr>
        <p:spPr>
          <a:xfrm>
            <a:off x="1098161" y="4392746"/>
            <a:ext cx="437970" cy="635620"/>
          </a:xfrm>
          <a:custGeom>
            <a:avLst/>
            <a:gdLst>
              <a:gd name="connsiteX0" fmla="*/ 116554 w 303275"/>
              <a:gd name="connsiteY0" fmla="*/ 124238 h 417258"/>
              <a:gd name="connsiteX1" fmla="*/ 116554 w 303275"/>
              <a:gd name="connsiteY1" fmla="*/ 136430 h 417258"/>
              <a:gd name="connsiteX2" fmla="*/ 72834 w 303275"/>
              <a:gd name="connsiteY2" fmla="*/ 180054 h 417258"/>
              <a:gd name="connsiteX3" fmla="*/ 60852 w 303275"/>
              <a:gd name="connsiteY3" fmla="*/ 180264 h 417258"/>
              <a:gd name="connsiteX4" fmla="*/ 60642 w 303275"/>
              <a:gd name="connsiteY4" fmla="*/ 180054 h 417258"/>
              <a:gd name="connsiteX5" fmla="*/ 43402 w 303275"/>
              <a:gd name="connsiteY5" fmla="*/ 162814 h 417258"/>
              <a:gd name="connsiteX6" fmla="*/ 43354 w 303275"/>
              <a:gd name="connsiteY6" fmla="*/ 150669 h 417258"/>
              <a:gd name="connsiteX7" fmla="*/ 55499 w 303275"/>
              <a:gd name="connsiteY7" fmla="*/ 150622 h 417258"/>
              <a:gd name="connsiteX8" fmla="*/ 66738 w 303275"/>
              <a:gd name="connsiteY8" fmla="*/ 161957 h 417258"/>
              <a:gd name="connsiteX9" fmla="*/ 104362 w 303275"/>
              <a:gd name="connsiteY9" fmla="*/ 123857 h 417258"/>
              <a:gd name="connsiteX10" fmla="*/ 116554 w 303275"/>
              <a:gd name="connsiteY10" fmla="*/ 124238 h 417258"/>
              <a:gd name="connsiteX11" fmla="*/ 104362 w 303275"/>
              <a:gd name="connsiteY11" fmla="*/ 216440 h 417258"/>
              <a:gd name="connsiteX12" fmla="*/ 66738 w 303275"/>
              <a:gd name="connsiteY12" fmla="*/ 254540 h 417258"/>
              <a:gd name="connsiteX13" fmla="*/ 55499 w 303275"/>
              <a:gd name="connsiteY13" fmla="*/ 243205 h 417258"/>
              <a:gd name="connsiteX14" fmla="*/ 43354 w 303275"/>
              <a:gd name="connsiteY14" fmla="*/ 243252 h 417258"/>
              <a:gd name="connsiteX15" fmla="*/ 43402 w 303275"/>
              <a:gd name="connsiteY15" fmla="*/ 255397 h 417258"/>
              <a:gd name="connsiteX16" fmla="*/ 60642 w 303275"/>
              <a:gd name="connsiteY16" fmla="*/ 272637 h 417258"/>
              <a:gd name="connsiteX17" fmla="*/ 72625 w 303275"/>
              <a:gd name="connsiteY17" fmla="*/ 272847 h 417258"/>
              <a:gd name="connsiteX18" fmla="*/ 72834 w 303275"/>
              <a:gd name="connsiteY18" fmla="*/ 272637 h 417258"/>
              <a:gd name="connsiteX19" fmla="*/ 116554 w 303275"/>
              <a:gd name="connsiteY19" fmla="*/ 228917 h 417258"/>
              <a:gd name="connsiteX20" fmla="*/ 116554 w 303275"/>
              <a:gd name="connsiteY20" fmla="*/ 216821 h 417258"/>
              <a:gd name="connsiteX21" fmla="*/ 104362 w 303275"/>
              <a:gd name="connsiteY21" fmla="*/ 216440 h 417258"/>
              <a:gd name="connsiteX22" fmla="*/ 104362 w 303275"/>
              <a:gd name="connsiteY22" fmla="*/ 308642 h 417258"/>
              <a:gd name="connsiteX23" fmla="*/ 66738 w 303275"/>
              <a:gd name="connsiteY23" fmla="*/ 346742 h 417258"/>
              <a:gd name="connsiteX24" fmla="*/ 55499 w 303275"/>
              <a:gd name="connsiteY24" fmla="*/ 335407 h 417258"/>
              <a:gd name="connsiteX25" fmla="*/ 43354 w 303275"/>
              <a:gd name="connsiteY25" fmla="*/ 335454 h 417258"/>
              <a:gd name="connsiteX26" fmla="*/ 43402 w 303275"/>
              <a:gd name="connsiteY26" fmla="*/ 347599 h 417258"/>
              <a:gd name="connsiteX27" fmla="*/ 60642 w 303275"/>
              <a:gd name="connsiteY27" fmla="*/ 364934 h 417258"/>
              <a:gd name="connsiteX28" fmla="*/ 72834 w 303275"/>
              <a:gd name="connsiteY28" fmla="*/ 364934 h 417258"/>
              <a:gd name="connsiteX29" fmla="*/ 116554 w 303275"/>
              <a:gd name="connsiteY29" fmla="*/ 321215 h 417258"/>
              <a:gd name="connsiteX30" fmla="*/ 115287 w 303275"/>
              <a:gd name="connsiteY30" fmla="*/ 309023 h 417258"/>
              <a:gd name="connsiteX31" fmla="*/ 104362 w 303275"/>
              <a:gd name="connsiteY31" fmla="*/ 309023 h 417258"/>
              <a:gd name="connsiteX32" fmla="*/ 238950 w 303275"/>
              <a:gd name="connsiteY32" fmla="*/ 143573 h 417258"/>
              <a:gd name="connsiteX33" fmla="*/ 151416 w 303275"/>
              <a:gd name="connsiteY33" fmla="*/ 143573 h 417258"/>
              <a:gd name="connsiteX34" fmla="*/ 142843 w 303275"/>
              <a:gd name="connsiteY34" fmla="*/ 152146 h 417258"/>
              <a:gd name="connsiteX35" fmla="*/ 151416 w 303275"/>
              <a:gd name="connsiteY35" fmla="*/ 160718 h 417258"/>
              <a:gd name="connsiteX36" fmla="*/ 238950 w 303275"/>
              <a:gd name="connsiteY36" fmla="*/ 160718 h 417258"/>
              <a:gd name="connsiteX37" fmla="*/ 247523 w 303275"/>
              <a:gd name="connsiteY37" fmla="*/ 152146 h 417258"/>
              <a:gd name="connsiteX38" fmla="*/ 238950 w 303275"/>
              <a:gd name="connsiteY38" fmla="*/ 143573 h 417258"/>
              <a:gd name="connsiteX39" fmla="*/ 238950 w 303275"/>
              <a:gd name="connsiteY39" fmla="*/ 235775 h 417258"/>
              <a:gd name="connsiteX40" fmla="*/ 151416 w 303275"/>
              <a:gd name="connsiteY40" fmla="*/ 235775 h 417258"/>
              <a:gd name="connsiteX41" fmla="*/ 142843 w 303275"/>
              <a:gd name="connsiteY41" fmla="*/ 244348 h 417258"/>
              <a:gd name="connsiteX42" fmla="*/ 151416 w 303275"/>
              <a:gd name="connsiteY42" fmla="*/ 252920 h 417258"/>
              <a:gd name="connsiteX43" fmla="*/ 238950 w 303275"/>
              <a:gd name="connsiteY43" fmla="*/ 252920 h 417258"/>
              <a:gd name="connsiteX44" fmla="*/ 247523 w 303275"/>
              <a:gd name="connsiteY44" fmla="*/ 244348 h 417258"/>
              <a:gd name="connsiteX45" fmla="*/ 238950 w 303275"/>
              <a:gd name="connsiteY45" fmla="*/ 235775 h 417258"/>
              <a:gd name="connsiteX46" fmla="*/ 238950 w 303275"/>
              <a:gd name="connsiteY46" fmla="*/ 327977 h 417258"/>
              <a:gd name="connsiteX47" fmla="*/ 151416 w 303275"/>
              <a:gd name="connsiteY47" fmla="*/ 327977 h 417258"/>
              <a:gd name="connsiteX48" fmla="*/ 142843 w 303275"/>
              <a:gd name="connsiteY48" fmla="*/ 336550 h 417258"/>
              <a:gd name="connsiteX49" fmla="*/ 151416 w 303275"/>
              <a:gd name="connsiteY49" fmla="*/ 345122 h 417258"/>
              <a:gd name="connsiteX50" fmla="*/ 238950 w 303275"/>
              <a:gd name="connsiteY50" fmla="*/ 345122 h 417258"/>
              <a:gd name="connsiteX51" fmla="*/ 247523 w 303275"/>
              <a:gd name="connsiteY51" fmla="*/ 336550 h 417258"/>
              <a:gd name="connsiteX52" fmla="*/ 238950 w 303275"/>
              <a:gd name="connsiteY52" fmla="*/ 327977 h 417258"/>
              <a:gd name="connsiteX53" fmla="*/ 302863 w 303275"/>
              <a:gd name="connsiteY53" fmla="*/ 64135 h 417258"/>
              <a:gd name="connsiteX54" fmla="*/ 302863 w 303275"/>
              <a:gd name="connsiteY54" fmla="*/ 399129 h 417258"/>
              <a:gd name="connsiteX55" fmla="*/ 284766 w 303275"/>
              <a:gd name="connsiteY55" fmla="*/ 417226 h 417258"/>
              <a:gd name="connsiteX56" fmla="*/ 18066 w 303275"/>
              <a:gd name="connsiteY56" fmla="*/ 417226 h 417258"/>
              <a:gd name="connsiteX57" fmla="*/ -32 w 303275"/>
              <a:gd name="connsiteY57" fmla="*/ 399129 h 417258"/>
              <a:gd name="connsiteX58" fmla="*/ -32 w 303275"/>
              <a:gd name="connsiteY58" fmla="*/ 64135 h 417258"/>
              <a:gd name="connsiteX59" fmla="*/ 18066 w 303275"/>
              <a:gd name="connsiteY59" fmla="*/ 46037 h 417258"/>
              <a:gd name="connsiteX60" fmla="*/ 65691 w 303275"/>
              <a:gd name="connsiteY60" fmla="*/ 46037 h 417258"/>
              <a:gd name="connsiteX61" fmla="*/ 65691 w 303275"/>
              <a:gd name="connsiteY61" fmla="*/ 27464 h 417258"/>
              <a:gd name="connsiteX62" fmla="*/ 74263 w 303275"/>
              <a:gd name="connsiteY62" fmla="*/ 18891 h 417258"/>
              <a:gd name="connsiteX63" fmla="*/ 127222 w 303275"/>
              <a:gd name="connsiteY63" fmla="*/ 18891 h 417258"/>
              <a:gd name="connsiteX64" fmla="*/ 161979 w 303275"/>
              <a:gd name="connsiteY64" fmla="*/ 1356 h 417258"/>
              <a:gd name="connsiteX65" fmla="*/ 179514 w 303275"/>
              <a:gd name="connsiteY65" fmla="*/ 18891 h 417258"/>
              <a:gd name="connsiteX66" fmla="*/ 229425 w 303275"/>
              <a:gd name="connsiteY66" fmla="*/ 18891 h 417258"/>
              <a:gd name="connsiteX67" fmla="*/ 237998 w 303275"/>
              <a:gd name="connsiteY67" fmla="*/ 27464 h 417258"/>
              <a:gd name="connsiteX68" fmla="*/ 237998 w 303275"/>
              <a:gd name="connsiteY68" fmla="*/ 46037 h 417258"/>
              <a:gd name="connsiteX69" fmla="*/ 285623 w 303275"/>
              <a:gd name="connsiteY69" fmla="*/ 46037 h 417258"/>
              <a:gd name="connsiteX70" fmla="*/ 303244 w 303275"/>
              <a:gd name="connsiteY70" fmla="*/ 64135 h 417258"/>
              <a:gd name="connsiteX71" fmla="*/ 82835 w 303275"/>
              <a:gd name="connsiteY71" fmla="*/ 73660 h 417258"/>
              <a:gd name="connsiteX72" fmla="*/ 220281 w 303275"/>
              <a:gd name="connsiteY72" fmla="*/ 73660 h 417258"/>
              <a:gd name="connsiteX73" fmla="*/ 220281 w 303275"/>
              <a:gd name="connsiteY73" fmla="*/ 36226 h 417258"/>
              <a:gd name="connsiteX74" fmla="*/ 172656 w 303275"/>
              <a:gd name="connsiteY74" fmla="*/ 36226 h 417258"/>
              <a:gd name="connsiteX75" fmla="*/ 164084 w 303275"/>
              <a:gd name="connsiteY75" fmla="*/ 27654 h 417258"/>
              <a:gd name="connsiteX76" fmla="*/ 152758 w 303275"/>
              <a:gd name="connsiteY76" fmla="*/ 18310 h 417258"/>
              <a:gd name="connsiteX77" fmla="*/ 143415 w 303275"/>
              <a:gd name="connsiteY77" fmla="*/ 27654 h 417258"/>
              <a:gd name="connsiteX78" fmla="*/ 134842 w 303275"/>
              <a:gd name="connsiteY78" fmla="*/ 36226 h 417258"/>
              <a:gd name="connsiteX79" fmla="*/ 83216 w 303275"/>
              <a:gd name="connsiteY79" fmla="*/ 36226 h 417258"/>
              <a:gd name="connsiteX80" fmla="*/ 285718 w 303275"/>
              <a:gd name="connsiteY80" fmla="*/ 64135 h 417258"/>
              <a:gd name="connsiteX81" fmla="*/ 284766 w 303275"/>
              <a:gd name="connsiteY81" fmla="*/ 63182 h 417258"/>
              <a:gd name="connsiteX82" fmla="*/ 237141 w 303275"/>
              <a:gd name="connsiteY82" fmla="*/ 63182 h 417258"/>
              <a:gd name="connsiteX83" fmla="*/ 237141 w 303275"/>
              <a:gd name="connsiteY83" fmla="*/ 82232 h 417258"/>
              <a:gd name="connsiteX84" fmla="*/ 228568 w 303275"/>
              <a:gd name="connsiteY84" fmla="*/ 90805 h 417258"/>
              <a:gd name="connsiteX85" fmla="*/ 74644 w 303275"/>
              <a:gd name="connsiteY85" fmla="*/ 90805 h 417258"/>
              <a:gd name="connsiteX86" fmla="*/ 66072 w 303275"/>
              <a:gd name="connsiteY86" fmla="*/ 82232 h 417258"/>
              <a:gd name="connsiteX87" fmla="*/ 66072 w 303275"/>
              <a:gd name="connsiteY87" fmla="*/ 63182 h 417258"/>
              <a:gd name="connsiteX88" fmla="*/ 18447 w 303275"/>
              <a:gd name="connsiteY88" fmla="*/ 63182 h 417258"/>
              <a:gd name="connsiteX89" fmla="*/ 17494 w 303275"/>
              <a:gd name="connsiteY89" fmla="*/ 63935 h 417258"/>
              <a:gd name="connsiteX90" fmla="*/ 17494 w 303275"/>
              <a:gd name="connsiteY90" fmla="*/ 64135 h 417258"/>
              <a:gd name="connsiteX91" fmla="*/ 17494 w 303275"/>
              <a:gd name="connsiteY91" fmla="*/ 399129 h 417258"/>
              <a:gd name="connsiteX92" fmla="*/ 18447 w 303275"/>
              <a:gd name="connsiteY92" fmla="*/ 400082 h 417258"/>
              <a:gd name="connsiteX93" fmla="*/ 285147 w 303275"/>
              <a:gd name="connsiteY93" fmla="*/ 400082 h 417258"/>
              <a:gd name="connsiteX94" fmla="*/ 286099 w 303275"/>
              <a:gd name="connsiteY94" fmla="*/ 399129 h 41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03275" h="417258">
                <a:moveTo>
                  <a:pt x="116554" y="124238"/>
                </a:moveTo>
                <a:cubicBezTo>
                  <a:pt x="119897" y="127619"/>
                  <a:pt x="119897" y="133048"/>
                  <a:pt x="116554" y="136430"/>
                </a:cubicBezTo>
                <a:lnTo>
                  <a:pt x="72834" y="180054"/>
                </a:lnTo>
                <a:cubicBezTo>
                  <a:pt x="69577" y="183416"/>
                  <a:pt x="64214" y="183512"/>
                  <a:pt x="60852" y="180264"/>
                </a:cubicBezTo>
                <a:cubicBezTo>
                  <a:pt x="60776" y="180187"/>
                  <a:pt x="60709" y="180121"/>
                  <a:pt x="60642" y="180054"/>
                </a:cubicBezTo>
                <a:lnTo>
                  <a:pt x="43402" y="162814"/>
                </a:lnTo>
                <a:cubicBezTo>
                  <a:pt x="40040" y="159470"/>
                  <a:pt x="40011" y="154032"/>
                  <a:pt x="43354" y="150669"/>
                </a:cubicBezTo>
                <a:cubicBezTo>
                  <a:pt x="46698" y="147307"/>
                  <a:pt x="52136" y="147278"/>
                  <a:pt x="55499" y="150622"/>
                </a:cubicBezTo>
                <a:lnTo>
                  <a:pt x="66738" y="161957"/>
                </a:lnTo>
                <a:lnTo>
                  <a:pt x="104362" y="123857"/>
                </a:lnTo>
                <a:cubicBezTo>
                  <a:pt x="107839" y="120618"/>
                  <a:pt x="113277" y="120790"/>
                  <a:pt x="116554" y="124238"/>
                </a:cubicBezTo>
                <a:close/>
                <a:moveTo>
                  <a:pt x="104362" y="216440"/>
                </a:moveTo>
                <a:lnTo>
                  <a:pt x="66738" y="254540"/>
                </a:lnTo>
                <a:lnTo>
                  <a:pt x="55499" y="243205"/>
                </a:lnTo>
                <a:cubicBezTo>
                  <a:pt x="52136" y="239861"/>
                  <a:pt x="46698" y="239890"/>
                  <a:pt x="43354" y="243252"/>
                </a:cubicBezTo>
                <a:cubicBezTo>
                  <a:pt x="40011" y="246615"/>
                  <a:pt x="40040" y="252053"/>
                  <a:pt x="43402" y="255397"/>
                </a:cubicBezTo>
                <a:lnTo>
                  <a:pt x="60642" y="272637"/>
                </a:lnTo>
                <a:cubicBezTo>
                  <a:pt x="63900" y="275999"/>
                  <a:pt x="69262" y="276095"/>
                  <a:pt x="72625" y="272847"/>
                </a:cubicBezTo>
                <a:cubicBezTo>
                  <a:pt x="72701" y="272770"/>
                  <a:pt x="72768" y="272704"/>
                  <a:pt x="72834" y="272637"/>
                </a:cubicBezTo>
                <a:lnTo>
                  <a:pt x="116554" y="228917"/>
                </a:lnTo>
                <a:cubicBezTo>
                  <a:pt x="119888" y="225574"/>
                  <a:pt x="119888" y="220164"/>
                  <a:pt x="116554" y="216821"/>
                </a:cubicBezTo>
                <a:cubicBezTo>
                  <a:pt x="113277" y="213373"/>
                  <a:pt x="107839" y="213201"/>
                  <a:pt x="104362" y="216440"/>
                </a:cubicBezTo>
                <a:close/>
                <a:moveTo>
                  <a:pt x="104362" y="308642"/>
                </a:moveTo>
                <a:lnTo>
                  <a:pt x="66738" y="346742"/>
                </a:lnTo>
                <a:lnTo>
                  <a:pt x="55499" y="335407"/>
                </a:lnTo>
                <a:cubicBezTo>
                  <a:pt x="52136" y="332064"/>
                  <a:pt x="46698" y="332092"/>
                  <a:pt x="43354" y="335454"/>
                </a:cubicBezTo>
                <a:cubicBezTo>
                  <a:pt x="40011" y="338817"/>
                  <a:pt x="40040" y="344256"/>
                  <a:pt x="43402" y="347599"/>
                </a:cubicBezTo>
                <a:lnTo>
                  <a:pt x="60642" y="364934"/>
                </a:lnTo>
                <a:cubicBezTo>
                  <a:pt x="64043" y="368220"/>
                  <a:pt x="69434" y="368220"/>
                  <a:pt x="72834" y="364934"/>
                </a:cubicBezTo>
                <a:lnTo>
                  <a:pt x="116554" y="321215"/>
                </a:lnTo>
                <a:cubicBezTo>
                  <a:pt x="119574" y="317500"/>
                  <a:pt x="119002" y="312042"/>
                  <a:pt x="115287" y="309023"/>
                </a:cubicBezTo>
                <a:cubicBezTo>
                  <a:pt x="112096" y="306441"/>
                  <a:pt x="107543" y="306441"/>
                  <a:pt x="104362" y="309023"/>
                </a:cubicBezTo>
                <a:close/>
                <a:moveTo>
                  <a:pt x="238950" y="143573"/>
                </a:moveTo>
                <a:lnTo>
                  <a:pt x="151416" y="143573"/>
                </a:lnTo>
                <a:cubicBezTo>
                  <a:pt x="146681" y="143573"/>
                  <a:pt x="142843" y="147412"/>
                  <a:pt x="142843" y="152146"/>
                </a:cubicBezTo>
                <a:cubicBezTo>
                  <a:pt x="142843" y="156880"/>
                  <a:pt x="146681" y="160718"/>
                  <a:pt x="151416" y="160718"/>
                </a:cubicBezTo>
                <a:lnTo>
                  <a:pt x="238950" y="160718"/>
                </a:lnTo>
                <a:cubicBezTo>
                  <a:pt x="243684" y="160718"/>
                  <a:pt x="247523" y="156880"/>
                  <a:pt x="247523" y="152146"/>
                </a:cubicBezTo>
                <a:cubicBezTo>
                  <a:pt x="247523" y="147412"/>
                  <a:pt x="243684" y="143573"/>
                  <a:pt x="238950" y="143573"/>
                </a:cubicBezTo>
                <a:close/>
                <a:moveTo>
                  <a:pt x="238950" y="235775"/>
                </a:moveTo>
                <a:lnTo>
                  <a:pt x="151416" y="235775"/>
                </a:lnTo>
                <a:cubicBezTo>
                  <a:pt x="146681" y="235775"/>
                  <a:pt x="142843" y="239614"/>
                  <a:pt x="142843" y="244348"/>
                </a:cubicBezTo>
                <a:cubicBezTo>
                  <a:pt x="142843" y="249082"/>
                  <a:pt x="146681" y="252920"/>
                  <a:pt x="151416" y="252920"/>
                </a:cubicBezTo>
                <a:lnTo>
                  <a:pt x="238950" y="252920"/>
                </a:lnTo>
                <a:cubicBezTo>
                  <a:pt x="243684" y="252920"/>
                  <a:pt x="247523" y="249082"/>
                  <a:pt x="247523" y="244348"/>
                </a:cubicBezTo>
                <a:cubicBezTo>
                  <a:pt x="247523" y="239614"/>
                  <a:pt x="243684" y="235775"/>
                  <a:pt x="238950" y="235775"/>
                </a:cubicBezTo>
                <a:close/>
                <a:moveTo>
                  <a:pt x="238950" y="327977"/>
                </a:moveTo>
                <a:lnTo>
                  <a:pt x="151416" y="327977"/>
                </a:lnTo>
                <a:cubicBezTo>
                  <a:pt x="146681" y="327977"/>
                  <a:pt x="142843" y="331816"/>
                  <a:pt x="142843" y="336550"/>
                </a:cubicBezTo>
                <a:cubicBezTo>
                  <a:pt x="142843" y="341284"/>
                  <a:pt x="146681" y="345122"/>
                  <a:pt x="151416" y="345122"/>
                </a:cubicBezTo>
                <a:lnTo>
                  <a:pt x="238950" y="345122"/>
                </a:lnTo>
                <a:cubicBezTo>
                  <a:pt x="243684" y="345122"/>
                  <a:pt x="247523" y="341284"/>
                  <a:pt x="247523" y="336550"/>
                </a:cubicBezTo>
                <a:cubicBezTo>
                  <a:pt x="247523" y="331816"/>
                  <a:pt x="243684" y="327977"/>
                  <a:pt x="238950" y="327977"/>
                </a:cubicBezTo>
                <a:close/>
                <a:moveTo>
                  <a:pt x="302863" y="64135"/>
                </a:moveTo>
                <a:lnTo>
                  <a:pt x="302863" y="399129"/>
                </a:lnTo>
                <a:cubicBezTo>
                  <a:pt x="302863" y="409121"/>
                  <a:pt x="294757" y="417226"/>
                  <a:pt x="284766" y="417226"/>
                </a:cubicBezTo>
                <a:lnTo>
                  <a:pt x="18066" y="417226"/>
                </a:lnTo>
                <a:cubicBezTo>
                  <a:pt x="8074" y="417226"/>
                  <a:pt x="-32" y="409121"/>
                  <a:pt x="-32" y="399129"/>
                </a:cubicBezTo>
                <a:lnTo>
                  <a:pt x="-32" y="64135"/>
                </a:lnTo>
                <a:cubicBezTo>
                  <a:pt x="-32" y="54143"/>
                  <a:pt x="8074" y="46037"/>
                  <a:pt x="18066" y="46037"/>
                </a:cubicBezTo>
                <a:lnTo>
                  <a:pt x="65691" y="46037"/>
                </a:lnTo>
                <a:lnTo>
                  <a:pt x="65691" y="27464"/>
                </a:lnTo>
                <a:cubicBezTo>
                  <a:pt x="65738" y="22749"/>
                  <a:pt x="69548" y="18939"/>
                  <a:pt x="74263" y="18891"/>
                </a:cubicBezTo>
                <a:lnTo>
                  <a:pt x="127222" y="18891"/>
                </a:lnTo>
                <a:cubicBezTo>
                  <a:pt x="131975" y="4451"/>
                  <a:pt x="147539" y="-3398"/>
                  <a:pt x="161979" y="1356"/>
                </a:cubicBezTo>
                <a:cubicBezTo>
                  <a:pt x="170275" y="4089"/>
                  <a:pt x="176781" y="10595"/>
                  <a:pt x="179514" y="18891"/>
                </a:cubicBezTo>
                <a:lnTo>
                  <a:pt x="229425" y="18891"/>
                </a:lnTo>
                <a:cubicBezTo>
                  <a:pt x="234159" y="18891"/>
                  <a:pt x="237998" y="22730"/>
                  <a:pt x="237998" y="27464"/>
                </a:cubicBezTo>
                <a:lnTo>
                  <a:pt x="237998" y="46037"/>
                </a:lnTo>
                <a:lnTo>
                  <a:pt x="285623" y="46037"/>
                </a:lnTo>
                <a:cubicBezTo>
                  <a:pt x="295433" y="46294"/>
                  <a:pt x="303244" y="54324"/>
                  <a:pt x="303244" y="64135"/>
                </a:cubicBezTo>
                <a:close/>
                <a:moveTo>
                  <a:pt x="82835" y="73660"/>
                </a:moveTo>
                <a:lnTo>
                  <a:pt x="220281" y="73660"/>
                </a:lnTo>
                <a:lnTo>
                  <a:pt x="220281" y="36226"/>
                </a:lnTo>
                <a:lnTo>
                  <a:pt x="172656" y="36226"/>
                </a:lnTo>
                <a:cubicBezTo>
                  <a:pt x="167922" y="36226"/>
                  <a:pt x="164084" y="32388"/>
                  <a:pt x="164084" y="27654"/>
                </a:cubicBezTo>
                <a:cubicBezTo>
                  <a:pt x="163531" y="21949"/>
                  <a:pt x="158464" y="17767"/>
                  <a:pt x="152758" y="18310"/>
                </a:cubicBezTo>
                <a:cubicBezTo>
                  <a:pt x="147806" y="18786"/>
                  <a:pt x="143891" y="22701"/>
                  <a:pt x="143415" y="27654"/>
                </a:cubicBezTo>
                <a:cubicBezTo>
                  <a:pt x="143415" y="32388"/>
                  <a:pt x="139576" y="36226"/>
                  <a:pt x="134842" y="36226"/>
                </a:cubicBezTo>
                <a:lnTo>
                  <a:pt x="83216" y="36226"/>
                </a:lnTo>
                <a:close/>
                <a:moveTo>
                  <a:pt x="285718" y="64135"/>
                </a:moveTo>
                <a:cubicBezTo>
                  <a:pt x="285718" y="63611"/>
                  <a:pt x="285289" y="63182"/>
                  <a:pt x="284766" y="63182"/>
                </a:cubicBezTo>
                <a:lnTo>
                  <a:pt x="237141" y="63182"/>
                </a:lnTo>
                <a:lnTo>
                  <a:pt x="237141" y="82232"/>
                </a:lnTo>
                <a:cubicBezTo>
                  <a:pt x="237141" y="86966"/>
                  <a:pt x="233302" y="90805"/>
                  <a:pt x="228568" y="90805"/>
                </a:cubicBezTo>
                <a:lnTo>
                  <a:pt x="74644" y="90805"/>
                </a:lnTo>
                <a:cubicBezTo>
                  <a:pt x="69910" y="90805"/>
                  <a:pt x="66072" y="86966"/>
                  <a:pt x="66072" y="82232"/>
                </a:cubicBezTo>
                <a:lnTo>
                  <a:pt x="66072" y="63182"/>
                </a:lnTo>
                <a:lnTo>
                  <a:pt x="18447" y="63182"/>
                </a:lnTo>
                <a:cubicBezTo>
                  <a:pt x="17980" y="63125"/>
                  <a:pt x="17551" y="63458"/>
                  <a:pt x="17494" y="63935"/>
                </a:cubicBezTo>
                <a:cubicBezTo>
                  <a:pt x="17484" y="64001"/>
                  <a:pt x="17484" y="64068"/>
                  <a:pt x="17494" y="64135"/>
                </a:cubicBezTo>
                <a:lnTo>
                  <a:pt x="17494" y="399129"/>
                </a:lnTo>
                <a:cubicBezTo>
                  <a:pt x="17542" y="399634"/>
                  <a:pt x="17942" y="400034"/>
                  <a:pt x="18447" y="400082"/>
                </a:cubicBezTo>
                <a:lnTo>
                  <a:pt x="285147" y="400082"/>
                </a:lnTo>
                <a:cubicBezTo>
                  <a:pt x="285652" y="400034"/>
                  <a:pt x="286051" y="399634"/>
                  <a:pt x="286099" y="399129"/>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000000"/>
              </a:solidFill>
              <a:effectLst/>
              <a:uLnTx/>
              <a:uFillTx/>
              <a:ea typeface="Verdana" panose="020B0604030504040204" pitchFamily="34" charset="0"/>
              <a:cs typeface="+mn-cs"/>
            </a:endParaRPr>
          </a:p>
        </p:txBody>
      </p:sp>
    </p:spTree>
    <p:extLst>
      <p:ext uri="{BB962C8B-B14F-4D97-AF65-F5344CB8AC3E}">
        <p14:creationId xmlns:p14="http://schemas.microsoft.com/office/powerpoint/2010/main" val="396936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7DAFD-1F31-3BBB-9095-66B4D2A5CDF3}"/>
            </a:ext>
          </a:extLst>
        </p:cNvPr>
        <p:cNvGrpSpPr/>
        <p:nvPr/>
      </p:nvGrpSpPr>
      <p:grpSpPr>
        <a:xfrm>
          <a:off x="0" y="0"/>
          <a:ext cx="0" cy="0"/>
          <a:chOff x="0" y="0"/>
          <a:chExt cx="0" cy="0"/>
        </a:xfrm>
      </p:grpSpPr>
      <p:sp>
        <p:nvSpPr>
          <p:cNvPr id="38" name="Rettangolo con angoli arrotondati sullo stesso lato 37">
            <a:extLst>
              <a:ext uri="{FF2B5EF4-FFF2-40B4-BE49-F238E27FC236}">
                <a16:creationId xmlns:a16="http://schemas.microsoft.com/office/drawing/2014/main" id="{722840A3-B5A1-7E09-C333-F0A389D53343}"/>
              </a:ext>
            </a:extLst>
          </p:cNvPr>
          <p:cNvSpPr/>
          <p:nvPr/>
        </p:nvSpPr>
        <p:spPr>
          <a:xfrm rot="16200000">
            <a:off x="10813645" y="-86984"/>
            <a:ext cx="1147457" cy="1609253"/>
          </a:xfrm>
          <a:prstGeom prst="round2SameRect">
            <a:avLst>
              <a:gd name="adj1" fmla="val 21943"/>
              <a:gd name="adj2" fmla="val 0"/>
            </a:avLst>
          </a:prstGeom>
          <a:solidFill>
            <a:srgbClr val="3B97D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31" name="Rettangolo con angoli arrotondati 15">
            <a:extLst>
              <a:ext uri="{FF2B5EF4-FFF2-40B4-BE49-F238E27FC236}">
                <a16:creationId xmlns:a16="http://schemas.microsoft.com/office/drawing/2014/main" id="{B096ADC4-5AC2-DD75-C0DA-AAADD5057FBE}"/>
              </a:ext>
            </a:extLst>
          </p:cNvPr>
          <p:cNvSpPr/>
          <p:nvPr/>
        </p:nvSpPr>
        <p:spPr>
          <a:xfrm>
            <a:off x="596679" y="1674408"/>
            <a:ext cx="10998642" cy="4299190"/>
          </a:xfrm>
          <a:prstGeom prst="roundRect">
            <a:avLst>
              <a:gd name="adj" fmla="val 602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2" name="Segnaposto testo 1">
            <a:extLst>
              <a:ext uri="{FF2B5EF4-FFF2-40B4-BE49-F238E27FC236}">
                <a16:creationId xmlns:a16="http://schemas.microsoft.com/office/drawing/2014/main" id="{69DDC2E1-A1E9-4EAB-0F22-AD1B374F88FC}"/>
              </a:ext>
            </a:extLst>
          </p:cNvPr>
          <p:cNvSpPr>
            <a:spLocks noGrp="1"/>
          </p:cNvSpPr>
          <p:nvPr>
            <p:ph type="body" sz="quarter" idx="11"/>
          </p:nvPr>
        </p:nvSpPr>
        <p:spPr/>
        <p:txBody>
          <a:bodyPr/>
          <a:lstStyle/>
          <a:p>
            <a:pPr>
              <a:lnSpc>
                <a:spcPct val="100000"/>
              </a:lnSpc>
              <a:spcAft>
                <a:spcPts val="0"/>
              </a:spcAft>
            </a:pPr>
            <a:r>
              <a:rPr lang="it-IT" dirty="0"/>
              <a:t>I dati sono ETD </a:t>
            </a:r>
            <a:r>
              <a:rPr lang="it-IT"/>
              <a:t>per l'estimand </a:t>
            </a:r>
            <a:r>
              <a:rPr lang="it-IT" dirty="0"/>
              <a:t>di politica di trattamento (</a:t>
            </a:r>
            <a:r>
              <a:rPr lang="it-IT" i="1" dirty="0"/>
              <a:t>treatment policy </a:t>
            </a:r>
            <a:r>
              <a:rPr lang="it-IT" i="1" dirty="0" err="1"/>
              <a:t>estimand</a:t>
            </a:r>
            <a:r>
              <a:rPr lang="it-IT" dirty="0"/>
              <a:t>; effetto </a:t>
            </a:r>
            <a:r>
              <a:rPr lang="it-IT"/>
              <a:t>indipendentemente dall'interruzione </a:t>
            </a:r>
            <a:r>
              <a:rPr lang="it-IT" dirty="0"/>
              <a:t>del trattamento </a:t>
            </a:r>
            <a:r>
              <a:rPr lang="it-IT"/>
              <a:t>o dall'uso </a:t>
            </a:r>
            <a:r>
              <a:rPr lang="it-IT" dirty="0"/>
              <a:t>di farmaci di soccorso). I valori p non sono aggiustati per la molteplicità.</a:t>
            </a:r>
          </a:p>
          <a:p>
            <a:pPr>
              <a:lnSpc>
                <a:spcPct val="100000"/>
              </a:lnSpc>
              <a:spcAft>
                <a:spcPts val="0"/>
              </a:spcAft>
            </a:pPr>
            <a:r>
              <a:rPr lang="it-IT" dirty="0"/>
              <a:t>CI (IC), intervallo di confidenza; </a:t>
            </a:r>
            <a:r>
              <a:rPr lang="it-IT" dirty="0" err="1"/>
              <a:t>CoEQ</a:t>
            </a:r>
            <a:r>
              <a:rPr lang="it-IT" dirty="0"/>
              <a:t>, </a:t>
            </a:r>
            <a:r>
              <a:rPr lang="it-IT" i="1" dirty="0"/>
              <a:t>Control of </a:t>
            </a:r>
            <a:r>
              <a:rPr lang="it-IT" i="1" dirty="0" err="1"/>
              <a:t>Eating</a:t>
            </a:r>
            <a:r>
              <a:rPr lang="it-IT" i="1" dirty="0"/>
              <a:t> </a:t>
            </a:r>
            <a:r>
              <a:rPr lang="it-IT" i="1" dirty="0" err="1"/>
              <a:t>Questionnaire</a:t>
            </a:r>
            <a:r>
              <a:rPr lang="it-IT" dirty="0"/>
              <a:t> (Questionario sul </a:t>
            </a:r>
            <a:r>
              <a:rPr lang="it-IT"/>
              <a:t>controllo dell'alimentazione</a:t>
            </a:r>
            <a:r>
              <a:rPr lang="it-IT" dirty="0"/>
              <a:t>); ETD, differenza stimata del trattamento.</a:t>
            </a:r>
          </a:p>
          <a:p>
            <a:pPr>
              <a:lnSpc>
                <a:spcPct val="100000"/>
              </a:lnSpc>
              <a:spcAft>
                <a:spcPts val="0"/>
              </a:spcAft>
            </a:pPr>
            <a:r>
              <a:rPr lang="it-IT" dirty="0"/>
              <a:t>Wharton S et al. Presentato al 61° Meeting </a:t>
            </a:r>
            <a:r>
              <a:rPr lang="it-IT"/>
              <a:t>Annuale dell'Associazione </a:t>
            </a:r>
            <a:r>
              <a:rPr lang="it-IT" dirty="0"/>
              <a:t>Europea per lo Studio del Diabete (EASD), 15–19 settembre 2025; Vienna, Austria.</a:t>
            </a:r>
          </a:p>
        </p:txBody>
      </p:sp>
      <p:sp>
        <p:nvSpPr>
          <p:cNvPr id="3" name="TextBox 10">
            <a:extLst>
              <a:ext uri="{FF2B5EF4-FFF2-40B4-BE49-F238E27FC236}">
                <a16:creationId xmlns:a16="http://schemas.microsoft.com/office/drawing/2014/main" id="{BFB26358-396C-354B-FEAC-D19DE821E325}"/>
              </a:ext>
            </a:extLst>
          </p:cNvPr>
          <p:cNvSpPr txBox="1">
            <a:spLocks noChangeAspect="1"/>
          </p:cNvSpPr>
          <p:nvPr/>
        </p:nvSpPr>
        <p:spPr>
          <a:xfrm rot="10800000">
            <a:off x="507023" y="170037"/>
            <a:ext cx="8172028" cy="1121335"/>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pic>
        <p:nvPicPr>
          <p:cNvPr id="4" name="Elemento grafico 3">
            <a:extLst>
              <a:ext uri="{FF2B5EF4-FFF2-40B4-BE49-F238E27FC236}">
                <a16:creationId xmlns:a16="http://schemas.microsoft.com/office/drawing/2014/main" id="{0722E7BF-6D3E-B41A-4E67-6F462CEC05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3457" y="432088"/>
            <a:ext cx="2045918" cy="595296"/>
          </a:xfrm>
          <a:prstGeom prst="rect">
            <a:avLst/>
          </a:prstGeom>
        </p:spPr>
      </p:pic>
      <p:sp>
        <p:nvSpPr>
          <p:cNvPr id="5" name="Segnaposto testo 2">
            <a:extLst>
              <a:ext uri="{FF2B5EF4-FFF2-40B4-BE49-F238E27FC236}">
                <a16:creationId xmlns:a16="http://schemas.microsoft.com/office/drawing/2014/main" id="{26CED655-84FD-59D4-054B-D24FB52BDEAF}"/>
              </a:ext>
            </a:extLst>
          </p:cNvPr>
          <p:cNvSpPr txBox="1">
            <a:spLocks/>
          </p:cNvSpPr>
          <p:nvPr/>
        </p:nvSpPr>
        <p:spPr>
          <a:xfrm>
            <a:off x="507023" y="569567"/>
            <a:ext cx="1661008" cy="399360"/>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en-GB" sz="3600" dirty="0">
                <a:solidFill>
                  <a:schemeClr val="bg1"/>
                </a:solidFill>
              </a:rPr>
              <a:t>STEP UP</a:t>
            </a:r>
          </a:p>
        </p:txBody>
      </p:sp>
      <p:sp>
        <p:nvSpPr>
          <p:cNvPr id="6" name="CasellaDiTesto 5">
            <a:extLst>
              <a:ext uri="{FF2B5EF4-FFF2-40B4-BE49-F238E27FC236}">
                <a16:creationId xmlns:a16="http://schemas.microsoft.com/office/drawing/2014/main" id="{7D5F1007-C262-4DC0-4482-C8283D0CD56C}"/>
              </a:ext>
            </a:extLst>
          </p:cNvPr>
          <p:cNvSpPr txBox="1"/>
          <p:nvPr/>
        </p:nvSpPr>
        <p:spPr>
          <a:xfrm>
            <a:off x="2451353" y="508137"/>
            <a:ext cx="8733183" cy="443198"/>
          </a:xfrm>
          <a:prstGeom prst="rect">
            <a:avLst/>
          </a:prstGeom>
          <a:noFill/>
        </p:spPr>
        <p:txBody>
          <a:bodyPr wrap="square" lIns="0" tIns="0" rIns="0" bIns="0" rtlCol="0">
            <a:spAutoFit/>
          </a:bodyPr>
          <a:lstStyle/>
          <a:p>
            <a:pPr>
              <a:lnSpc>
                <a:spcPct val="90000"/>
              </a:lnSpc>
              <a:defRPr/>
            </a:pPr>
            <a:r>
              <a:rPr lang="en-GB" sz="3200" b="1" dirty="0">
                <a:solidFill>
                  <a:srgbClr val="001965"/>
                </a:solidFill>
                <a:latin typeface="Century Gothic" panose="020F0302020204030204"/>
              </a:rPr>
              <a:t>Dato con semaglutide 7,2 mg</a:t>
            </a:r>
            <a:endParaRPr lang="en-US" sz="3200" b="1" dirty="0">
              <a:solidFill>
                <a:srgbClr val="001965"/>
              </a:solidFill>
              <a:latin typeface="Century Gothic" panose="020F0302020204030204"/>
            </a:endParaRPr>
          </a:p>
        </p:txBody>
      </p:sp>
      <p:graphicFrame>
        <p:nvGraphicFramePr>
          <p:cNvPr id="7" name="Table 13">
            <a:extLst>
              <a:ext uri="{FF2B5EF4-FFF2-40B4-BE49-F238E27FC236}">
                <a16:creationId xmlns:a16="http://schemas.microsoft.com/office/drawing/2014/main" id="{6F31B4A1-D289-6023-E287-6944B6D6696E}"/>
              </a:ext>
            </a:extLst>
          </p:cNvPr>
          <p:cNvGraphicFramePr>
            <a:graphicFrameLocks noGrp="1"/>
          </p:cNvGraphicFramePr>
          <p:nvPr>
            <p:extLst>
              <p:ext uri="{D42A27DB-BD31-4B8C-83A1-F6EECF244321}">
                <p14:modId xmlns:p14="http://schemas.microsoft.com/office/powerpoint/2010/main" val="697971573"/>
              </p:ext>
            </p:extLst>
          </p:nvPr>
        </p:nvGraphicFramePr>
        <p:xfrm>
          <a:off x="763119" y="1840301"/>
          <a:ext cx="10665762" cy="3763628"/>
        </p:xfrm>
        <a:graphic>
          <a:graphicData uri="http://schemas.openxmlformats.org/drawingml/2006/table">
            <a:tbl>
              <a:tblPr firstRow="1" bandRow="1">
                <a:tableStyleId>{68D230F3-CF80-4859-8CE7-A43EE81993B5}</a:tableStyleId>
              </a:tblPr>
              <a:tblGrid>
                <a:gridCol w="3646502">
                  <a:extLst>
                    <a:ext uri="{9D8B030D-6E8A-4147-A177-3AD203B41FA5}">
                      <a16:colId xmlns:a16="http://schemas.microsoft.com/office/drawing/2014/main" val="678600620"/>
                    </a:ext>
                  </a:extLst>
                </a:gridCol>
                <a:gridCol w="2142166">
                  <a:extLst>
                    <a:ext uri="{9D8B030D-6E8A-4147-A177-3AD203B41FA5}">
                      <a16:colId xmlns:a16="http://schemas.microsoft.com/office/drawing/2014/main" val="258823547"/>
                    </a:ext>
                  </a:extLst>
                </a:gridCol>
                <a:gridCol w="2142166">
                  <a:extLst>
                    <a:ext uri="{9D8B030D-6E8A-4147-A177-3AD203B41FA5}">
                      <a16:colId xmlns:a16="http://schemas.microsoft.com/office/drawing/2014/main" val="115098673"/>
                    </a:ext>
                  </a:extLst>
                </a:gridCol>
                <a:gridCol w="1846077">
                  <a:extLst>
                    <a:ext uri="{9D8B030D-6E8A-4147-A177-3AD203B41FA5}">
                      <a16:colId xmlns:a16="http://schemas.microsoft.com/office/drawing/2014/main" val="589203096"/>
                    </a:ext>
                  </a:extLst>
                </a:gridCol>
                <a:gridCol w="888851">
                  <a:extLst>
                    <a:ext uri="{9D8B030D-6E8A-4147-A177-3AD203B41FA5}">
                      <a16:colId xmlns:a16="http://schemas.microsoft.com/office/drawing/2014/main" val="2410258136"/>
                    </a:ext>
                  </a:extLst>
                </a:gridCol>
              </a:tblGrid>
              <a:tr h="307628">
                <a:tc gridSpan="3">
                  <a:txBody>
                    <a:bodyPr/>
                    <a:lstStyle/>
                    <a:p>
                      <a:pPr marL="108000">
                        <a:spcBef>
                          <a:spcPts val="300"/>
                        </a:spcBef>
                        <a:spcAft>
                          <a:spcPts val="300"/>
                        </a:spcAft>
                      </a:pPr>
                      <a:r>
                        <a:rPr lang="en-GB" sz="1200" noProof="0" dirty="0">
                          <a:solidFill>
                            <a:schemeClr val="tx2"/>
                          </a:solidFill>
                          <a:latin typeface="+mn-lt"/>
                          <a:ea typeface="Verdana" panose="020B0604030504040204" pitchFamily="34" charset="0"/>
                          <a:cs typeface="Apis For Office" panose="020B0504010101010104" pitchFamily="34" charset="0"/>
                        </a:rPr>
                        <a:t>Dominio </a:t>
                      </a:r>
                      <a:r>
                        <a:rPr lang="en-GB" sz="1200" noProof="0" dirty="0" err="1">
                          <a:solidFill>
                            <a:schemeClr val="tx2"/>
                          </a:solidFill>
                          <a:latin typeface="+mn-lt"/>
                          <a:ea typeface="Verdana" panose="020B0604030504040204" pitchFamily="34" charset="0"/>
                          <a:cs typeface="Apis For Office" panose="020B0504010101010104" pitchFamily="34" charset="0"/>
                        </a:rPr>
                        <a:t>CoEQ</a:t>
                      </a:r>
                      <a:r>
                        <a:rPr lang="en-GB" sz="1200" noProof="0" dirty="0">
                          <a:solidFill>
                            <a:schemeClr val="tx2"/>
                          </a:solidFill>
                          <a:latin typeface="+mn-lt"/>
                          <a:ea typeface="Verdana" panose="020B0604030504040204" pitchFamily="34" charset="0"/>
                          <a:cs typeface="Apis For Office" panose="020B0504010101010104" pitchFamily="34" charset="0"/>
                        </a:rPr>
                        <a:t> </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3B97DE"/>
                    </a:solidFill>
                  </a:tcPr>
                </a:tc>
                <a:tc hMerge="1">
                  <a:txBody>
                    <a:bodyPr/>
                    <a:lstStyle/>
                    <a:p>
                      <a:pPr algn="l"/>
                      <a:endParaRPr lang="en-GB" sz="1100" noProof="0">
                        <a:solidFill>
                          <a:schemeClr val="tx2"/>
                        </a:solidFill>
                        <a:latin typeface="+mn-lt"/>
                        <a:ea typeface="Apis For Office" panose="020B0504010101010104" pitchFamily="34" charset="0"/>
                        <a:cs typeface="Apis For Office" panose="020B0504010101010104" pitchFamily="34" charset="0"/>
                      </a:endParaRPr>
                    </a:p>
                  </a:txBody>
                  <a:tcPr marL="0" marR="0" marT="0" marB="0" anchor="ctr">
                    <a:noFill/>
                  </a:tcPr>
                </a:tc>
                <a:tc hMerge="1">
                  <a:txBody>
                    <a:bodyPr/>
                    <a:lstStyle/>
                    <a:p>
                      <a:endParaRPr lang="en-GB"/>
                    </a:p>
                  </a:txBody>
                  <a:tcPr/>
                </a:tc>
                <a:tc>
                  <a:txBody>
                    <a:bodyPr/>
                    <a:lstStyle/>
                    <a:p>
                      <a:pPr algn="ctr">
                        <a:spcBef>
                          <a:spcPts val="300"/>
                        </a:spcBef>
                        <a:spcAft>
                          <a:spcPts val="300"/>
                        </a:spcAft>
                      </a:pPr>
                      <a:r>
                        <a:rPr lang="en-GB" sz="1200" b="1" noProof="0" dirty="0">
                          <a:solidFill>
                            <a:schemeClr val="bg1"/>
                          </a:solidFill>
                          <a:latin typeface="+mn-lt"/>
                          <a:ea typeface="Verdana" panose="020B0604030504040204" pitchFamily="34" charset="0"/>
                          <a:cs typeface="Apis For Office" panose="020B0504010101010104" pitchFamily="34" charset="0"/>
                        </a:rPr>
                        <a:t>ETD (95% IC)</a:t>
                      </a:r>
                    </a:p>
                  </a:txBody>
                  <a:tcPr marL="0" marR="0" marT="0" marB="0" anchor="ctr">
                    <a:lnL w="19050" cap="flat" cmpd="sng" algn="ctr">
                      <a:noFill/>
                      <a:prstDash val="solid"/>
                      <a:round/>
                      <a:headEnd type="none" w="med" len="med"/>
                      <a:tailEnd type="none" w="med" len="med"/>
                    </a:lnL>
                    <a:lnR>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3B97DE"/>
                    </a:solidFill>
                  </a:tcPr>
                </a:tc>
                <a:tc>
                  <a:txBody>
                    <a:bodyPr/>
                    <a:lstStyle/>
                    <a:p>
                      <a:pPr algn="ctr">
                        <a:spcBef>
                          <a:spcPts val="300"/>
                        </a:spcBef>
                        <a:spcAft>
                          <a:spcPts val="300"/>
                        </a:spcAft>
                      </a:pPr>
                      <a:r>
                        <a:rPr lang="en-GB" sz="1200" b="1" i="0" noProof="0">
                          <a:solidFill>
                            <a:schemeClr val="bg1"/>
                          </a:solidFill>
                          <a:latin typeface="+mn-lt"/>
                          <a:ea typeface="Verdana" panose="020B0604030504040204" pitchFamily="34" charset="0"/>
                          <a:cs typeface="Apis For Office" panose="020B0504010101010104" pitchFamily="34" charset="0"/>
                        </a:rPr>
                        <a:t>p </a:t>
                      </a:r>
                      <a:r>
                        <a:rPr lang="en-GB" sz="1200" b="1" noProof="0">
                          <a:solidFill>
                            <a:schemeClr val="bg1"/>
                          </a:solidFill>
                          <a:latin typeface="+mn-lt"/>
                          <a:ea typeface="Verdana" panose="020B0604030504040204" pitchFamily="34" charset="0"/>
                          <a:cs typeface="Apis For Office" panose="020B0504010101010104" pitchFamily="34" charset="0"/>
                        </a:rPr>
                        <a:t>value</a:t>
                      </a:r>
                    </a:p>
                  </a:txBody>
                  <a:tcPr marL="0" marR="0" marT="0" marB="0" anchor="ctr">
                    <a:lnL>
                      <a:noFill/>
                    </a:lnL>
                    <a:lnR>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3B97DE"/>
                    </a:solidFill>
                  </a:tcPr>
                </a:tc>
                <a:extLst>
                  <a:ext uri="{0D108BD9-81ED-4DB2-BD59-A6C34878D82A}">
                    <a16:rowId xmlns:a16="http://schemas.microsoft.com/office/drawing/2014/main" val="977278348"/>
                  </a:ext>
                </a:extLst>
              </a:tr>
              <a:tr h="216000">
                <a:tc>
                  <a:txBody>
                    <a:bodyPr/>
                    <a:lstStyle/>
                    <a:p>
                      <a:pPr marL="108000" indent="0" algn="l" defTabSz="906912" rtl="0" eaLnBrk="1" latinLnBrk="0" hangingPunct="1">
                        <a:spcBef>
                          <a:spcPts val="300"/>
                        </a:spcBef>
                        <a:spcAft>
                          <a:spcPts val="300"/>
                        </a:spcAft>
                      </a:pPr>
                      <a:r>
                        <a:rPr lang="en-GB" sz="1200" b="1" kern="1200" noProof="0" dirty="0">
                          <a:solidFill>
                            <a:schemeClr val="tx2"/>
                          </a:solidFill>
                          <a:latin typeface="+mn-lt"/>
                          <a:ea typeface="Verdana" panose="020B0604030504040204" pitchFamily="34" charset="0"/>
                          <a:cs typeface="Apis For Office" panose="020B0504010101010104" pitchFamily="34" charset="0"/>
                        </a:rPr>
                        <a:t>CONTROLLO DEL CRAVING</a:t>
                      </a:r>
                    </a:p>
                  </a:txBody>
                  <a:tcPr marL="0" marR="0" marT="0" marB="0" anchor="ctr">
                    <a:lnL>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marL="0" algn="ctr" defTabSz="906912" rtl="0" eaLnBrk="1" latinLnBrk="0" hangingPunct="1">
                        <a:spcBef>
                          <a:spcPts val="300"/>
                        </a:spcBef>
                        <a:spcAft>
                          <a:spcPts val="300"/>
                        </a:spcAft>
                      </a:pPr>
                      <a:endParaRPr lang="en-GB" sz="1200" b="0" kern="120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06912" rtl="0" eaLnBrk="1" latinLnBrk="0" hangingPunct="1">
                        <a:spcBef>
                          <a:spcPts val="300"/>
                        </a:spcBef>
                        <a:spcAft>
                          <a:spcPts val="300"/>
                        </a:spcAft>
                      </a:pPr>
                      <a:endParaRPr lang="en-GB" sz="1200" b="0"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1092056"/>
                  </a:ext>
                </a:extLst>
              </a:tr>
              <a:tr h="216000">
                <a:tc>
                  <a:txBody>
                    <a:bodyPr/>
                    <a:lstStyle/>
                    <a:p>
                      <a:pPr marL="180000" indent="0" algn="l" defTabSz="906912" rtl="0" eaLnBrk="1" latinLnBrk="0" hangingPunct="1">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 7.2 mg vs placebo</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marL="0" algn="ctr" defTabSz="906912" rtl="0" eaLnBrk="1" latinLnBrk="0" hangingPunct="1">
                        <a:spcBef>
                          <a:spcPts val="300"/>
                        </a:spcBef>
                        <a:spcAft>
                          <a:spcPts val="300"/>
                        </a:spcAft>
                      </a:pPr>
                      <a:r>
                        <a:rPr lang="en-GB" sz="1200" b="0" kern="1200" noProof="0">
                          <a:solidFill>
                            <a:schemeClr val="accent1"/>
                          </a:solidFill>
                          <a:latin typeface="+mn-lt"/>
                          <a:ea typeface="Verdana" panose="020B0604030504040204" pitchFamily="34" charset="0"/>
                          <a:cs typeface="Apis For Office" panose="020B0504010101010104" pitchFamily="34" charset="0"/>
                        </a:rPr>
                        <a:t>0.50 (0.04, 0.95)</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06912" rtl="0" eaLnBrk="1" latinLnBrk="0" hangingPunct="1">
                        <a:spcBef>
                          <a:spcPts val="300"/>
                        </a:spcBef>
                        <a:spcAft>
                          <a:spcPts val="300"/>
                        </a:spcAft>
                      </a:pPr>
                      <a:r>
                        <a:rPr lang="en-GB" sz="1200" b="0" kern="1200" noProof="0">
                          <a:solidFill>
                            <a:schemeClr val="accent1"/>
                          </a:solidFill>
                          <a:latin typeface="+mn-lt"/>
                          <a:ea typeface="Verdana" panose="020B0604030504040204" pitchFamily="34" charset="0"/>
                          <a:cs typeface="Apis For Office" panose="020B0504010101010104" pitchFamily="34" charset="0"/>
                        </a:rPr>
                        <a:t>0.03</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242251"/>
                  </a:ext>
                </a:extLst>
              </a:tr>
              <a:tr h="216000">
                <a:tc>
                  <a:txBody>
                    <a:bodyPr/>
                    <a:lstStyle/>
                    <a:p>
                      <a:pPr marL="180000">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7.2 mg vs </a:t>
                      </a: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2.4 mg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0.21 (−0.17, 0.58)</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dirty="0">
                          <a:solidFill>
                            <a:schemeClr val="accent1"/>
                          </a:solidFill>
                          <a:latin typeface="+mn-lt"/>
                          <a:ea typeface="Verdana" panose="020B0604030504040204" pitchFamily="34" charset="0"/>
                          <a:cs typeface="Apis For Office" panose="020B0504010101010104" pitchFamily="34" charset="0"/>
                        </a:rPr>
                        <a:t>0.28</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9738048"/>
                  </a:ext>
                </a:extLst>
              </a:tr>
              <a:tr h="216000">
                <a:tc>
                  <a:txBody>
                    <a:bodyPr/>
                    <a:lstStyle/>
                    <a:p>
                      <a:pPr marL="108000">
                        <a:spcBef>
                          <a:spcPts val="300"/>
                        </a:spcBef>
                        <a:spcAft>
                          <a:spcPts val="300"/>
                        </a:spcAft>
                      </a:pPr>
                      <a:endParaRPr lang="en-GB" sz="120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1615851"/>
                  </a:ext>
                </a:extLst>
              </a:tr>
              <a:tr h="216000">
                <a:tc>
                  <a:txBody>
                    <a:bodyPr/>
                    <a:lstStyle/>
                    <a:p>
                      <a:pPr marL="108000" indent="0" algn="l" defTabSz="906912" rtl="0" eaLnBrk="1" latinLnBrk="0" hangingPunct="1">
                        <a:spcBef>
                          <a:spcPts val="300"/>
                        </a:spcBef>
                        <a:spcAft>
                          <a:spcPts val="300"/>
                        </a:spcAft>
                      </a:pPr>
                      <a:r>
                        <a:rPr lang="en-GB" sz="1200" b="1" kern="1200" noProof="0" dirty="0">
                          <a:solidFill>
                            <a:schemeClr val="tx2"/>
                          </a:solidFill>
                          <a:latin typeface="+mn-lt"/>
                          <a:ea typeface="Verdana" panose="020B0604030504040204" pitchFamily="34" charset="0"/>
                          <a:cs typeface="Apis For Office" panose="020B0504010101010104" pitchFamily="34" charset="0"/>
                        </a:rPr>
                        <a:t>TONO DELL’UMORE POSITIVO </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2596323"/>
                  </a:ext>
                </a:extLst>
              </a:tr>
              <a:tr h="216000">
                <a:tc>
                  <a:txBody>
                    <a:bodyPr/>
                    <a:lstStyle/>
                    <a:p>
                      <a:pPr marL="180000" indent="0" algn="l" defTabSz="906912" rtl="0" eaLnBrk="1" latinLnBrk="0" hangingPunct="1">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 7.2 mg vs placebo</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0.26 (−0.03, 0.54)</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0.08</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175715"/>
                  </a:ext>
                </a:extLst>
              </a:tr>
              <a:tr h="216000">
                <a:tc>
                  <a:txBody>
                    <a:bodyPr/>
                    <a:lstStyle/>
                    <a:p>
                      <a:pPr marL="180000">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7.2 mg vs </a:t>
                      </a: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2.4 mg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0.11 (−0.20, 0.43)</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0.48</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5656452"/>
                  </a:ext>
                </a:extLst>
              </a:tr>
              <a:tr h="216000">
                <a:tc>
                  <a:txBody>
                    <a:bodyPr/>
                    <a:lstStyle/>
                    <a:p>
                      <a:pPr marL="0" indent="0" algn="l" defTabSz="906912" rtl="0" eaLnBrk="1" latinLnBrk="0" hangingPunct="1">
                        <a:spcBef>
                          <a:spcPts val="300"/>
                        </a:spcBef>
                        <a:spcAft>
                          <a:spcPts val="300"/>
                        </a:spcAft>
                      </a:pPr>
                      <a:endParaRPr lang="en-GB" sz="1200" b="1" kern="120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r>
                        <a:rPr lang="en-GB" sz="900" noProof="0">
                          <a:solidFill>
                            <a:schemeClr val="accent1"/>
                          </a:solidFill>
                          <a:latin typeface="+mn-lt"/>
                          <a:ea typeface="Verdana" panose="020B0604030504040204" pitchFamily="34" charset="0"/>
                          <a:cs typeface="Apis For Office" panose="020B0504010101010104" pitchFamily="34" charset="0"/>
                        </a:rPr>
                        <a:t>Favours comparator</a:t>
                      </a:r>
                    </a:p>
                  </a:txBody>
                  <a:tcPr marL="25200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Bef>
                          <a:spcPts val="300"/>
                        </a:spcBef>
                        <a:spcAft>
                          <a:spcPts val="300"/>
                        </a:spcAft>
                      </a:pPr>
                      <a:r>
                        <a:rPr kumimoji="0" lang="en-GB" sz="900" b="0" i="0" u="none" strike="noStrike" kern="1200" cap="none" spc="0" normalizeH="0" baseline="0" noProof="0" dirty="0">
                          <a:ln>
                            <a:noFill/>
                          </a:ln>
                          <a:solidFill>
                            <a:srgbClr val="001965"/>
                          </a:solidFill>
                          <a:effectLst/>
                          <a:uLnTx/>
                          <a:uFillTx/>
                          <a:latin typeface="+mn-lt"/>
                          <a:ea typeface="Verdana" panose="020B0604030504040204" pitchFamily="34" charset="0"/>
                          <a:cs typeface="Apis For Office" panose="020B0504010101010104" pitchFamily="34" charset="0"/>
                        </a:rPr>
                        <a:t>Favours semaglutide 7.2 mg</a:t>
                      </a:r>
                      <a:endParaRPr lang="en-GB" sz="1200" noProof="0" dirty="0">
                        <a:solidFill>
                          <a:schemeClr val="accent1"/>
                        </a:solidFill>
                        <a:latin typeface="+mn-lt"/>
                        <a:ea typeface="Verdana" panose="020B0604030504040204" pitchFamily="34" charset="0"/>
                        <a:cs typeface="Apis For Office" panose="020B0504010101010104" pitchFamily="34" charset="0"/>
                      </a:endParaRPr>
                    </a:p>
                  </a:txBody>
                  <a:tcPr marL="0" marR="25200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3524255"/>
                  </a:ext>
                </a:extLst>
              </a:tr>
              <a:tr h="216000">
                <a:tc>
                  <a:txBody>
                    <a:bodyPr/>
                    <a:lstStyle/>
                    <a:p>
                      <a:pPr marL="108000" algn="l" defTabSz="906912" rtl="0" eaLnBrk="1" latinLnBrk="0" hangingPunct="1">
                        <a:spcBef>
                          <a:spcPts val="300"/>
                        </a:spcBef>
                        <a:spcAft>
                          <a:spcPts val="300"/>
                        </a:spcAft>
                      </a:pPr>
                      <a:r>
                        <a:rPr lang="en-GB" sz="1200" b="1" kern="1200" noProof="0" dirty="0">
                          <a:solidFill>
                            <a:schemeClr val="tx2"/>
                          </a:solidFill>
                          <a:latin typeface="+mn-lt"/>
                          <a:ea typeface="Verdana" panose="020B0604030504040204" pitchFamily="34" charset="0"/>
                          <a:cs typeface="Apis For Office" panose="020B0504010101010104" pitchFamily="34" charset="0"/>
                        </a:rPr>
                        <a:t>CRAVING PER IL SALATO </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0509109"/>
                  </a:ext>
                </a:extLst>
              </a:tr>
              <a:tr h="216000">
                <a:tc>
                  <a:txBody>
                    <a:bodyPr/>
                    <a:lstStyle/>
                    <a:p>
                      <a:pPr marL="180000" indent="0" algn="l" defTabSz="906912" rtl="0" eaLnBrk="1" latinLnBrk="0" hangingPunct="1">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 7.2 mg vs placebo</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−0.37 (−0.76, 0.03)</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0.07</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6255358"/>
                  </a:ext>
                </a:extLst>
              </a:tr>
              <a:tr h="216000">
                <a:tc>
                  <a:txBody>
                    <a:bodyPr/>
                    <a:lstStyle/>
                    <a:p>
                      <a:pPr marL="180000">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7.2 mg vs </a:t>
                      </a: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2.4 mg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06912" rtl="0" eaLnBrk="1" latinLnBrk="0" hangingPunct="1">
                        <a:spcBef>
                          <a:spcPts val="300"/>
                        </a:spcBef>
                        <a:spcAft>
                          <a:spcPts val="300"/>
                        </a:spcAft>
                      </a:pPr>
                      <a:r>
                        <a:rPr lang="en-GB" sz="1200" b="0" noProof="0" dirty="0">
                          <a:solidFill>
                            <a:schemeClr val="accent1"/>
                          </a:solidFill>
                          <a:latin typeface="+mn-lt"/>
                          <a:ea typeface="Verdana" panose="020B0604030504040204" pitchFamily="34" charset="0"/>
                          <a:cs typeface="Apis For Office" panose="020B0504010101010104" pitchFamily="34" charset="0"/>
                        </a:rPr>
                        <a:t>−</a:t>
                      </a:r>
                      <a:r>
                        <a:rPr lang="en-GB" sz="1200" b="0" kern="1200" noProof="0" dirty="0">
                          <a:solidFill>
                            <a:schemeClr val="accent1"/>
                          </a:solidFill>
                          <a:latin typeface="+mn-lt"/>
                          <a:ea typeface="Verdana" panose="020B0604030504040204" pitchFamily="34" charset="0"/>
                          <a:cs typeface="Apis For Office" panose="020B0504010101010104" pitchFamily="34" charset="0"/>
                        </a:rPr>
                        <a:t>0.28 (</a:t>
                      </a:r>
                      <a:r>
                        <a:rPr lang="en-GB" sz="1200" b="0" noProof="0" dirty="0">
                          <a:solidFill>
                            <a:schemeClr val="accent1"/>
                          </a:solidFill>
                          <a:latin typeface="+mn-lt"/>
                          <a:ea typeface="Verdana" panose="020B0604030504040204" pitchFamily="34" charset="0"/>
                          <a:cs typeface="Apis For Office" panose="020B0504010101010104" pitchFamily="34" charset="0"/>
                        </a:rPr>
                        <a:t>−</a:t>
                      </a:r>
                      <a:r>
                        <a:rPr lang="en-GB" sz="1200" b="0" kern="1200" noProof="0" dirty="0">
                          <a:solidFill>
                            <a:schemeClr val="accent1"/>
                          </a:solidFill>
                          <a:latin typeface="+mn-lt"/>
                          <a:ea typeface="Verdana" panose="020B0604030504040204" pitchFamily="34" charset="0"/>
                          <a:cs typeface="Apis For Office" panose="020B0504010101010104" pitchFamily="34" charset="0"/>
                        </a:rPr>
                        <a:t>0.62, 0.06)</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06912" rtl="0" eaLnBrk="1" latinLnBrk="0" hangingPunct="1">
                        <a:spcBef>
                          <a:spcPts val="300"/>
                        </a:spcBef>
                        <a:spcAft>
                          <a:spcPts val="300"/>
                        </a:spcAft>
                      </a:pPr>
                      <a:r>
                        <a:rPr lang="en-GB" sz="1200" b="0" kern="1200" noProof="0">
                          <a:solidFill>
                            <a:schemeClr val="accent1"/>
                          </a:solidFill>
                          <a:latin typeface="+mn-lt"/>
                          <a:ea typeface="Verdana" panose="020B0604030504040204" pitchFamily="34" charset="0"/>
                          <a:cs typeface="Apis For Office" panose="020B0504010101010104" pitchFamily="34" charset="0"/>
                        </a:rPr>
                        <a:t>0.10</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0607992"/>
                  </a:ext>
                </a:extLst>
              </a:tr>
              <a:tr h="216000">
                <a:tc>
                  <a:txBody>
                    <a:bodyPr/>
                    <a:lstStyle/>
                    <a:p>
                      <a:pPr marL="0" indent="0" algn="l" defTabSz="906912" rtl="0" eaLnBrk="1" latinLnBrk="0" hangingPunct="1">
                        <a:spcBef>
                          <a:spcPts val="300"/>
                        </a:spcBef>
                        <a:spcAft>
                          <a:spcPts val="300"/>
                        </a:spcAft>
                      </a:pPr>
                      <a:endParaRPr lang="en-GB" sz="1200" b="1" kern="120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8404168"/>
                  </a:ext>
                </a:extLst>
              </a:tr>
              <a:tr h="216000">
                <a:tc>
                  <a:txBody>
                    <a:bodyPr/>
                    <a:lstStyle/>
                    <a:p>
                      <a:pPr marL="108000" indent="0" algn="l" defTabSz="906912" rtl="0" eaLnBrk="1" latinLnBrk="0" hangingPunct="1">
                        <a:spcBef>
                          <a:spcPts val="300"/>
                        </a:spcBef>
                        <a:spcAft>
                          <a:spcPts val="300"/>
                        </a:spcAft>
                      </a:pPr>
                      <a:r>
                        <a:rPr lang="en-GB" sz="1200" b="1" kern="1200" noProof="0" dirty="0">
                          <a:solidFill>
                            <a:schemeClr val="tx2"/>
                          </a:solidFill>
                          <a:latin typeface="+mn-lt"/>
                          <a:ea typeface="Verdana" panose="020B0604030504040204" pitchFamily="34" charset="0"/>
                          <a:cs typeface="Apis For Office" panose="020B0504010101010104" pitchFamily="34" charset="0"/>
                        </a:rPr>
                        <a:t>CRAVING PER IL DOLCE </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4180592"/>
                  </a:ext>
                </a:extLst>
              </a:tr>
              <a:tr h="216000">
                <a:tc>
                  <a:txBody>
                    <a:bodyPr/>
                    <a:lstStyle/>
                    <a:p>
                      <a:pPr marL="180000" indent="0" algn="l" defTabSz="906912" rtl="0" eaLnBrk="1" latinLnBrk="0" hangingPunct="1">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 7.2 mg vs placebo</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−0.12 (−0.46, 0.22)</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0.49</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1059704"/>
                  </a:ext>
                </a:extLst>
              </a:tr>
              <a:tr h="216000">
                <a:tc>
                  <a:txBody>
                    <a:bodyPr/>
                    <a:lstStyle/>
                    <a:p>
                      <a:pPr marL="180000">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7.2 mg vs </a:t>
                      </a: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2.4 mg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−0.29 (−0.70, 0.11)</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0.16</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201018"/>
                  </a:ext>
                </a:extLst>
              </a:tr>
              <a:tr h="216000">
                <a:tc>
                  <a:txBody>
                    <a:bodyPr/>
                    <a:lstStyle/>
                    <a:p>
                      <a:pPr marL="180000">
                        <a:spcBef>
                          <a:spcPts val="300"/>
                        </a:spcBef>
                        <a:spcAft>
                          <a:spcPts val="300"/>
                        </a:spcAft>
                      </a:pPr>
                      <a:endParaRPr lang="en-GB" sz="120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900" b="0" i="0" u="none" strike="noStrike" kern="1200" cap="none" spc="0" normalizeH="0" baseline="0" noProof="0" dirty="0">
                          <a:ln>
                            <a:noFill/>
                          </a:ln>
                          <a:solidFill>
                            <a:srgbClr val="001965"/>
                          </a:solidFill>
                          <a:effectLst/>
                          <a:uLnTx/>
                          <a:uFillTx/>
                          <a:latin typeface="+mn-lt"/>
                          <a:ea typeface="Verdana" panose="020B0604030504040204" pitchFamily="34" charset="0"/>
                          <a:cs typeface="Apis For Office" panose="020B0504010101010104" pitchFamily="34" charset="0"/>
                        </a:rPr>
                        <a:t>Favours semaglutide 7.2 mg</a:t>
                      </a:r>
                      <a:endParaRPr kumimoji="0" lang="en-GB" sz="1200" b="0" i="0" u="none" strike="noStrike" kern="1200" cap="none" spc="0" normalizeH="0" baseline="0" noProof="0" dirty="0">
                        <a:ln>
                          <a:noFill/>
                        </a:ln>
                        <a:solidFill>
                          <a:srgbClr val="001965"/>
                        </a:solidFill>
                        <a:effectLst/>
                        <a:uLnTx/>
                        <a:uFillTx/>
                        <a:latin typeface="+mn-lt"/>
                        <a:ea typeface="Verdana" panose="020B0604030504040204" pitchFamily="34" charset="0"/>
                        <a:cs typeface="Apis For Office" panose="020B0504010101010104" pitchFamily="34" charset="0"/>
                      </a:endParaRPr>
                    </a:p>
                  </a:txBody>
                  <a:tcPr marL="25200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8EAF8"/>
                    </a:solidFill>
                  </a:tcPr>
                </a:tc>
                <a:tc>
                  <a:txBody>
                    <a:bodyPr/>
                    <a:lstStyle/>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GB" sz="900" b="0" i="0" u="none" strike="noStrike" kern="1200" cap="none" spc="0" normalizeH="0" baseline="0" noProof="0">
                          <a:ln>
                            <a:noFill/>
                          </a:ln>
                          <a:solidFill>
                            <a:srgbClr val="001965"/>
                          </a:solidFill>
                          <a:effectLst/>
                          <a:uLnTx/>
                          <a:uFillTx/>
                          <a:latin typeface="+mn-lt"/>
                          <a:ea typeface="Verdana" panose="020B0604030504040204" pitchFamily="34" charset="0"/>
                          <a:cs typeface="Apis For Office" panose="020B0504010101010104" pitchFamily="34" charset="0"/>
                        </a:rPr>
                        <a:t>Favours comparator</a:t>
                      </a:r>
                    </a:p>
                  </a:txBody>
                  <a:tcPr marL="0" marR="25200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2805786"/>
                  </a:ext>
                </a:extLst>
              </a:tr>
            </a:tbl>
          </a:graphicData>
        </a:graphic>
      </p:graphicFrame>
      <p:grpSp>
        <p:nvGrpSpPr>
          <p:cNvPr id="8" name="Group 14">
            <a:extLst>
              <a:ext uri="{FF2B5EF4-FFF2-40B4-BE49-F238E27FC236}">
                <a16:creationId xmlns:a16="http://schemas.microsoft.com/office/drawing/2014/main" id="{9320C38F-3970-4C7F-8344-2F14F7C0297C}"/>
              </a:ext>
            </a:extLst>
          </p:cNvPr>
          <p:cNvGrpSpPr/>
          <p:nvPr/>
        </p:nvGrpSpPr>
        <p:grpSpPr>
          <a:xfrm>
            <a:off x="4430636" y="2136095"/>
            <a:ext cx="4272934" cy="3729909"/>
            <a:chOff x="4377508" y="2331525"/>
            <a:chExt cx="4365172" cy="3729909"/>
          </a:xfrm>
        </p:grpSpPr>
        <p:grpSp>
          <p:nvGrpSpPr>
            <p:cNvPr id="9" name="Group 15">
              <a:extLst>
                <a:ext uri="{FF2B5EF4-FFF2-40B4-BE49-F238E27FC236}">
                  <a16:creationId xmlns:a16="http://schemas.microsoft.com/office/drawing/2014/main" id="{7D46035F-8DCA-21EF-9575-E62A2773EB88}"/>
                </a:ext>
              </a:extLst>
            </p:cNvPr>
            <p:cNvGrpSpPr/>
            <p:nvPr/>
          </p:nvGrpSpPr>
          <p:grpSpPr>
            <a:xfrm>
              <a:off x="4377508" y="2331525"/>
              <a:ext cx="4365172" cy="3729909"/>
              <a:chOff x="4377508" y="2274375"/>
              <a:chExt cx="4365172" cy="3729909"/>
            </a:xfrm>
          </p:grpSpPr>
          <p:grpSp>
            <p:nvGrpSpPr>
              <p:cNvPr id="20" name="Group 19">
                <a:extLst>
                  <a:ext uri="{FF2B5EF4-FFF2-40B4-BE49-F238E27FC236}">
                    <a16:creationId xmlns:a16="http://schemas.microsoft.com/office/drawing/2014/main" id="{4CF54460-DBB9-540E-55E4-96A2D62AD8A7}"/>
                  </a:ext>
                </a:extLst>
              </p:cNvPr>
              <p:cNvGrpSpPr/>
              <p:nvPr/>
            </p:nvGrpSpPr>
            <p:grpSpPr>
              <a:xfrm>
                <a:off x="4377508" y="3893796"/>
                <a:ext cx="4365172" cy="0"/>
                <a:chOff x="4377508" y="3893796"/>
                <a:chExt cx="4365172" cy="0"/>
              </a:xfrm>
            </p:grpSpPr>
            <p:cxnSp>
              <p:nvCxnSpPr>
                <p:cNvPr id="25" name="Straight Arrow Connector 24">
                  <a:extLst>
                    <a:ext uri="{FF2B5EF4-FFF2-40B4-BE49-F238E27FC236}">
                      <a16:creationId xmlns:a16="http://schemas.microsoft.com/office/drawing/2014/main" id="{3DC9186A-775D-2FA3-EE07-FD7EFFC06F4D}"/>
                    </a:ext>
                  </a:extLst>
                </p:cNvPr>
                <p:cNvCxnSpPr>
                  <a:cxnSpLocks/>
                </p:cNvCxnSpPr>
                <p:nvPr/>
              </p:nvCxnSpPr>
              <p:spPr>
                <a:xfrm>
                  <a:off x="8547553" y="3893796"/>
                  <a:ext cx="195127" cy="0"/>
                </a:xfrm>
                <a:prstGeom prst="straightConnector1">
                  <a:avLst/>
                </a:prstGeom>
                <a:ln w="19050">
                  <a:solidFill>
                    <a:schemeClr val="accent1"/>
                  </a:solidFill>
                  <a:tailEnd type="triangle" w="med" len="med"/>
                </a:ln>
              </p:spPr>
              <p:style>
                <a:lnRef idx="2">
                  <a:schemeClr val="dk1"/>
                </a:lnRef>
                <a:fillRef idx="0">
                  <a:schemeClr val="dk1"/>
                </a:fillRef>
                <a:effectRef idx="1">
                  <a:schemeClr val="dk1"/>
                </a:effectRef>
                <a:fontRef idx="minor">
                  <a:schemeClr val="tx1"/>
                </a:fontRef>
              </p:style>
            </p:cxnSp>
            <p:cxnSp>
              <p:nvCxnSpPr>
                <p:cNvPr id="28" name="Straight Arrow Connector 31">
                  <a:extLst>
                    <a:ext uri="{FF2B5EF4-FFF2-40B4-BE49-F238E27FC236}">
                      <a16:creationId xmlns:a16="http://schemas.microsoft.com/office/drawing/2014/main" id="{42FD1CE0-CC0F-E03B-D317-8D22006E77AD}"/>
                    </a:ext>
                  </a:extLst>
                </p:cNvPr>
                <p:cNvCxnSpPr>
                  <a:cxnSpLocks/>
                </p:cNvCxnSpPr>
                <p:nvPr/>
              </p:nvCxnSpPr>
              <p:spPr>
                <a:xfrm flipH="1">
                  <a:off x="4377508" y="3893796"/>
                  <a:ext cx="195127" cy="0"/>
                </a:xfrm>
                <a:prstGeom prst="straightConnector1">
                  <a:avLst/>
                </a:prstGeom>
                <a:ln w="19050">
                  <a:solidFill>
                    <a:schemeClr val="accent1"/>
                  </a:solidFill>
                  <a:tailEnd type="triangle" w="med" len="med"/>
                </a:ln>
              </p:spPr>
              <p:style>
                <a:lnRef idx="2">
                  <a:schemeClr val="dk1"/>
                </a:lnRef>
                <a:fillRef idx="0">
                  <a:schemeClr val="dk1"/>
                </a:fillRef>
                <a:effectRef idx="1">
                  <a:schemeClr val="dk1"/>
                </a:effectRef>
                <a:fontRef idx="minor">
                  <a:schemeClr val="tx1"/>
                </a:fontRef>
              </p:style>
            </p:cxnSp>
          </p:grpSp>
          <p:grpSp>
            <p:nvGrpSpPr>
              <p:cNvPr id="21" name="Group 20">
                <a:extLst>
                  <a:ext uri="{FF2B5EF4-FFF2-40B4-BE49-F238E27FC236}">
                    <a16:creationId xmlns:a16="http://schemas.microsoft.com/office/drawing/2014/main" id="{644B5C90-6407-A29A-A695-7B259E336F2D}"/>
                  </a:ext>
                </a:extLst>
              </p:cNvPr>
              <p:cNvGrpSpPr/>
              <p:nvPr/>
            </p:nvGrpSpPr>
            <p:grpSpPr>
              <a:xfrm>
                <a:off x="4377508" y="5617821"/>
                <a:ext cx="4365172" cy="0"/>
                <a:chOff x="4529908" y="3874746"/>
                <a:chExt cx="4365172" cy="0"/>
              </a:xfrm>
            </p:grpSpPr>
            <p:cxnSp>
              <p:nvCxnSpPr>
                <p:cNvPr id="23" name="Straight Arrow Connector 22">
                  <a:extLst>
                    <a:ext uri="{FF2B5EF4-FFF2-40B4-BE49-F238E27FC236}">
                      <a16:creationId xmlns:a16="http://schemas.microsoft.com/office/drawing/2014/main" id="{F985BDED-4CCE-19B8-1127-9BF78C882DE0}"/>
                    </a:ext>
                  </a:extLst>
                </p:cNvPr>
                <p:cNvCxnSpPr>
                  <a:cxnSpLocks/>
                </p:cNvCxnSpPr>
                <p:nvPr/>
              </p:nvCxnSpPr>
              <p:spPr>
                <a:xfrm>
                  <a:off x="8699953" y="3874746"/>
                  <a:ext cx="195127" cy="0"/>
                </a:xfrm>
                <a:prstGeom prst="straightConnector1">
                  <a:avLst/>
                </a:prstGeom>
                <a:ln w="19050">
                  <a:solidFill>
                    <a:schemeClr val="accent1"/>
                  </a:solidFill>
                  <a:tailEnd type="triangle" w="med" len="med"/>
                </a:ln>
              </p:spPr>
              <p:style>
                <a:lnRef idx="2">
                  <a:schemeClr val="dk1"/>
                </a:lnRef>
                <a:fillRef idx="0">
                  <a:schemeClr val="dk1"/>
                </a:fillRef>
                <a:effectRef idx="1">
                  <a:schemeClr val="dk1"/>
                </a:effectRef>
                <a:fontRef idx="minor">
                  <a:schemeClr val="tx1"/>
                </a:fontRef>
              </p:style>
            </p:cxnSp>
            <p:cxnSp>
              <p:nvCxnSpPr>
                <p:cNvPr id="24" name="Straight Arrow Connector 23">
                  <a:extLst>
                    <a:ext uri="{FF2B5EF4-FFF2-40B4-BE49-F238E27FC236}">
                      <a16:creationId xmlns:a16="http://schemas.microsoft.com/office/drawing/2014/main" id="{278476ED-4EE4-84E4-E290-2F107B32BEC1}"/>
                    </a:ext>
                  </a:extLst>
                </p:cNvPr>
                <p:cNvCxnSpPr>
                  <a:cxnSpLocks/>
                </p:cNvCxnSpPr>
                <p:nvPr/>
              </p:nvCxnSpPr>
              <p:spPr>
                <a:xfrm flipH="1">
                  <a:off x="4529908" y="3874746"/>
                  <a:ext cx="195127" cy="0"/>
                </a:xfrm>
                <a:prstGeom prst="straightConnector1">
                  <a:avLst/>
                </a:prstGeom>
                <a:ln w="19050">
                  <a:solidFill>
                    <a:schemeClr val="accent1"/>
                  </a:solidFill>
                  <a:tailEnd type="triangle" w="med" len="med"/>
                </a:ln>
              </p:spPr>
              <p:style>
                <a:lnRef idx="2">
                  <a:schemeClr val="dk1"/>
                </a:lnRef>
                <a:fillRef idx="0">
                  <a:schemeClr val="dk1"/>
                </a:fillRef>
                <a:effectRef idx="1">
                  <a:schemeClr val="dk1"/>
                </a:effectRef>
                <a:fontRef idx="minor">
                  <a:schemeClr val="tx1"/>
                </a:fontRef>
              </p:style>
            </p:cxnSp>
          </p:grpSp>
          <p:graphicFrame>
            <p:nvGraphicFramePr>
              <p:cNvPr id="22" name="Chart 21">
                <a:extLst>
                  <a:ext uri="{FF2B5EF4-FFF2-40B4-BE49-F238E27FC236}">
                    <a16:creationId xmlns:a16="http://schemas.microsoft.com/office/drawing/2014/main" id="{3B9F673C-CB63-E096-ED3B-03A6F0379720}"/>
                  </a:ext>
                </a:extLst>
              </p:cNvPr>
              <p:cNvGraphicFramePr/>
              <p:nvPr>
                <p:extLst>
                  <p:ext uri="{D42A27DB-BD31-4B8C-83A1-F6EECF244321}">
                    <p14:modId xmlns:p14="http://schemas.microsoft.com/office/powerpoint/2010/main" val="3928879198"/>
                  </p:ext>
                </p:extLst>
              </p:nvPr>
            </p:nvGraphicFramePr>
            <p:xfrm>
              <a:off x="4495800" y="2274375"/>
              <a:ext cx="4095750" cy="3729909"/>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1" name="Group 16">
              <a:extLst>
                <a:ext uri="{FF2B5EF4-FFF2-40B4-BE49-F238E27FC236}">
                  <a16:creationId xmlns:a16="http://schemas.microsoft.com/office/drawing/2014/main" id="{3ED0549A-B480-108A-805F-BF9AEC4049C6}"/>
                </a:ext>
              </a:extLst>
            </p:cNvPr>
            <p:cNvGrpSpPr/>
            <p:nvPr/>
          </p:nvGrpSpPr>
          <p:grpSpPr>
            <a:xfrm>
              <a:off x="4551901" y="5847098"/>
              <a:ext cx="998720" cy="200311"/>
              <a:chOff x="4551901" y="5847098"/>
              <a:chExt cx="998720" cy="200311"/>
            </a:xfrm>
            <a:solidFill>
              <a:schemeClr val="bg1"/>
            </a:solidFill>
          </p:grpSpPr>
          <p:sp>
            <p:nvSpPr>
              <p:cNvPr id="13" name="TextBox 17">
                <a:extLst>
                  <a:ext uri="{FF2B5EF4-FFF2-40B4-BE49-F238E27FC236}">
                    <a16:creationId xmlns:a16="http://schemas.microsoft.com/office/drawing/2014/main" id="{F2783565-7F97-7957-AA10-62C136A165ED}"/>
                  </a:ext>
                </a:extLst>
              </p:cNvPr>
              <p:cNvSpPr txBox="1"/>
              <p:nvPr/>
            </p:nvSpPr>
            <p:spPr>
              <a:xfrm>
                <a:off x="4551901" y="5847098"/>
                <a:ext cx="78605" cy="200311"/>
              </a:xfrm>
              <a:prstGeom prst="rect">
                <a:avLst/>
              </a:prstGeom>
              <a:grpFill/>
            </p:spPr>
            <p:txBody>
              <a:bodyPr wrap="non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mn-cs"/>
                  </a:rPr>
                  <a:t>–</a:t>
                </a:r>
              </a:p>
            </p:txBody>
          </p:sp>
          <p:sp>
            <p:nvSpPr>
              <p:cNvPr id="18" name="TextBox 18">
                <a:extLst>
                  <a:ext uri="{FF2B5EF4-FFF2-40B4-BE49-F238E27FC236}">
                    <a16:creationId xmlns:a16="http://schemas.microsoft.com/office/drawing/2014/main" id="{2B132E92-7933-C8D9-02FC-A400E5B450BE}"/>
                  </a:ext>
                </a:extLst>
              </p:cNvPr>
              <p:cNvSpPr txBox="1"/>
              <p:nvPr/>
            </p:nvSpPr>
            <p:spPr>
              <a:xfrm>
                <a:off x="5472016" y="5847098"/>
                <a:ext cx="78605" cy="200311"/>
              </a:xfrm>
              <a:prstGeom prst="rect">
                <a:avLst/>
              </a:prstGeom>
              <a:grpFill/>
            </p:spPr>
            <p:txBody>
              <a:bodyPr wrap="non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mn-cs"/>
                  </a:rPr>
                  <a:t>–</a:t>
                </a:r>
              </a:p>
            </p:txBody>
          </p:sp>
        </p:grpSp>
      </p:grpSp>
      <p:sp>
        <p:nvSpPr>
          <p:cNvPr id="41" name="Graphic 27">
            <a:extLst>
              <a:ext uri="{FF2B5EF4-FFF2-40B4-BE49-F238E27FC236}">
                <a16:creationId xmlns:a16="http://schemas.microsoft.com/office/drawing/2014/main" id="{4C1BE16A-77F1-E2A1-D739-1174822854DA}"/>
              </a:ext>
            </a:extLst>
          </p:cNvPr>
          <p:cNvSpPr>
            <a:spLocks noChangeAspect="1"/>
          </p:cNvSpPr>
          <p:nvPr/>
        </p:nvSpPr>
        <p:spPr>
          <a:xfrm>
            <a:off x="11141368" y="263349"/>
            <a:ext cx="385445" cy="559391"/>
          </a:xfrm>
          <a:custGeom>
            <a:avLst/>
            <a:gdLst>
              <a:gd name="connsiteX0" fmla="*/ 116554 w 303275"/>
              <a:gd name="connsiteY0" fmla="*/ 124238 h 417258"/>
              <a:gd name="connsiteX1" fmla="*/ 116554 w 303275"/>
              <a:gd name="connsiteY1" fmla="*/ 136430 h 417258"/>
              <a:gd name="connsiteX2" fmla="*/ 72834 w 303275"/>
              <a:gd name="connsiteY2" fmla="*/ 180054 h 417258"/>
              <a:gd name="connsiteX3" fmla="*/ 60852 w 303275"/>
              <a:gd name="connsiteY3" fmla="*/ 180264 h 417258"/>
              <a:gd name="connsiteX4" fmla="*/ 60642 w 303275"/>
              <a:gd name="connsiteY4" fmla="*/ 180054 h 417258"/>
              <a:gd name="connsiteX5" fmla="*/ 43402 w 303275"/>
              <a:gd name="connsiteY5" fmla="*/ 162814 h 417258"/>
              <a:gd name="connsiteX6" fmla="*/ 43354 w 303275"/>
              <a:gd name="connsiteY6" fmla="*/ 150669 h 417258"/>
              <a:gd name="connsiteX7" fmla="*/ 55499 w 303275"/>
              <a:gd name="connsiteY7" fmla="*/ 150622 h 417258"/>
              <a:gd name="connsiteX8" fmla="*/ 66738 w 303275"/>
              <a:gd name="connsiteY8" fmla="*/ 161957 h 417258"/>
              <a:gd name="connsiteX9" fmla="*/ 104362 w 303275"/>
              <a:gd name="connsiteY9" fmla="*/ 123857 h 417258"/>
              <a:gd name="connsiteX10" fmla="*/ 116554 w 303275"/>
              <a:gd name="connsiteY10" fmla="*/ 124238 h 417258"/>
              <a:gd name="connsiteX11" fmla="*/ 104362 w 303275"/>
              <a:gd name="connsiteY11" fmla="*/ 216440 h 417258"/>
              <a:gd name="connsiteX12" fmla="*/ 66738 w 303275"/>
              <a:gd name="connsiteY12" fmla="*/ 254540 h 417258"/>
              <a:gd name="connsiteX13" fmla="*/ 55499 w 303275"/>
              <a:gd name="connsiteY13" fmla="*/ 243205 h 417258"/>
              <a:gd name="connsiteX14" fmla="*/ 43354 w 303275"/>
              <a:gd name="connsiteY14" fmla="*/ 243252 h 417258"/>
              <a:gd name="connsiteX15" fmla="*/ 43402 w 303275"/>
              <a:gd name="connsiteY15" fmla="*/ 255397 h 417258"/>
              <a:gd name="connsiteX16" fmla="*/ 60642 w 303275"/>
              <a:gd name="connsiteY16" fmla="*/ 272637 h 417258"/>
              <a:gd name="connsiteX17" fmla="*/ 72625 w 303275"/>
              <a:gd name="connsiteY17" fmla="*/ 272847 h 417258"/>
              <a:gd name="connsiteX18" fmla="*/ 72834 w 303275"/>
              <a:gd name="connsiteY18" fmla="*/ 272637 h 417258"/>
              <a:gd name="connsiteX19" fmla="*/ 116554 w 303275"/>
              <a:gd name="connsiteY19" fmla="*/ 228917 h 417258"/>
              <a:gd name="connsiteX20" fmla="*/ 116554 w 303275"/>
              <a:gd name="connsiteY20" fmla="*/ 216821 h 417258"/>
              <a:gd name="connsiteX21" fmla="*/ 104362 w 303275"/>
              <a:gd name="connsiteY21" fmla="*/ 216440 h 417258"/>
              <a:gd name="connsiteX22" fmla="*/ 104362 w 303275"/>
              <a:gd name="connsiteY22" fmla="*/ 308642 h 417258"/>
              <a:gd name="connsiteX23" fmla="*/ 66738 w 303275"/>
              <a:gd name="connsiteY23" fmla="*/ 346742 h 417258"/>
              <a:gd name="connsiteX24" fmla="*/ 55499 w 303275"/>
              <a:gd name="connsiteY24" fmla="*/ 335407 h 417258"/>
              <a:gd name="connsiteX25" fmla="*/ 43354 w 303275"/>
              <a:gd name="connsiteY25" fmla="*/ 335454 h 417258"/>
              <a:gd name="connsiteX26" fmla="*/ 43402 w 303275"/>
              <a:gd name="connsiteY26" fmla="*/ 347599 h 417258"/>
              <a:gd name="connsiteX27" fmla="*/ 60642 w 303275"/>
              <a:gd name="connsiteY27" fmla="*/ 364934 h 417258"/>
              <a:gd name="connsiteX28" fmla="*/ 72834 w 303275"/>
              <a:gd name="connsiteY28" fmla="*/ 364934 h 417258"/>
              <a:gd name="connsiteX29" fmla="*/ 116554 w 303275"/>
              <a:gd name="connsiteY29" fmla="*/ 321215 h 417258"/>
              <a:gd name="connsiteX30" fmla="*/ 115287 w 303275"/>
              <a:gd name="connsiteY30" fmla="*/ 309023 h 417258"/>
              <a:gd name="connsiteX31" fmla="*/ 104362 w 303275"/>
              <a:gd name="connsiteY31" fmla="*/ 309023 h 417258"/>
              <a:gd name="connsiteX32" fmla="*/ 238950 w 303275"/>
              <a:gd name="connsiteY32" fmla="*/ 143573 h 417258"/>
              <a:gd name="connsiteX33" fmla="*/ 151416 w 303275"/>
              <a:gd name="connsiteY33" fmla="*/ 143573 h 417258"/>
              <a:gd name="connsiteX34" fmla="*/ 142843 w 303275"/>
              <a:gd name="connsiteY34" fmla="*/ 152146 h 417258"/>
              <a:gd name="connsiteX35" fmla="*/ 151416 w 303275"/>
              <a:gd name="connsiteY35" fmla="*/ 160718 h 417258"/>
              <a:gd name="connsiteX36" fmla="*/ 238950 w 303275"/>
              <a:gd name="connsiteY36" fmla="*/ 160718 h 417258"/>
              <a:gd name="connsiteX37" fmla="*/ 247523 w 303275"/>
              <a:gd name="connsiteY37" fmla="*/ 152146 h 417258"/>
              <a:gd name="connsiteX38" fmla="*/ 238950 w 303275"/>
              <a:gd name="connsiteY38" fmla="*/ 143573 h 417258"/>
              <a:gd name="connsiteX39" fmla="*/ 238950 w 303275"/>
              <a:gd name="connsiteY39" fmla="*/ 235775 h 417258"/>
              <a:gd name="connsiteX40" fmla="*/ 151416 w 303275"/>
              <a:gd name="connsiteY40" fmla="*/ 235775 h 417258"/>
              <a:gd name="connsiteX41" fmla="*/ 142843 w 303275"/>
              <a:gd name="connsiteY41" fmla="*/ 244348 h 417258"/>
              <a:gd name="connsiteX42" fmla="*/ 151416 w 303275"/>
              <a:gd name="connsiteY42" fmla="*/ 252920 h 417258"/>
              <a:gd name="connsiteX43" fmla="*/ 238950 w 303275"/>
              <a:gd name="connsiteY43" fmla="*/ 252920 h 417258"/>
              <a:gd name="connsiteX44" fmla="*/ 247523 w 303275"/>
              <a:gd name="connsiteY44" fmla="*/ 244348 h 417258"/>
              <a:gd name="connsiteX45" fmla="*/ 238950 w 303275"/>
              <a:gd name="connsiteY45" fmla="*/ 235775 h 417258"/>
              <a:gd name="connsiteX46" fmla="*/ 238950 w 303275"/>
              <a:gd name="connsiteY46" fmla="*/ 327977 h 417258"/>
              <a:gd name="connsiteX47" fmla="*/ 151416 w 303275"/>
              <a:gd name="connsiteY47" fmla="*/ 327977 h 417258"/>
              <a:gd name="connsiteX48" fmla="*/ 142843 w 303275"/>
              <a:gd name="connsiteY48" fmla="*/ 336550 h 417258"/>
              <a:gd name="connsiteX49" fmla="*/ 151416 w 303275"/>
              <a:gd name="connsiteY49" fmla="*/ 345122 h 417258"/>
              <a:gd name="connsiteX50" fmla="*/ 238950 w 303275"/>
              <a:gd name="connsiteY50" fmla="*/ 345122 h 417258"/>
              <a:gd name="connsiteX51" fmla="*/ 247523 w 303275"/>
              <a:gd name="connsiteY51" fmla="*/ 336550 h 417258"/>
              <a:gd name="connsiteX52" fmla="*/ 238950 w 303275"/>
              <a:gd name="connsiteY52" fmla="*/ 327977 h 417258"/>
              <a:gd name="connsiteX53" fmla="*/ 302863 w 303275"/>
              <a:gd name="connsiteY53" fmla="*/ 64135 h 417258"/>
              <a:gd name="connsiteX54" fmla="*/ 302863 w 303275"/>
              <a:gd name="connsiteY54" fmla="*/ 399129 h 417258"/>
              <a:gd name="connsiteX55" fmla="*/ 284766 w 303275"/>
              <a:gd name="connsiteY55" fmla="*/ 417226 h 417258"/>
              <a:gd name="connsiteX56" fmla="*/ 18066 w 303275"/>
              <a:gd name="connsiteY56" fmla="*/ 417226 h 417258"/>
              <a:gd name="connsiteX57" fmla="*/ -32 w 303275"/>
              <a:gd name="connsiteY57" fmla="*/ 399129 h 417258"/>
              <a:gd name="connsiteX58" fmla="*/ -32 w 303275"/>
              <a:gd name="connsiteY58" fmla="*/ 64135 h 417258"/>
              <a:gd name="connsiteX59" fmla="*/ 18066 w 303275"/>
              <a:gd name="connsiteY59" fmla="*/ 46037 h 417258"/>
              <a:gd name="connsiteX60" fmla="*/ 65691 w 303275"/>
              <a:gd name="connsiteY60" fmla="*/ 46037 h 417258"/>
              <a:gd name="connsiteX61" fmla="*/ 65691 w 303275"/>
              <a:gd name="connsiteY61" fmla="*/ 27464 h 417258"/>
              <a:gd name="connsiteX62" fmla="*/ 74263 w 303275"/>
              <a:gd name="connsiteY62" fmla="*/ 18891 h 417258"/>
              <a:gd name="connsiteX63" fmla="*/ 127222 w 303275"/>
              <a:gd name="connsiteY63" fmla="*/ 18891 h 417258"/>
              <a:gd name="connsiteX64" fmla="*/ 161979 w 303275"/>
              <a:gd name="connsiteY64" fmla="*/ 1356 h 417258"/>
              <a:gd name="connsiteX65" fmla="*/ 179514 w 303275"/>
              <a:gd name="connsiteY65" fmla="*/ 18891 h 417258"/>
              <a:gd name="connsiteX66" fmla="*/ 229425 w 303275"/>
              <a:gd name="connsiteY66" fmla="*/ 18891 h 417258"/>
              <a:gd name="connsiteX67" fmla="*/ 237998 w 303275"/>
              <a:gd name="connsiteY67" fmla="*/ 27464 h 417258"/>
              <a:gd name="connsiteX68" fmla="*/ 237998 w 303275"/>
              <a:gd name="connsiteY68" fmla="*/ 46037 h 417258"/>
              <a:gd name="connsiteX69" fmla="*/ 285623 w 303275"/>
              <a:gd name="connsiteY69" fmla="*/ 46037 h 417258"/>
              <a:gd name="connsiteX70" fmla="*/ 303244 w 303275"/>
              <a:gd name="connsiteY70" fmla="*/ 64135 h 417258"/>
              <a:gd name="connsiteX71" fmla="*/ 82835 w 303275"/>
              <a:gd name="connsiteY71" fmla="*/ 73660 h 417258"/>
              <a:gd name="connsiteX72" fmla="*/ 220281 w 303275"/>
              <a:gd name="connsiteY72" fmla="*/ 73660 h 417258"/>
              <a:gd name="connsiteX73" fmla="*/ 220281 w 303275"/>
              <a:gd name="connsiteY73" fmla="*/ 36226 h 417258"/>
              <a:gd name="connsiteX74" fmla="*/ 172656 w 303275"/>
              <a:gd name="connsiteY74" fmla="*/ 36226 h 417258"/>
              <a:gd name="connsiteX75" fmla="*/ 164084 w 303275"/>
              <a:gd name="connsiteY75" fmla="*/ 27654 h 417258"/>
              <a:gd name="connsiteX76" fmla="*/ 152758 w 303275"/>
              <a:gd name="connsiteY76" fmla="*/ 18310 h 417258"/>
              <a:gd name="connsiteX77" fmla="*/ 143415 w 303275"/>
              <a:gd name="connsiteY77" fmla="*/ 27654 h 417258"/>
              <a:gd name="connsiteX78" fmla="*/ 134842 w 303275"/>
              <a:gd name="connsiteY78" fmla="*/ 36226 h 417258"/>
              <a:gd name="connsiteX79" fmla="*/ 83216 w 303275"/>
              <a:gd name="connsiteY79" fmla="*/ 36226 h 417258"/>
              <a:gd name="connsiteX80" fmla="*/ 285718 w 303275"/>
              <a:gd name="connsiteY80" fmla="*/ 64135 h 417258"/>
              <a:gd name="connsiteX81" fmla="*/ 284766 w 303275"/>
              <a:gd name="connsiteY81" fmla="*/ 63182 h 417258"/>
              <a:gd name="connsiteX82" fmla="*/ 237141 w 303275"/>
              <a:gd name="connsiteY82" fmla="*/ 63182 h 417258"/>
              <a:gd name="connsiteX83" fmla="*/ 237141 w 303275"/>
              <a:gd name="connsiteY83" fmla="*/ 82232 h 417258"/>
              <a:gd name="connsiteX84" fmla="*/ 228568 w 303275"/>
              <a:gd name="connsiteY84" fmla="*/ 90805 h 417258"/>
              <a:gd name="connsiteX85" fmla="*/ 74644 w 303275"/>
              <a:gd name="connsiteY85" fmla="*/ 90805 h 417258"/>
              <a:gd name="connsiteX86" fmla="*/ 66072 w 303275"/>
              <a:gd name="connsiteY86" fmla="*/ 82232 h 417258"/>
              <a:gd name="connsiteX87" fmla="*/ 66072 w 303275"/>
              <a:gd name="connsiteY87" fmla="*/ 63182 h 417258"/>
              <a:gd name="connsiteX88" fmla="*/ 18447 w 303275"/>
              <a:gd name="connsiteY88" fmla="*/ 63182 h 417258"/>
              <a:gd name="connsiteX89" fmla="*/ 17494 w 303275"/>
              <a:gd name="connsiteY89" fmla="*/ 63935 h 417258"/>
              <a:gd name="connsiteX90" fmla="*/ 17494 w 303275"/>
              <a:gd name="connsiteY90" fmla="*/ 64135 h 417258"/>
              <a:gd name="connsiteX91" fmla="*/ 17494 w 303275"/>
              <a:gd name="connsiteY91" fmla="*/ 399129 h 417258"/>
              <a:gd name="connsiteX92" fmla="*/ 18447 w 303275"/>
              <a:gd name="connsiteY92" fmla="*/ 400082 h 417258"/>
              <a:gd name="connsiteX93" fmla="*/ 285147 w 303275"/>
              <a:gd name="connsiteY93" fmla="*/ 400082 h 417258"/>
              <a:gd name="connsiteX94" fmla="*/ 286099 w 303275"/>
              <a:gd name="connsiteY94" fmla="*/ 399129 h 41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03275" h="417258">
                <a:moveTo>
                  <a:pt x="116554" y="124238"/>
                </a:moveTo>
                <a:cubicBezTo>
                  <a:pt x="119897" y="127619"/>
                  <a:pt x="119897" y="133048"/>
                  <a:pt x="116554" y="136430"/>
                </a:cubicBezTo>
                <a:lnTo>
                  <a:pt x="72834" y="180054"/>
                </a:lnTo>
                <a:cubicBezTo>
                  <a:pt x="69577" y="183416"/>
                  <a:pt x="64214" y="183512"/>
                  <a:pt x="60852" y="180264"/>
                </a:cubicBezTo>
                <a:cubicBezTo>
                  <a:pt x="60776" y="180187"/>
                  <a:pt x="60709" y="180121"/>
                  <a:pt x="60642" y="180054"/>
                </a:cubicBezTo>
                <a:lnTo>
                  <a:pt x="43402" y="162814"/>
                </a:lnTo>
                <a:cubicBezTo>
                  <a:pt x="40040" y="159470"/>
                  <a:pt x="40011" y="154032"/>
                  <a:pt x="43354" y="150669"/>
                </a:cubicBezTo>
                <a:cubicBezTo>
                  <a:pt x="46698" y="147307"/>
                  <a:pt x="52136" y="147278"/>
                  <a:pt x="55499" y="150622"/>
                </a:cubicBezTo>
                <a:lnTo>
                  <a:pt x="66738" y="161957"/>
                </a:lnTo>
                <a:lnTo>
                  <a:pt x="104362" y="123857"/>
                </a:lnTo>
                <a:cubicBezTo>
                  <a:pt x="107839" y="120618"/>
                  <a:pt x="113277" y="120790"/>
                  <a:pt x="116554" y="124238"/>
                </a:cubicBezTo>
                <a:close/>
                <a:moveTo>
                  <a:pt x="104362" y="216440"/>
                </a:moveTo>
                <a:lnTo>
                  <a:pt x="66738" y="254540"/>
                </a:lnTo>
                <a:lnTo>
                  <a:pt x="55499" y="243205"/>
                </a:lnTo>
                <a:cubicBezTo>
                  <a:pt x="52136" y="239861"/>
                  <a:pt x="46698" y="239890"/>
                  <a:pt x="43354" y="243252"/>
                </a:cubicBezTo>
                <a:cubicBezTo>
                  <a:pt x="40011" y="246615"/>
                  <a:pt x="40040" y="252053"/>
                  <a:pt x="43402" y="255397"/>
                </a:cubicBezTo>
                <a:lnTo>
                  <a:pt x="60642" y="272637"/>
                </a:lnTo>
                <a:cubicBezTo>
                  <a:pt x="63900" y="275999"/>
                  <a:pt x="69262" y="276095"/>
                  <a:pt x="72625" y="272847"/>
                </a:cubicBezTo>
                <a:cubicBezTo>
                  <a:pt x="72701" y="272770"/>
                  <a:pt x="72768" y="272704"/>
                  <a:pt x="72834" y="272637"/>
                </a:cubicBezTo>
                <a:lnTo>
                  <a:pt x="116554" y="228917"/>
                </a:lnTo>
                <a:cubicBezTo>
                  <a:pt x="119888" y="225574"/>
                  <a:pt x="119888" y="220164"/>
                  <a:pt x="116554" y="216821"/>
                </a:cubicBezTo>
                <a:cubicBezTo>
                  <a:pt x="113277" y="213373"/>
                  <a:pt x="107839" y="213201"/>
                  <a:pt x="104362" y="216440"/>
                </a:cubicBezTo>
                <a:close/>
                <a:moveTo>
                  <a:pt x="104362" y="308642"/>
                </a:moveTo>
                <a:lnTo>
                  <a:pt x="66738" y="346742"/>
                </a:lnTo>
                <a:lnTo>
                  <a:pt x="55499" y="335407"/>
                </a:lnTo>
                <a:cubicBezTo>
                  <a:pt x="52136" y="332064"/>
                  <a:pt x="46698" y="332092"/>
                  <a:pt x="43354" y="335454"/>
                </a:cubicBezTo>
                <a:cubicBezTo>
                  <a:pt x="40011" y="338817"/>
                  <a:pt x="40040" y="344256"/>
                  <a:pt x="43402" y="347599"/>
                </a:cubicBezTo>
                <a:lnTo>
                  <a:pt x="60642" y="364934"/>
                </a:lnTo>
                <a:cubicBezTo>
                  <a:pt x="64043" y="368220"/>
                  <a:pt x="69434" y="368220"/>
                  <a:pt x="72834" y="364934"/>
                </a:cubicBezTo>
                <a:lnTo>
                  <a:pt x="116554" y="321215"/>
                </a:lnTo>
                <a:cubicBezTo>
                  <a:pt x="119574" y="317500"/>
                  <a:pt x="119002" y="312042"/>
                  <a:pt x="115287" y="309023"/>
                </a:cubicBezTo>
                <a:cubicBezTo>
                  <a:pt x="112096" y="306441"/>
                  <a:pt x="107543" y="306441"/>
                  <a:pt x="104362" y="309023"/>
                </a:cubicBezTo>
                <a:close/>
                <a:moveTo>
                  <a:pt x="238950" y="143573"/>
                </a:moveTo>
                <a:lnTo>
                  <a:pt x="151416" y="143573"/>
                </a:lnTo>
                <a:cubicBezTo>
                  <a:pt x="146681" y="143573"/>
                  <a:pt x="142843" y="147412"/>
                  <a:pt x="142843" y="152146"/>
                </a:cubicBezTo>
                <a:cubicBezTo>
                  <a:pt x="142843" y="156880"/>
                  <a:pt x="146681" y="160718"/>
                  <a:pt x="151416" y="160718"/>
                </a:cubicBezTo>
                <a:lnTo>
                  <a:pt x="238950" y="160718"/>
                </a:lnTo>
                <a:cubicBezTo>
                  <a:pt x="243684" y="160718"/>
                  <a:pt x="247523" y="156880"/>
                  <a:pt x="247523" y="152146"/>
                </a:cubicBezTo>
                <a:cubicBezTo>
                  <a:pt x="247523" y="147412"/>
                  <a:pt x="243684" y="143573"/>
                  <a:pt x="238950" y="143573"/>
                </a:cubicBezTo>
                <a:close/>
                <a:moveTo>
                  <a:pt x="238950" y="235775"/>
                </a:moveTo>
                <a:lnTo>
                  <a:pt x="151416" y="235775"/>
                </a:lnTo>
                <a:cubicBezTo>
                  <a:pt x="146681" y="235775"/>
                  <a:pt x="142843" y="239614"/>
                  <a:pt x="142843" y="244348"/>
                </a:cubicBezTo>
                <a:cubicBezTo>
                  <a:pt x="142843" y="249082"/>
                  <a:pt x="146681" y="252920"/>
                  <a:pt x="151416" y="252920"/>
                </a:cubicBezTo>
                <a:lnTo>
                  <a:pt x="238950" y="252920"/>
                </a:lnTo>
                <a:cubicBezTo>
                  <a:pt x="243684" y="252920"/>
                  <a:pt x="247523" y="249082"/>
                  <a:pt x="247523" y="244348"/>
                </a:cubicBezTo>
                <a:cubicBezTo>
                  <a:pt x="247523" y="239614"/>
                  <a:pt x="243684" y="235775"/>
                  <a:pt x="238950" y="235775"/>
                </a:cubicBezTo>
                <a:close/>
                <a:moveTo>
                  <a:pt x="238950" y="327977"/>
                </a:moveTo>
                <a:lnTo>
                  <a:pt x="151416" y="327977"/>
                </a:lnTo>
                <a:cubicBezTo>
                  <a:pt x="146681" y="327977"/>
                  <a:pt x="142843" y="331816"/>
                  <a:pt x="142843" y="336550"/>
                </a:cubicBezTo>
                <a:cubicBezTo>
                  <a:pt x="142843" y="341284"/>
                  <a:pt x="146681" y="345122"/>
                  <a:pt x="151416" y="345122"/>
                </a:cubicBezTo>
                <a:lnTo>
                  <a:pt x="238950" y="345122"/>
                </a:lnTo>
                <a:cubicBezTo>
                  <a:pt x="243684" y="345122"/>
                  <a:pt x="247523" y="341284"/>
                  <a:pt x="247523" y="336550"/>
                </a:cubicBezTo>
                <a:cubicBezTo>
                  <a:pt x="247523" y="331816"/>
                  <a:pt x="243684" y="327977"/>
                  <a:pt x="238950" y="327977"/>
                </a:cubicBezTo>
                <a:close/>
                <a:moveTo>
                  <a:pt x="302863" y="64135"/>
                </a:moveTo>
                <a:lnTo>
                  <a:pt x="302863" y="399129"/>
                </a:lnTo>
                <a:cubicBezTo>
                  <a:pt x="302863" y="409121"/>
                  <a:pt x="294757" y="417226"/>
                  <a:pt x="284766" y="417226"/>
                </a:cubicBezTo>
                <a:lnTo>
                  <a:pt x="18066" y="417226"/>
                </a:lnTo>
                <a:cubicBezTo>
                  <a:pt x="8074" y="417226"/>
                  <a:pt x="-32" y="409121"/>
                  <a:pt x="-32" y="399129"/>
                </a:cubicBezTo>
                <a:lnTo>
                  <a:pt x="-32" y="64135"/>
                </a:lnTo>
                <a:cubicBezTo>
                  <a:pt x="-32" y="54143"/>
                  <a:pt x="8074" y="46037"/>
                  <a:pt x="18066" y="46037"/>
                </a:cubicBezTo>
                <a:lnTo>
                  <a:pt x="65691" y="46037"/>
                </a:lnTo>
                <a:lnTo>
                  <a:pt x="65691" y="27464"/>
                </a:lnTo>
                <a:cubicBezTo>
                  <a:pt x="65738" y="22749"/>
                  <a:pt x="69548" y="18939"/>
                  <a:pt x="74263" y="18891"/>
                </a:cubicBezTo>
                <a:lnTo>
                  <a:pt x="127222" y="18891"/>
                </a:lnTo>
                <a:cubicBezTo>
                  <a:pt x="131975" y="4451"/>
                  <a:pt x="147539" y="-3398"/>
                  <a:pt x="161979" y="1356"/>
                </a:cubicBezTo>
                <a:cubicBezTo>
                  <a:pt x="170275" y="4089"/>
                  <a:pt x="176781" y="10595"/>
                  <a:pt x="179514" y="18891"/>
                </a:cubicBezTo>
                <a:lnTo>
                  <a:pt x="229425" y="18891"/>
                </a:lnTo>
                <a:cubicBezTo>
                  <a:pt x="234159" y="18891"/>
                  <a:pt x="237998" y="22730"/>
                  <a:pt x="237998" y="27464"/>
                </a:cubicBezTo>
                <a:lnTo>
                  <a:pt x="237998" y="46037"/>
                </a:lnTo>
                <a:lnTo>
                  <a:pt x="285623" y="46037"/>
                </a:lnTo>
                <a:cubicBezTo>
                  <a:pt x="295433" y="46294"/>
                  <a:pt x="303244" y="54324"/>
                  <a:pt x="303244" y="64135"/>
                </a:cubicBezTo>
                <a:close/>
                <a:moveTo>
                  <a:pt x="82835" y="73660"/>
                </a:moveTo>
                <a:lnTo>
                  <a:pt x="220281" y="73660"/>
                </a:lnTo>
                <a:lnTo>
                  <a:pt x="220281" y="36226"/>
                </a:lnTo>
                <a:lnTo>
                  <a:pt x="172656" y="36226"/>
                </a:lnTo>
                <a:cubicBezTo>
                  <a:pt x="167922" y="36226"/>
                  <a:pt x="164084" y="32388"/>
                  <a:pt x="164084" y="27654"/>
                </a:cubicBezTo>
                <a:cubicBezTo>
                  <a:pt x="163531" y="21949"/>
                  <a:pt x="158464" y="17767"/>
                  <a:pt x="152758" y="18310"/>
                </a:cubicBezTo>
                <a:cubicBezTo>
                  <a:pt x="147806" y="18786"/>
                  <a:pt x="143891" y="22701"/>
                  <a:pt x="143415" y="27654"/>
                </a:cubicBezTo>
                <a:cubicBezTo>
                  <a:pt x="143415" y="32388"/>
                  <a:pt x="139576" y="36226"/>
                  <a:pt x="134842" y="36226"/>
                </a:cubicBezTo>
                <a:lnTo>
                  <a:pt x="83216" y="36226"/>
                </a:lnTo>
                <a:close/>
                <a:moveTo>
                  <a:pt x="285718" y="64135"/>
                </a:moveTo>
                <a:cubicBezTo>
                  <a:pt x="285718" y="63611"/>
                  <a:pt x="285289" y="63182"/>
                  <a:pt x="284766" y="63182"/>
                </a:cubicBezTo>
                <a:lnTo>
                  <a:pt x="237141" y="63182"/>
                </a:lnTo>
                <a:lnTo>
                  <a:pt x="237141" y="82232"/>
                </a:lnTo>
                <a:cubicBezTo>
                  <a:pt x="237141" y="86966"/>
                  <a:pt x="233302" y="90805"/>
                  <a:pt x="228568" y="90805"/>
                </a:cubicBezTo>
                <a:lnTo>
                  <a:pt x="74644" y="90805"/>
                </a:lnTo>
                <a:cubicBezTo>
                  <a:pt x="69910" y="90805"/>
                  <a:pt x="66072" y="86966"/>
                  <a:pt x="66072" y="82232"/>
                </a:cubicBezTo>
                <a:lnTo>
                  <a:pt x="66072" y="63182"/>
                </a:lnTo>
                <a:lnTo>
                  <a:pt x="18447" y="63182"/>
                </a:lnTo>
                <a:cubicBezTo>
                  <a:pt x="17980" y="63125"/>
                  <a:pt x="17551" y="63458"/>
                  <a:pt x="17494" y="63935"/>
                </a:cubicBezTo>
                <a:cubicBezTo>
                  <a:pt x="17484" y="64001"/>
                  <a:pt x="17484" y="64068"/>
                  <a:pt x="17494" y="64135"/>
                </a:cubicBezTo>
                <a:lnTo>
                  <a:pt x="17494" y="399129"/>
                </a:lnTo>
                <a:cubicBezTo>
                  <a:pt x="17542" y="399634"/>
                  <a:pt x="17942" y="400034"/>
                  <a:pt x="18447" y="400082"/>
                </a:cubicBezTo>
                <a:lnTo>
                  <a:pt x="285147" y="400082"/>
                </a:lnTo>
                <a:cubicBezTo>
                  <a:pt x="285652" y="400034"/>
                  <a:pt x="286051" y="399634"/>
                  <a:pt x="286099" y="399129"/>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000000"/>
              </a:solidFill>
              <a:effectLst/>
              <a:uLnTx/>
              <a:uFillTx/>
              <a:ea typeface="Verdana" panose="020B0604030504040204" pitchFamily="34" charset="0"/>
              <a:cs typeface="+mn-cs"/>
            </a:endParaRPr>
          </a:p>
        </p:txBody>
      </p:sp>
      <p:sp>
        <p:nvSpPr>
          <p:cNvPr id="42" name="CasellaDiTesto 41">
            <a:extLst>
              <a:ext uri="{FF2B5EF4-FFF2-40B4-BE49-F238E27FC236}">
                <a16:creationId xmlns:a16="http://schemas.microsoft.com/office/drawing/2014/main" id="{97AC8795-1E35-312F-5BB3-F8A7C5E9042D}"/>
              </a:ext>
            </a:extLst>
          </p:cNvPr>
          <p:cNvSpPr txBox="1"/>
          <p:nvPr/>
        </p:nvSpPr>
        <p:spPr>
          <a:xfrm>
            <a:off x="10705096" y="805529"/>
            <a:ext cx="1364553" cy="402290"/>
          </a:xfrm>
          <a:prstGeom prst="rect">
            <a:avLst/>
          </a:prstGeom>
          <a:noFill/>
        </p:spPr>
        <p:txBody>
          <a:bodyPr wrap="square">
            <a:spAutoFit/>
          </a:bodyPr>
          <a:lstStyle/>
          <a:p>
            <a:pPr marL="0" marR="0" lvl="0" indent="0" algn="ctr" defTabSz="914400" rtl="0" eaLnBrk="1" fontAlgn="auto" latinLnBrk="0" hangingPunct="1">
              <a:lnSpc>
                <a:spcPct val="125000"/>
              </a:lnSpc>
              <a:spcBef>
                <a:spcPts val="0"/>
              </a:spcBef>
              <a:spcAft>
                <a:spcPts val="300"/>
              </a:spcAft>
              <a:buClrTx/>
              <a:buSzTx/>
              <a:buFontTx/>
              <a:buNone/>
              <a:tabLst/>
              <a:defRPr/>
            </a:pPr>
            <a:r>
              <a:rPr kumimoji="0" lang="en-GB" b="1" i="0" u="none" strike="noStrike" kern="1200" cap="none" spc="0" normalizeH="0" baseline="0" noProof="0">
                <a:ln>
                  <a:noFill/>
                </a:ln>
                <a:solidFill>
                  <a:schemeClr val="bg1"/>
                </a:solidFill>
                <a:effectLst/>
                <a:uLnTx/>
                <a:uFillTx/>
                <a:latin typeface="+mj-lt"/>
                <a:ea typeface="Verdana" panose="020B0604030504040204" pitchFamily="34" charset="0"/>
                <a:cs typeface="+mn-cs"/>
              </a:rPr>
              <a:t>CoEQ</a:t>
            </a:r>
            <a:r>
              <a:rPr kumimoji="0" lang="en-GB" b="1" i="0" u="none" strike="noStrike" kern="1200" cap="none" spc="0" normalizeH="0" baseline="30000" noProof="0">
                <a:ln>
                  <a:noFill/>
                </a:ln>
                <a:solidFill>
                  <a:schemeClr val="bg1"/>
                </a:solidFill>
                <a:effectLst/>
                <a:uLnTx/>
                <a:uFillTx/>
                <a:latin typeface="+mj-lt"/>
                <a:ea typeface="Verdana" panose="020B0604030504040204" pitchFamily="34" charset="0"/>
                <a:cs typeface="+mn-cs"/>
              </a:rPr>
              <a:t>1</a:t>
            </a:r>
          </a:p>
        </p:txBody>
      </p:sp>
    </p:spTree>
    <p:extLst>
      <p:ext uri="{BB962C8B-B14F-4D97-AF65-F5344CB8AC3E}">
        <p14:creationId xmlns:p14="http://schemas.microsoft.com/office/powerpoint/2010/main" val="3769692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F2550-F633-3A68-5DF4-7563EFE4A422}"/>
            </a:ext>
          </a:extLst>
        </p:cNvPr>
        <p:cNvGrpSpPr/>
        <p:nvPr/>
      </p:nvGrpSpPr>
      <p:grpSpPr>
        <a:xfrm>
          <a:off x="0" y="0"/>
          <a:ext cx="0" cy="0"/>
          <a:chOff x="0" y="0"/>
          <a:chExt cx="0" cy="0"/>
        </a:xfrm>
      </p:grpSpPr>
      <p:sp>
        <p:nvSpPr>
          <p:cNvPr id="31" name="Rettangolo con angoli arrotondati 15">
            <a:extLst>
              <a:ext uri="{FF2B5EF4-FFF2-40B4-BE49-F238E27FC236}">
                <a16:creationId xmlns:a16="http://schemas.microsoft.com/office/drawing/2014/main" id="{DE12CEA4-D236-D583-A677-AD144FA4CE65}"/>
              </a:ext>
            </a:extLst>
          </p:cNvPr>
          <p:cNvSpPr/>
          <p:nvPr/>
        </p:nvSpPr>
        <p:spPr>
          <a:xfrm>
            <a:off x="596679" y="1428850"/>
            <a:ext cx="10998642" cy="4757602"/>
          </a:xfrm>
          <a:prstGeom prst="roundRect">
            <a:avLst>
              <a:gd name="adj" fmla="val 602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40" name="Rettangolo con angoli arrotondati 39">
            <a:extLst>
              <a:ext uri="{FF2B5EF4-FFF2-40B4-BE49-F238E27FC236}">
                <a16:creationId xmlns:a16="http://schemas.microsoft.com/office/drawing/2014/main" id="{CA5C5EE3-3103-0B72-5218-A473797936A1}"/>
              </a:ext>
            </a:extLst>
          </p:cNvPr>
          <p:cNvSpPr/>
          <p:nvPr/>
        </p:nvSpPr>
        <p:spPr>
          <a:xfrm>
            <a:off x="596679" y="1428851"/>
            <a:ext cx="10998642" cy="550266"/>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it-IT" sz="1600" dirty="0"/>
              <a:t>Semaglutide ha determinato miglioramenti significativi e duraturi del controllo dell’alimentazione e dell’</a:t>
            </a:r>
            <a:r>
              <a:rPr lang="it-IT" sz="1600" dirty="0" err="1"/>
              <a:t>emotional</a:t>
            </a:r>
            <a:r>
              <a:rPr lang="it-IT" sz="1600" dirty="0"/>
              <a:t> </a:t>
            </a:r>
            <a:r>
              <a:rPr lang="it-IT" sz="1600" dirty="0" err="1"/>
              <a:t>eating</a:t>
            </a:r>
            <a:r>
              <a:rPr lang="it-IT" sz="1600" dirty="0"/>
              <a:t> rispetto al placebo - </a:t>
            </a:r>
            <a:r>
              <a:rPr lang="it-IT" sz="1400" b="1" dirty="0">
                <a:solidFill>
                  <a:schemeClr val="bg1"/>
                </a:solidFill>
              </a:rPr>
              <a:t>Settimana 72</a:t>
            </a:r>
            <a:endParaRPr lang="it-IT" sz="1600" b="1" dirty="0">
              <a:solidFill>
                <a:schemeClr val="bg1"/>
              </a:solidFill>
            </a:endParaRPr>
          </a:p>
        </p:txBody>
      </p:sp>
      <p:sp>
        <p:nvSpPr>
          <p:cNvPr id="2" name="Segnaposto testo 1">
            <a:extLst>
              <a:ext uri="{FF2B5EF4-FFF2-40B4-BE49-F238E27FC236}">
                <a16:creationId xmlns:a16="http://schemas.microsoft.com/office/drawing/2014/main" id="{FD8E7C38-3BF6-96A1-9EEA-801DC57D99F9}"/>
              </a:ext>
            </a:extLst>
          </p:cNvPr>
          <p:cNvSpPr>
            <a:spLocks noGrp="1"/>
          </p:cNvSpPr>
          <p:nvPr>
            <p:ph type="body" sz="quarter" idx="11"/>
          </p:nvPr>
        </p:nvSpPr>
        <p:spPr/>
        <p:txBody>
          <a:bodyPr/>
          <a:lstStyle/>
          <a:p>
            <a:pPr>
              <a:lnSpc>
                <a:spcPct val="100000"/>
              </a:lnSpc>
              <a:spcAft>
                <a:spcPts val="0"/>
              </a:spcAft>
            </a:pPr>
            <a:r>
              <a:rPr lang="it-IT" dirty="0"/>
              <a:t>I dati sono ETD per l'</a:t>
            </a:r>
            <a:r>
              <a:rPr lang="it-IT" dirty="0" err="1"/>
              <a:t>estimand</a:t>
            </a:r>
            <a:r>
              <a:rPr lang="it-IT" dirty="0"/>
              <a:t> di politica di trattamento (</a:t>
            </a:r>
            <a:r>
              <a:rPr lang="it-IT" i="1" dirty="0"/>
              <a:t>treatment policy </a:t>
            </a:r>
            <a:r>
              <a:rPr lang="it-IT" i="1" dirty="0" err="1"/>
              <a:t>estimand</a:t>
            </a:r>
            <a:r>
              <a:rPr lang="it-IT" dirty="0"/>
              <a:t>; effetto indipendentemente dall'interruzione del trattamento o dall'uso di farmaci di soccorso). I valori p non sono aggiustati per la molteplicità.</a:t>
            </a:r>
          </a:p>
          <a:p>
            <a:pPr>
              <a:lnSpc>
                <a:spcPct val="100000"/>
              </a:lnSpc>
              <a:spcAft>
                <a:spcPts val="0"/>
              </a:spcAft>
            </a:pPr>
            <a:r>
              <a:rPr lang="it-IT" dirty="0"/>
              <a:t>CI (IC), intervallo di confidenza; ETD, differenza stimata del trattamento; TFEQ-R18v2, </a:t>
            </a:r>
            <a:r>
              <a:rPr lang="it-IT" i="1" dirty="0"/>
              <a:t>Three-Factor-</a:t>
            </a:r>
            <a:r>
              <a:rPr lang="it-IT" i="1" dirty="0" err="1"/>
              <a:t>Eating</a:t>
            </a:r>
            <a:r>
              <a:rPr lang="it-IT" i="1" dirty="0"/>
              <a:t> </a:t>
            </a:r>
            <a:r>
              <a:rPr lang="it-IT" i="1" dirty="0" err="1"/>
              <a:t>Questionnaire</a:t>
            </a:r>
            <a:r>
              <a:rPr lang="it-IT" dirty="0"/>
              <a:t> (Questionario sull'alimentazione a tre fattori) revisionato a 18 item versione 2.</a:t>
            </a:r>
          </a:p>
          <a:p>
            <a:pPr>
              <a:lnSpc>
                <a:spcPct val="100000"/>
              </a:lnSpc>
              <a:spcAft>
                <a:spcPts val="0"/>
              </a:spcAft>
            </a:pPr>
            <a:r>
              <a:rPr lang="it-IT" dirty="0"/>
              <a:t>Wharton S et al. Presentato al 61° Meeting Annuale dell'Associazione Europea per lo Studio del Diabete (EASD), 15–19 settembre 2025; Vienna, Austria.</a:t>
            </a:r>
          </a:p>
        </p:txBody>
      </p:sp>
      <p:sp>
        <p:nvSpPr>
          <p:cNvPr id="3" name="TextBox 10">
            <a:extLst>
              <a:ext uri="{FF2B5EF4-FFF2-40B4-BE49-F238E27FC236}">
                <a16:creationId xmlns:a16="http://schemas.microsoft.com/office/drawing/2014/main" id="{6EE6335E-EBED-205B-E5E4-2CD646F73571}"/>
              </a:ext>
            </a:extLst>
          </p:cNvPr>
          <p:cNvSpPr txBox="1">
            <a:spLocks noChangeAspect="1"/>
          </p:cNvSpPr>
          <p:nvPr/>
        </p:nvSpPr>
        <p:spPr>
          <a:xfrm rot="10800000">
            <a:off x="507023" y="170035"/>
            <a:ext cx="6994157" cy="1121335"/>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pic>
        <p:nvPicPr>
          <p:cNvPr id="4" name="Elemento grafico 3">
            <a:extLst>
              <a:ext uri="{FF2B5EF4-FFF2-40B4-BE49-F238E27FC236}">
                <a16:creationId xmlns:a16="http://schemas.microsoft.com/office/drawing/2014/main" id="{7A4AC50B-BDB1-4183-AA86-FAC41BCE55B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3457" y="432088"/>
            <a:ext cx="2045918" cy="595296"/>
          </a:xfrm>
          <a:prstGeom prst="rect">
            <a:avLst/>
          </a:prstGeom>
        </p:spPr>
      </p:pic>
      <p:sp>
        <p:nvSpPr>
          <p:cNvPr id="5" name="Segnaposto testo 2">
            <a:extLst>
              <a:ext uri="{FF2B5EF4-FFF2-40B4-BE49-F238E27FC236}">
                <a16:creationId xmlns:a16="http://schemas.microsoft.com/office/drawing/2014/main" id="{A25C7CCA-BAAF-329F-03AD-3DC8F230DAFE}"/>
              </a:ext>
            </a:extLst>
          </p:cNvPr>
          <p:cNvSpPr txBox="1">
            <a:spLocks/>
          </p:cNvSpPr>
          <p:nvPr/>
        </p:nvSpPr>
        <p:spPr>
          <a:xfrm>
            <a:off x="507023" y="569567"/>
            <a:ext cx="1661008" cy="399360"/>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en-GB" sz="3600" dirty="0">
                <a:solidFill>
                  <a:schemeClr val="bg1"/>
                </a:solidFill>
              </a:rPr>
              <a:t>STEP UP</a:t>
            </a:r>
          </a:p>
        </p:txBody>
      </p:sp>
      <p:sp>
        <p:nvSpPr>
          <p:cNvPr id="6" name="CasellaDiTesto 5">
            <a:extLst>
              <a:ext uri="{FF2B5EF4-FFF2-40B4-BE49-F238E27FC236}">
                <a16:creationId xmlns:a16="http://schemas.microsoft.com/office/drawing/2014/main" id="{5C21515B-D322-D62B-2083-18994C8ABA13}"/>
              </a:ext>
            </a:extLst>
          </p:cNvPr>
          <p:cNvSpPr txBox="1"/>
          <p:nvPr/>
        </p:nvSpPr>
        <p:spPr>
          <a:xfrm>
            <a:off x="2451353" y="286537"/>
            <a:ext cx="5452783" cy="886397"/>
          </a:xfrm>
          <a:prstGeom prst="rect">
            <a:avLst/>
          </a:prstGeom>
          <a:noFill/>
        </p:spPr>
        <p:txBody>
          <a:bodyPr wrap="square" lIns="0" tIns="0" rIns="0" bIns="0" rtlCol="0">
            <a:spAutoFit/>
          </a:bodyPr>
          <a:lstStyle/>
          <a:p>
            <a:pPr>
              <a:lnSpc>
                <a:spcPct val="90000"/>
              </a:lnSpc>
              <a:defRPr/>
            </a:pPr>
            <a:r>
              <a:rPr lang="it-IT" sz="3200" b="1">
                <a:solidFill>
                  <a:srgbClr val="001965"/>
                </a:solidFill>
                <a:latin typeface="Century Gothic" panose="020F0302020204030204"/>
              </a:rPr>
              <a:t>Semaglutide agisce su </a:t>
            </a:r>
            <a:r>
              <a:rPr lang="it-IT" sz="3200" b="1" err="1">
                <a:solidFill>
                  <a:schemeClr val="bg2"/>
                </a:solidFill>
                <a:latin typeface="Century Gothic" panose="020F0302020204030204"/>
              </a:rPr>
              <a:t>emotional</a:t>
            </a:r>
            <a:r>
              <a:rPr lang="it-IT" sz="3200" b="1">
                <a:solidFill>
                  <a:schemeClr val="bg2"/>
                </a:solidFill>
                <a:latin typeface="Century Gothic" panose="020F0302020204030204"/>
              </a:rPr>
              <a:t> </a:t>
            </a:r>
            <a:r>
              <a:rPr lang="it-IT" sz="3200" b="1" err="1">
                <a:solidFill>
                  <a:schemeClr val="bg2"/>
                </a:solidFill>
                <a:latin typeface="Century Gothic" panose="020F0302020204030204"/>
              </a:rPr>
              <a:t>eating</a:t>
            </a:r>
            <a:endParaRPr lang="it-IT" sz="3200" b="1">
              <a:solidFill>
                <a:schemeClr val="bg2"/>
              </a:solidFill>
              <a:latin typeface="Century Gothic" panose="020F0302020204030204"/>
            </a:endParaRPr>
          </a:p>
        </p:txBody>
      </p:sp>
      <p:grpSp>
        <p:nvGrpSpPr>
          <p:cNvPr id="15" name="Gruppo 14">
            <a:extLst>
              <a:ext uri="{FF2B5EF4-FFF2-40B4-BE49-F238E27FC236}">
                <a16:creationId xmlns:a16="http://schemas.microsoft.com/office/drawing/2014/main" id="{876457C5-534E-4CAF-63FB-BEB51A7CBFCF}"/>
              </a:ext>
            </a:extLst>
          </p:cNvPr>
          <p:cNvGrpSpPr/>
          <p:nvPr/>
        </p:nvGrpSpPr>
        <p:grpSpPr>
          <a:xfrm>
            <a:off x="10582747" y="143914"/>
            <a:ext cx="1609253" cy="1147457"/>
            <a:chOff x="10582747" y="143914"/>
            <a:chExt cx="1609253" cy="1147457"/>
          </a:xfrm>
        </p:grpSpPr>
        <p:sp>
          <p:nvSpPr>
            <p:cNvPr id="10" name="Rettangolo con angoli arrotondati sullo stesso lato 9">
              <a:extLst>
                <a:ext uri="{FF2B5EF4-FFF2-40B4-BE49-F238E27FC236}">
                  <a16:creationId xmlns:a16="http://schemas.microsoft.com/office/drawing/2014/main" id="{BEBCCC0E-F6AA-71C4-D46B-F98FA37BF744}"/>
                </a:ext>
              </a:extLst>
            </p:cNvPr>
            <p:cNvSpPr/>
            <p:nvPr/>
          </p:nvSpPr>
          <p:spPr>
            <a:xfrm rot="16200000">
              <a:off x="10813645" y="-86984"/>
              <a:ext cx="1147457" cy="1609253"/>
            </a:xfrm>
            <a:prstGeom prst="round2SameRect">
              <a:avLst>
                <a:gd name="adj1" fmla="val 21943"/>
                <a:gd name="adj2" fmla="val 0"/>
              </a:avLst>
            </a:prstGeom>
            <a:solidFill>
              <a:srgbClr val="EEA7B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12" name="Graphic 27">
              <a:extLst>
                <a:ext uri="{FF2B5EF4-FFF2-40B4-BE49-F238E27FC236}">
                  <a16:creationId xmlns:a16="http://schemas.microsoft.com/office/drawing/2014/main" id="{5234BBFD-0D1E-F3EB-FB89-2C1CE4A9D291}"/>
                </a:ext>
              </a:extLst>
            </p:cNvPr>
            <p:cNvSpPr>
              <a:spLocks noChangeAspect="1"/>
            </p:cNvSpPr>
            <p:nvPr/>
          </p:nvSpPr>
          <p:spPr>
            <a:xfrm>
              <a:off x="11141368" y="263349"/>
              <a:ext cx="385445" cy="559391"/>
            </a:xfrm>
            <a:custGeom>
              <a:avLst/>
              <a:gdLst>
                <a:gd name="connsiteX0" fmla="*/ 116554 w 303275"/>
                <a:gd name="connsiteY0" fmla="*/ 124238 h 417258"/>
                <a:gd name="connsiteX1" fmla="*/ 116554 w 303275"/>
                <a:gd name="connsiteY1" fmla="*/ 136430 h 417258"/>
                <a:gd name="connsiteX2" fmla="*/ 72834 w 303275"/>
                <a:gd name="connsiteY2" fmla="*/ 180054 h 417258"/>
                <a:gd name="connsiteX3" fmla="*/ 60852 w 303275"/>
                <a:gd name="connsiteY3" fmla="*/ 180264 h 417258"/>
                <a:gd name="connsiteX4" fmla="*/ 60642 w 303275"/>
                <a:gd name="connsiteY4" fmla="*/ 180054 h 417258"/>
                <a:gd name="connsiteX5" fmla="*/ 43402 w 303275"/>
                <a:gd name="connsiteY5" fmla="*/ 162814 h 417258"/>
                <a:gd name="connsiteX6" fmla="*/ 43354 w 303275"/>
                <a:gd name="connsiteY6" fmla="*/ 150669 h 417258"/>
                <a:gd name="connsiteX7" fmla="*/ 55499 w 303275"/>
                <a:gd name="connsiteY7" fmla="*/ 150622 h 417258"/>
                <a:gd name="connsiteX8" fmla="*/ 66738 w 303275"/>
                <a:gd name="connsiteY8" fmla="*/ 161957 h 417258"/>
                <a:gd name="connsiteX9" fmla="*/ 104362 w 303275"/>
                <a:gd name="connsiteY9" fmla="*/ 123857 h 417258"/>
                <a:gd name="connsiteX10" fmla="*/ 116554 w 303275"/>
                <a:gd name="connsiteY10" fmla="*/ 124238 h 417258"/>
                <a:gd name="connsiteX11" fmla="*/ 104362 w 303275"/>
                <a:gd name="connsiteY11" fmla="*/ 216440 h 417258"/>
                <a:gd name="connsiteX12" fmla="*/ 66738 w 303275"/>
                <a:gd name="connsiteY12" fmla="*/ 254540 h 417258"/>
                <a:gd name="connsiteX13" fmla="*/ 55499 w 303275"/>
                <a:gd name="connsiteY13" fmla="*/ 243205 h 417258"/>
                <a:gd name="connsiteX14" fmla="*/ 43354 w 303275"/>
                <a:gd name="connsiteY14" fmla="*/ 243252 h 417258"/>
                <a:gd name="connsiteX15" fmla="*/ 43402 w 303275"/>
                <a:gd name="connsiteY15" fmla="*/ 255397 h 417258"/>
                <a:gd name="connsiteX16" fmla="*/ 60642 w 303275"/>
                <a:gd name="connsiteY16" fmla="*/ 272637 h 417258"/>
                <a:gd name="connsiteX17" fmla="*/ 72625 w 303275"/>
                <a:gd name="connsiteY17" fmla="*/ 272847 h 417258"/>
                <a:gd name="connsiteX18" fmla="*/ 72834 w 303275"/>
                <a:gd name="connsiteY18" fmla="*/ 272637 h 417258"/>
                <a:gd name="connsiteX19" fmla="*/ 116554 w 303275"/>
                <a:gd name="connsiteY19" fmla="*/ 228917 h 417258"/>
                <a:gd name="connsiteX20" fmla="*/ 116554 w 303275"/>
                <a:gd name="connsiteY20" fmla="*/ 216821 h 417258"/>
                <a:gd name="connsiteX21" fmla="*/ 104362 w 303275"/>
                <a:gd name="connsiteY21" fmla="*/ 216440 h 417258"/>
                <a:gd name="connsiteX22" fmla="*/ 104362 w 303275"/>
                <a:gd name="connsiteY22" fmla="*/ 308642 h 417258"/>
                <a:gd name="connsiteX23" fmla="*/ 66738 w 303275"/>
                <a:gd name="connsiteY23" fmla="*/ 346742 h 417258"/>
                <a:gd name="connsiteX24" fmla="*/ 55499 w 303275"/>
                <a:gd name="connsiteY24" fmla="*/ 335407 h 417258"/>
                <a:gd name="connsiteX25" fmla="*/ 43354 w 303275"/>
                <a:gd name="connsiteY25" fmla="*/ 335454 h 417258"/>
                <a:gd name="connsiteX26" fmla="*/ 43402 w 303275"/>
                <a:gd name="connsiteY26" fmla="*/ 347599 h 417258"/>
                <a:gd name="connsiteX27" fmla="*/ 60642 w 303275"/>
                <a:gd name="connsiteY27" fmla="*/ 364934 h 417258"/>
                <a:gd name="connsiteX28" fmla="*/ 72834 w 303275"/>
                <a:gd name="connsiteY28" fmla="*/ 364934 h 417258"/>
                <a:gd name="connsiteX29" fmla="*/ 116554 w 303275"/>
                <a:gd name="connsiteY29" fmla="*/ 321215 h 417258"/>
                <a:gd name="connsiteX30" fmla="*/ 115287 w 303275"/>
                <a:gd name="connsiteY30" fmla="*/ 309023 h 417258"/>
                <a:gd name="connsiteX31" fmla="*/ 104362 w 303275"/>
                <a:gd name="connsiteY31" fmla="*/ 309023 h 417258"/>
                <a:gd name="connsiteX32" fmla="*/ 238950 w 303275"/>
                <a:gd name="connsiteY32" fmla="*/ 143573 h 417258"/>
                <a:gd name="connsiteX33" fmla="*/ 151416 w 303275"/>
                <a:gd name="connsiteY33" fmla="*/ 143573 h 417258"/>
                <a:gd name="connsiteX34" fmla="*/ 142843 w 303275"/>
                <a:gd name="connsiteY34" fmla="*/ 152146 h 417258"/>
                <a:gd name="connsiteX35" fmla="*/ 151416 w 303275"/>
                <a:gd name="connsiteY35" fmla="*/ 160718 h 417258"/>
                <a:gd name="connsiteX36" fmla="*/ 238950 w 303275"/>
                <a:gd name="connsiteY36" fmla="*/ 160718 h 417258"/>
                <a:gd name="connsiteX37" fmla="*/ 247523 w 303275"/>
                <a:gd name="connsiteY37" fmla="*/ 152146 h 417258"/>
                <a:gd name="connsiteX38" fmla="*/ 238950 w 303275"/>
                <a:gd name="connsiteY38" fmla="*/ 143573 h 417258"/>
                <a:gd name="connsiteX39" fmla="*/ 238950 w 303275"/>
                <a:gd name="connsiteY39" fmla="*/ 235775 h 417258"/>
                <a:gd name="connsiteX40" fmla="*/ 151416 w 303275"/>
                <a:gd name="connsiteY40" fmla="*/ 235775 h 417258"/>
                <a:gd name="connsiteX41" fmla="*/ 142843 w 303275"/>
                <a:gd name="connsiteY41" fmla="*/ 244348 h 417258"/>
                <a:gd name="connsiteX42" fmla="*/ 151416 w 303275"/>
                <a:gd name="connsiteY42" fmla="*/ 252920 h 417258"/>
                <a:gd name="connsiteX43" fmla="*/ 238950 w 303275"/>
                <a:gd name="connsiteY43" fmla="*/ 252920 h 417258"/>
                <a:gd name="connsiteX44" fmla="*/ 247523 w 303275"/>
                <a:gd name="connsiteY44" fmla="*/ 244348 h 417258"/>
                <a:gd name="connsiteX45" fmla="*/ 238950 w 303275"/>
                <a:gd name="connsiteY45" fmla="*/ 235775 h 417258"/>
                <a:gd name="connsiteX46" fmla="*/ 238950 w 303275"/>
                <a:gd name="connsiteY46" fmla="*/ 327977 h 417258"/>
                <a:gd name="connsiteX47" fmla="*/ 151416 w 303275"/>
                <a:gd name="connsiteY47" fmla="*/ 327977 h 417258"/>
                <a:gd name="connsiteX48" fmla="*/ 142843 w 303275"/>
                <a:gd name="connsiteY48" fmla="*/ 336550 h 417258"/>
                <a:gd name="connsiteX49" fmla="*/ 151416 w 303275"/>
                <a:gd name="connsiteY49" fmla="*/ 345122 h 417258"/>
                <a:gd name="connsiteX50" fmla="*/ 238950 w 303275"/>
                <a:gd name="connsiteY50" fmla="*/ 345122 h 417258"/>
                <a:gd name="connsiteX51" fmla="*/ 247523 w 303275"/>
                <a:gd name="connsiteY51" fmla="*/ 336550 h 417258"/>
                <a:gd name="connsiteX52" fmla="*/ 238950 w 303275"/>
                <a:gd name="connsiteY52" fmla="*/ 327977 h 417258"/>
                <a:gd name="connsiteX53" fmla="*/ 302863 w 303275"/>
                <a:gd name="connsiteY53" fmla="*/ 64135 h 417258"/>
                <a:gd name="connsiteX54" fmla="*/ 302863 w 303275"/>
                <a:gd name="connsiteY54" fmla="*/ 399129 h 417258"/>
                <a:gd name="connsiteX55" fmla="*/ 284766 w 303275"/>
                <a:gd name="connsiteY55" fmla="*/ 417226 h 417258"/>
                <a:gd name="connsiteX56" fmla="*/ 18066 w 303275"/>
                <a:gd name="connsiteY56" fmla="*/ 417226 h 417258"/>
                <a:gd name="connsiteX57" fmla="*/ -32 w 303275"/>
                <a:gd name="connsiteY57" fmla="*/ 399129 h 417258"/>
                <a:gd name="connsiteX58" fmla="*/ -32 w 303275"/>
                <a:gd name="connsiteY58" fmla="*/ 64135 h 417258"/>
                <a:gd name="connsiteX59" fmla="*/ 18066 w 303275"/>
                <a:gd name="connsiteY59" fmla="*/ 46037 h 417258"/>
                <a:gd name="connsiteX60" fmla="*/ 65691 w 303275"/>
                <a:gd name="connsiteY60" fmla="*/ 46037 h 417258"/>
                <a:gd name="connsiteX61" fmla="*/ 65691 w 303275"/>
                <a:gd name="connsiteY61" fmla="*/ 27464 h 417258"/>
                <a:gd name="connsiteX62" fmla="*/ 74263 w 303275"/>
                <a:gd name="connsiteY62" fmla="*/ 18891 h 417258"/>
                <a:gd name="connsiteX63" fmla="*/ 127222 w 303275"/>
                <a:gd name="connsiteY63" fmla="*/ 18891 h 417258"/>
                <a:gd name="connsiteX64" fmla="*/ 161979 w 303275"/>
                <a:gd name="connsiteY64" fmla="*/ 1356 h 417258"/>
                <a:gd name="connsiteX65" fmla="*/ 179514 w 303275"/>
                <a:gd name="connsiteY65" fmla="*/ 18891 h 417258"/>
                <a:gd name="connsiteX66" fmla="*/ 229425 w 303275"/>
                <a:gd name="connsiteY66" fmla="*/ 18891 h 417258"/>
                <a:gd name="connsiteX67" fmla="*/ 237998 w 303275"/>
                <a:gd name="connsiteY67" fmla="*/ 27464 h 417258"/>
                <a:gd name="connsiteX68" fmla="*/ 237998 w 303275"/>
                <a:gd name="connsiteY68" fmla="*/ 46037 h 417258"/>
                <a:gd name="connsiteX69" fmla="*/ 285623 w 303275"/>
                <a:gd name="connsiteY69" fmla="*/ 46037 h 417258"/>
                <a:gd name="connsiteX70" fmla="*/ 303244 w 303275"/>
                <a:gd name="connsiteY70" fmla="*/ 64135 h 417258"/>
                <a:gd name="connsiteX71" fmla="*/ 82835 w 303275"/>
                <a:gd name="connsiteY71" fmla="*/ 73660 h 417258"/>
                <a:gd name="connsiteX72" fmla="*/ 220281 w 303275"/>
                <a:gd name="connsiteY72" fmla="*/ 73660 h 417258"/>
                <a:gd name="connsiteX73" fmla="*/ 220281 w 303275"/>
                <a:gd name="connsiteY73" fmla="*/ 36226 h 417258"/>
                <a:gd name="connsiteX74" fmla="*/ 172656 w 303275"/>
                <a:gd name="connsiteY74" fmla="*/ 36226 h 417258"/>
                <a:gd name="connsiteX75" fmla="*/ 164084 w 303275"/>
                <a:gd name="connsiteY75" fmla="*/ 27654 h 417258"/>
                <a:gd name="connsiteX76" fmla="*/ 152758 w 303275"/>
                <a:gd name="connsiteY76" fmla="*/ 18310 h 417258"/>
                <a:gd name="connsiteX77" fmla="*/ 143415 w 303275"/>
                <a:gd name="connsiteY77" fmla="*/ 27654 h 417258"/>
                <a:gd name="connsiteX78" fmla="*/ 134842 w 303275"/>
                <a:gd name="connsiteY78" fmla="*/ 36226 h 417258"/>
                <a:gd name="connsiteX79" fmla="*/ 83216 w 303275"/>
                <a:gd name="connsiteY79" fmla="*/ 36226 h 417258"/>
                <a:gd name="connsiteX80" fmla="*/ 285718 w 303275"/>
                <a:gd name="connsiteY80" fmla="*/ 64135 h 417258"/>
                <a:gd name="connsiteX81" fmla="*/ 284766 w 303275"/>
                <a:gd name="connsiteY81" fmla="*/ 63182 h 417258"/>
                <a:gd name="connsiteX82" fmla="*/ 237141 w 303275"/>
                <a:gd name="connsiteY82" fmla="*/ 63182 h 417258"/>
                <a:gd name="connsiteX83" fmla="*/ 237141 w 303275"/>
                <a:gd name="connsiteY83" fmla="*/ 82232 h 417258"/>
                <a:gd name="connsiteX84" fmla="*/ 228568 w 303275"/>
                <a:gd name="connsiteY84" fmla="*/ 90805 h 417258"/>
                <a:gd name="connsiteX85" fmla="*/ 74644 w 303275"/>
                <a:gd name="connsiteY85" fmla="*/ 90805 h 417258"/>
                <a:gd name="connsiteX86" fmla="*/ 66072 w 303275"/>
                <a:gd name="connsiteY86" fmla="*/ 82232 h 417258"/>
                <a:gd name="connsiteX87" fmla="*/ 66072 w 303275"/>
                <a:gd name="connsiteY87" fmla="*/ 63182 h 417258"/>
                <a:gd name="connsiteX88" fmla="*/ 18447 w 303275"/>
                <a:gd name="connsiteY88" fmla="*/ 63182 h 417258"/>
                <a:gd name="connsiteX89" fmla="*/ 17494 w 303275"/>
                <a:gd name="connsiteY89" fmla="*/ 63935 h 417258"/>
                <a:gd name="connsiteX90" fmla="*/ 17494 w 303275"/>
                <a:gd name="connsiteY90" fmla="*/ 64135 h 417258"/>
                <a:gd name="connsiteX91" fmla="*/ 17494 w 303275"/>
                <a:gd name="connsiteY91" fmla="*/ 399129 h 417258"/>
                <a:gd name="connsiteX92" fmla="*/ 18447 w 303275"/>
                <a:gd name="connsiteY92" fmla="*/ 400082 h 417258"/>
                <a:gd name="connsiteX93" fmla="*/ 285147 w 303275"/>
                <a:gd name="connsiteY93" fmla="*/ 400082 h 417258"/>
                <a:gd name="connsiteX94" fmla="*/ 286099 w 303275"/>
                <a:gd name="connsiteY94" fmla="*/ 399129 h 41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03275" h="417258">
                  <a:moveTo>
                    <a:pt x="116554" y="124238"/>
                  </a:moveTo>
                  <a:cubicBezTo>
                    <a:pt x="119897" y="127619"/>
                    <a:pt x="119897" y="133048"/>
                    <a:pt x="116554" y="136430"/>
                  </a:cubicBezTo>
                  <a:lnTo>
                    <a:pt x="72834" y="180054"/>
                  </a:lnTo>
                  <a:cubicBezTo>
                    <a:pt x="69577" y="183416"/>
                    <a:pt x="64214" y="183512"/>
                    <a:pt x="60852" y="180264"/>
                  </a:cubicBezTo>
                  <a:cubicBezTo>
                    <a:pt x="60776" y="180187"/>
                    <a:pt x="60709" y="180121"/>
                    <a:pt x="60642" y="180054"/>
                  </a:cubicBezTo>
                  <a:lnTo>
                    <a:pt x="43402" y="162814"/>
                  </a:lnTo>
                  <a:cubicBezTo>
                    <a:pt x="40040" y="159470"/>
                    <a:pt x="40011" y="154032"/>
                    <a:pt x="43354" y="150669"/>
                  </a:cubicBezTo>
                  <a:cubicBezTo>
                    <a:pt x="46698" y="147307"/>
                    <a:pt x="52136" y="147278"/>
                    <a:pt x="55499" y="150622"/>
                  </a:cubicBezTo>
                  <a:lnTo>
                    <a:pt x="66738" y="161957"/>
                  </a:lnTo>
                  <a:lnTo>
                    <a:pt x="104362" y="123857"/>
                  </a:lnTo>
                  <a:cubicBezTo>
                    <a:pt x="107839" y="120618"/>
                    <a:pt x="113277" y="120790"/>
                    <a:pt x="116554" y="124238"/>
                  </a:cubicBezTo>
                  <a:close/>
                  <a:moveTo>
                    <a:pt x="104362" y="216440"/>
                  </a:moveTo>
                  <a:lnTo>
                    <a:pt x="66738" y="254540"/>
                  </a:lnTo>
                  <a:lnTo>
                    <a:pt x="55499" y="243205"/>
                  </a:lnTo>
                  <a:cubicBezTo>
                    <a:pt x="52136" y="239861"/>
                    <a:pt x="46698" y="239890"/>
                    <a:pt x="43354" y="243252"/>
                  </a:cubicBezTo>
                  <a:cubicBezTo>
                    <a:pt x="40011" y="246615"/>
                    <a:pt x="40040" y="252053"/>
                    <a:pt x="43402" y="255397"/>
                  </a:cubicBezTo>
                  <a:lnTo>
                    <a:pt x="60642" y="272637"/>
                  </a:lnTo>
                  <a:cubicBezTo>
                    <a:pt x="63900" y="275999"/>
                    <a:pt x="69262" y="276095"/>
                    <a:pt x="72625" y="272847"/>
                  </a:cubicBezTo>
                  <a:cubicBezTo>
                    <a:pt x="72701" y="272770"/>
                    <a:pt x="72768" y="272704"/>
                    <a:pt x="72834" y="272637"/>
                  </a:cubicBezTo>
                  <a:lnTo>
                    <a:pt x="116554" y="228917"/>
                  </a:lnTo>
                  <a:cubicBezTo>
                    <a:pt x="119888" y="225574"/>
                    <a:pt x="119888" y="220164"/>
                    <a:pt x="116554" y="216821"/>
                  </a:cubicBezTo>
                  <a:cubicBezTo>
                    <a:pt x="113277" y="213373"/>
                    <a:pt x="107839" y="213201"/>
                    <a:pt x="104362" y="216440"/>
                  </a:cubicBezTo>
                  <a:close/>
                  <a:moveTo>
                    <a:pt x="104362" y="308642"/>
                  </a:moveTo>
                  <a:lnTo>
                    <a:pt x="66738" y="346742"/>
                  </a:lnTo>
                  <a:lnTo>
                    <a:pt x="55499" y="335407"/>
                  </a:lnTo>
                  <a:cubicBezTo>
                    <a:pt x="52136" y="332064"/>
                    <a:pt x="46698" y="332092"/>
                    <a:pt x="43354" y="335454"/>
                  </a:cubicBezTo>
                  <a:cubicBezTo>
                    <a:pt x="40011" y="338817"/>
                    <a:pt x="40040" y="344256"/>
                    <a:pt x="43402" y="347599"/>
                  </a:cubicBezTo>
                  <a:lnTo>
                    <a:pt x="60642" y="364934"/>
                  </a:lnTo>
                  <a:cubicBezTo>
                    <a:pt x="64043" y="368220"/>
                    <a:pt x="69434" y="368220"/>
                    <a:pt x="72834" y="364934"/>
                  </a:cubicBezTo>
                  <a:lnTo>
                    <a:pt x="116554" y="321215"/>
                  </a:lnTo>
                  <a:cubicBezTo>
                    <a:pt x="119574" y="317500"/>
                    <a:pt x="119002" y="312042"/>
                    <a:pt x="115287" y="309023"/>
                  </a:cubicBezTo>
                  <a:cubicBezTo>
                    <a:pt x="112096" y="306441"/>
                    <a:pt x="107543" y="306441"/>
                    <a:pt x="104362" y="309023"/>
                  </a:cubicBezTo>
                  <a:close/>
                  <a:moveTo>
                    <a:pt x="238950" y="143573"/>
                  </a:moveTo>
                  <a:lnTo>
                    <a:pt x="151416" y="143573"/>
                  </a:lnTo>
                  <a:cubicBezTo>
                    <a:pt x="146681" y="143573"/>
                    <a:pt x="142843" y="147412"/>
                    <a:pt x="142843" y="152146"/>
                  </a:cubicBezTo>
                  <a:cubicBezTo>
                    <a:pt x="142843" y="156880"/>
                    <a:pt x="146681" y="160718"/>
                    <a:pt x="151416" y="160718"/>
                  </a:cubicBezTo>
                  <a:lnTo>
                    <a:pt x="238950" y="160718"/>
                  </a:lnTo>
                  <a:cubicBezTo>
                    <a:pt x="243684" y="160718"/>
                    <a:pt x="247523" y="156880"/>
                    <a:pt x="247523" y="152146"/>
                  </a:cubicBezTo>
                  <a:cubicBezTo>
                    <a:pt x="247523" y="147412"/>
                    <a:pt x="243684" y="143573"/>
                    <a:pt x="238950" y="143573"/>
                  </a:cubicBezTo>
                  <a:close/>
                  <a:moveTo>
                    <a:pt x="238950" y="235775"/>
                  </a:moveTo>
                  <a:lnTo>
                    <a:pt x="151416" y="235775"/>
                  </a:lnTo>
                  <a:cubicBezTo>
                    <a:pt x="146681" y="235775"/>
                    <a:pt x="142843" y="239614"/>
                    <a:pt x="142843" y="244348"/>
                  </a:cubicBezTo>
                  <a:cubicBezTo>
                    <a:pt x="142843" y="249082"/>
                    <a:pt x="146681" y="252920"/>
                    <a:pt x="151416" y="252920"/>
                  </a:cubicBezTo>
                  <a:lnTo>
                    <a:pt x="238950" y="252920"/>
                  </a:lnTo>
                  <a:cubicBezTo>
                    <a:pt x="243684" y="252920"/>
                    <a:pt x="247523" y="249082"/>
                    <a:pt x="247523" y="244348"/>
                  </a:cubicBezTo>
                  <a:cubicBezTo>
                    <a:pt x="247523" y="239614"/>
                    <a:pt x="243684" y="235775"/>
                    <a:pt x="238950" y="235775"/>
                  </a:cubicBezTo>
                  <a:close/>
                  <a:moveTo>
                    <a:pt x="238950" y="327977"/>
                  </a:moveTo>
                  <a:lnTo>
                    <a:pt x="151416" y="327977"/>
                  </a:lnTo>
                  <a:cubicBezTo>
                    <a:pt x="146681" y="327977"/>
                    <a:pt x="142843" y="331816"/>
                    <a:pt x="142843" y="336550"/>
                  </a:cubicBezTo>
                  <a:cubicBezTo>
                    <a:pt x="142843" y="341284"/>
                    <a:pt x="146681" y="345122"/>
                    <a:pt x="151416" y="345122"/>
                  </a:cubicBezTo>
                  <a:lnTo>
                    <a:pt x="238950" y="345122"/>
                  </a:lnTo>
                  <a:cubicBezTo>
                    <a:pt x="243684" y="345122"/>
                    <a:pt x="247523" y="341284"/>
                    <a:pt x="247523" y="336550"/>
                  </a:cubicBezTo>
                  <a:cubicBezTo>
                    <a:pt x="247523" y="331816"/>
                    <a:pt x="243684" y="327977"/>
                    <a:pt x="238950" y="327977"/>
                  </a:cubicBezTo>
                  <a:close/>
                  <a:moveTo>
                    <a:pt x="302863" y="64135"/>
                  </a:moveTo>
                  <a:lnTo>
                    <a:pt x="302863" y="399129"/>
                  </a:lnTo>
                  <a:cubicBezTo>
                    <a:pt x="302863" y="409121"/>
                    <a:pt x="294757" y="417226"/>
                    <a:pt x="284766" y="417226"/>
                  </a:cubicBezTo>
                  <a:lnTo>
                    <a:pt x="18066" y="417226"/>
                  </a:lnTo>
                  <a:cubicBezTo>
                    <a:pt x="8074" y="417226"/>
                    <a:pt x="-32" y="409121"/>
                    <a:pt x="-32" y="399129"/>
                  </a:cubicBezTo>
                  <a:lnTo>
                    <a:pt x="-32" y="64135"/>
                  </a:lnTo>
                  <a:cubicBezTo>
                    <a:pt x="-32" y="54143"/>
                    <a:pt x="8074" y="46037"/>
                    <a:pt x="18066" y="46037"/>
                  </a:cubicBezTo>
                  <a:lnTo>
                    <a:pt x="65691" y="46037"/>
                  </a:lnTo>
                  <a:lnTo>
                    <a:pt x="65691" y="27464"/>
                  </a:lnTo>
                  <a:cubicBezTo>
                    <a:pt x="65738" y="22749"/>
                    <a:pt x="69548" y="18939"/>
                    <a:pt x="74263" y="18891"/>
                  </a:cubicBezTo>
                  <a:lnTo>
                    <a:pt x="127222" y="18891"/>
                  </a:lnTo>
                  <a:cubicBezTo>
                    <a:pt x="131975" y="4451"/>
                    <a:pt x="147539" y="-3398"/>
                    <a:pt x="161979" y="1356"/>
                  </a:cubicBezTo>
                  <a:cubicBezTo>
                    <a:pt x="170275" y="4089"/>
                    <a:pt x="176781" y="10595"/>
                    <a:pt x="179514" y="18891"/>
                  </a:cubicBezTo>
                  <a:lnTo>
                    <a:pt x="229425" y="18891"/>
                  </a:lnTo>
                  <a:cubicBezTo>
                    <a:pt x="234159" y="18891"/>
                    <a:pt x="237998" y="22730"/>
                    <a:pt x="237998" y="27464"/>
                  </a:cubicBezTo>
                  <a:lnTo>
                    <a:pt x="237998" y="46037"/>
                  </a:lnTo>
                  <a:lnTo>
                    <a:pt x="285623" y="46037"/>
                  </a:lnTo>
                  <a:cubicBezTo>
                    <a:pt x="295433" y="46294"/>
                    <a:pt x="303244" y="54324"/>
                    <a:pt x="303244" y="64135"/>
                  </a:cubicBezTo>
                  <a:close/>
                  <a:moveTo>
                    <a:pt x="82835" y="73660"/>
                  </a:moveTo>
                  <a:lnTo>
                    <a:pt x="220281" y="73660"/>
                  </a:lnTo>
                  <a:lnTo>
                    <a:pt x="220281" y="36226"/>
                  </a:lnTo>
                  <a:lnTo>
                    <a:pt x="172656" y="36226"/>
                  </a:lnTo>
                  <a:cubicBezTo>
                    <a:pt x="167922" y="36226"/>
                    <a:pt x="164084" y="32388"/>
                    <a:pt x="164084" y="27654"/>
                  </a:cubicBezTo>
                  <a:cubicBezTo>
                    <a:pt x="163531" y="21949"/>
                    <a:pt x="158464" y="17767"/>
                    <a:pt x="152758" y="18310"/>
                  </a:cubicBezTo>
                  <a:cubicBezTo>
                    <a:pt x="147806" y="18786"/>
                    <a:pt x="143891" y="22701"/>
                    <a:pt x="143415" y="27654"/>
                  </a:cubicBezTo>
                  <a:cubicBezTo>
                    <a:pt x="143415" y="32388"/>
                    <a:pt x="139576" y="36226"/>
                    <a:pt x="134842" y="36226"/>
                  </a:cubicBezTo>
                  <a:lnTo>
                    <a:pt x="83216" y="36226"/>
                  </a:lnTo>
                  <a:close/>
                  <a:moveTo>
                    <a:pt x="285718" y="64135"/>
                  </a:moveTo>
                  <a:cubicBezTo>
                    <a:pt x="285718" y="63611"/>
                    <a:pt x="285289" y="63182"/>
                    <a:pt x="284766" y="63182"/>
                  </a:cubicBezTo>
                  <a:lnTo>
                    <a:pt x="237141" y="63182"/>
                  </a:lnTo>
                  <a:lnTo>
                    <a:pt x="237141" y="82232"/>
                  </a:lnTo>
                  <a:cubicBezTo>
                    <a:pt x="237141" y="86966"/>
                    <a:pt x="233302" y="90805"/>
                    <a:pt x="228568" y="90805"/>
                  </a:cubicBezTo>
                  <a:lnTo>
                    <a:pt x="74644" y="90805"/>
                  </a:lnTo>
                  <a:cubicBezTo>
                    <a:pt x="69910" y="90805"/>
                    <a:pt x="66072" y="86966"/>
                    <a:pt x="66072" y="82232"/>
                  </a:cubicBezTo>
                  <a:lnTo>
                    <a:pt x="66072" y="63182"/>
                  </a:lnTo>
                  <a:lnTo>
                    <a:pt x="18447" y="63182"/>
                  </a:lnTo>
                  <a:cubicBezTo>
                    <a:pt x="17980" y="63125"/>
                    <a:pt x="17551" y="63458"/>
                    <a:pt x="17494" y="63935"/>
                  </a:cubicBezTo>
                  <a:cubicBezTo>
                    <a:pt x="17484" y="64001"/>
                    <a:pt x="17484" y="64068"/>
                    <a:pt x="17494" y="64135"/>
                  </a:cubicBezTo>
                  <a:lnTo>
                    <a:pt x="17494" y="399129"/>
                  </a:lnTo>
                  <a:cubicBezTo>
                    <a:pt x="17542" y="399634"/>
                    <a:pt x="17942" y="400034"/>
                    <a:pt x="18447" y="400082"/>
                  </a:cubicBezTo>
                  <a:lnTo>
                    <a:pt x="285147" y="400082"/>
                  </a:lnTo>
                  <a:cubicBezTo>
                    <a:pt x="285652" y="400034"/>
                    <a:pt x="286051" y="399634"/>
                    <a:pt x="286099" y="399129"/>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000000"/>
                </a:solidFill>
                <a:effectLst/>
                <a:uLnTx/>
                <a:uFillTx/>
                <a:ea typeface="Verdana" panose="020B0604030504040204" pitchFamily="34" charset="0"/>
                <a:cs typeface="+mn-cs"/>
              </a:endParaRPr>
            </a:p>
          </p:txBody>
        </p:sp>
        <p:sp>
          <p:nvSpPr>
            <p:cNvPr id="14" name="CasellaDiTesto 13">
              <a:extLst>
                <a:ext uri="{FF2B5EF4-FFF2-40B4-BE49-F238E27FC236}">
                  <a16:creationId xmlns:a16="http://schemas.microsoft.com/office/drawing/2014/main" id="{CDB621BE-9E75-03F1-A3B6-AB729390F569}"/>
                </a:ext>
              </a:extLst>
            </p:cNvPr>
            <p:cNvSpPr txBox="1"/>
            <p:nvPr/>
          </p:nvSpPr>
          <p:spPr>
            <a:xfrm>
              <a:off x="10597589" y="831659"/>
              <a:ext cx="1473001" cy="367858"/>
            </a:xfrm>
            <a:prstGeom prst="rect">
              <a:avLst/>
            </a:prstGeom>
            <a:noFill/>
          </p:spPr>
          <p:txBody>
            <a:bodyPr wrap="square">
              <a:spAutoFit/>
            </a:bodyPr>
            <a:lstStyle/>
            <a:p>
              <a:pPr marL="0" marR="0" lvl="0" indent="0" algn="ctr" defTabSz="914400" rtl="0" eaLnBrk="1" fontAlgn="auto" latinLnBrk="0" hangingPunct="1">
                <a:lnSpc>
                  <a:spcPct val="125000"/>
                </a:lnSpc>
                <a:spcBef>
                  <a:spcPts val="0"/>
                </a:spcBef>
                <a:spcAft>
                  <a:spcPts val="300"/>
                </a:spcAft>
                <a:buClrTx/>
                <a:buSzTx/>
                <a:buFontTx/>
                <a:buNone/>
                <a:tabLst/>
                <a:defRPr/>
              </a:pPr>
              <a:r>
                <a:rPr lang="en-GB" sz="1600" b="1">
                  <a:solidFill>
                    <a:schemeClr val="bg1"/>
                  </a:solidFill>
                  <a:latin typeface="+mj-lt"/>
                  <a:ea typeface="Verdana" panose="020B0604030504040204" pitchFamily="34" charset="0"/>
                </a:rPr>
                <a:t>TFEQ-R18v2</a:t>
              </a:r>
              <a:r>
                <a:rPr lang="en-GB" sz="1600" b="1" baseline="30000">
                  <a:solidFill>
                    <a:schemeClr val="bg1"/>
                  </a:solidFill>
                  <a:latin typeface="+mj-lt"/>
                  <a:ea typeface="Verdana" panose="020B0604030504040204" pitchFamily="34" charset="0"/>
                </a:rPr>
                <a:t>2</a:t>
              </a:r>
            </a:p>
          </p:txBody>
        </p:sp>
      </p:grpSp>
      <p:graphicFrame>
        <p:nvGraphicFramePr>
          <p:cNvPr id="16" name="Table 13">
            <a:extLst>
              <a:ext uri="{FF2B5EF4-FFF2-40B4-BE49-F238E27FC236}">
                <a16:creationId xmlns:a16="http://schemas.microsoft.com/office/drawing/2014/main" id="{048FA368-2053-DB87-6033-D3B4490CA7CD}"/>
              </a:ext>
            </a:extLst>
          </p:cNvPr>
          <p:cNvGraphicFramePr>
            <a:graphicFrameLocks noGrp="1"/>
          </p:cNvGraphicFramePr>
          <p:nvPr>
            <p:extLst>
              <p:ext uri="{D42A27DB-BD31-4B8C-83A1-F6EECF244321}">
                <p14:modId xmlns:p14="http://schemas.microsoft.com/office/powerpoint/2010/main" val="2344514397"/>
              </p:ext>
            </p:extLst>
          </p:nvPr>
        </p:nvGraphicFramePr>
        <p:xfrm>
          <a:off x="647999" y="2078978"/>
          <a:ext cx="10899234" cy="3839398"/>
        </p:xfrm>
        <a:graphic>
          <a:graphicData uri="http://schemas.openxmlformats.org/drawingml/2006/table">
            <a:tbl>
              <a:tblPr firstRow="1" bandRow="1">
                <a:tableStyleId>{68D230F3-CF80-4859-8CE7-A43EE81993B5}</a:tableStyleId>
              </a:tblPr>
              <a:tblGrid>
                <a:gridCol w="3725218">
                  <a:extLst>
                    <a:ext uri="{9D8B030D-6E8A-4147-A177-3AD203B41FA5}">
                      <a16:colId xmlns:a16="http://schemas.microsoft.com/office/drawing/2014/main" val="678600620"/>
                    </a:ext>
                  </a:extLst>
                </a:gridCol>
                <a:gridCol w="2188408">
                  <a:extLst>
                    <a:ext uri="{9D8B030D-6E8A-4147-A177-3AD203B41FA5}">
                      <a16:colId xmlns:a16="http://schemas.microsoft.com/office/drawing/2014/main" val="258823547"/>
                    </a:ext>
                  </a:extLst>
                </a:gridCol>
                <a:gridCol w="2188408">
                  <a:extLst>
                    <a:ext uri="{9D8B030D-6E8A-4147-A177-3AD203B41FA5}">
                      <a16:colId xmlns:a16="http://schemas.microsoft.com/office/drawing/2014/main" val="115098673"/>
                    </a:ext>
                  </a:extLst>
                </a:gridCol>
                <a:gridCol w="1929600">
                  <a:extLst>
                    <a:ext uri="{9D8B030D-6E8A-4147-A177-3AD203B41FA5}">
                      <a16:colId xmlns:a16="http://schemas.microsoft.com/office/drawing/2014/main" val="589203096"/>
                    </a:ext>
                  </a:extLst>
                </a:gridCol>
                <a:gridCol w="867600">
                  <a:extLst>
                    <a:ext uri="{9D8B030D-6E8A-4147-A177-3AD203B41FA5}">
                      <a16:colId xmlns:a16="http://schemas.microsoft.com/office/drawing/2014/main" val="2410258136"/>
                    </a:ext>
                  </a:extLst>
                </a:gridCol>
              </a:tblGrid>
              <a:tr h="313822">
                <a:tc gridSpan="3">
                  <a:txBody>
                    <a:bodyPr/>
                    <a:lstStyle/>
                    <a:p>
                      <a:pPr marL="108000">
                        <a:spcBef>
                          <a:spcPts val="300"/>
                        </a:spcBef>
                        <a:spcAft>
                          <a:spcPts val="300"/>
                        </a:spcAft>
                      </a:pPr>
                      <a:r>
                        <a:rPr lang="en-GB" sz="1200" noProof="0" dirty="0">
                          <a:solidFill>
                            <a:schemeClr val="bg1"/>
                          </a:solidFill>
                          <a:latin typeface="+mn-lt"/>
                          <a:ea typeface="Verdana" panose="020B0604030504040204" pitchFamily="34" charset="0"/>
                          <a:cs typeface="Apis For Office" panose="020B0504010101010104" pitchFamily="34" charset="0"/>
                        </a:rPr>
                        <a:t>Scala TFEQ-R18v2</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l"/>
                      <a:endParaRPr lang="en-GB" sz="1100" noProof="0">
                        <a:solidFill>
                          <a:schemeClr val="tx2"/>
                        </a:solidFill>
                        <a:latin typeface="+mn-lt"/>
                        <a:ea typeface="Apis For Office" panose="020B0504010101010104" pitchFamily="34" charset="0"/>
                        <a:cs typeface="Apis For Office" panose="020B0504010101010104" pitchFamily="34" charset="0"/>
                      </a:endParaRPr>
                    </a:p>
                  </a:txBody>
                  <a:tcPr marL="0" marR="0" marT="0" marB="0" anchor="ctr">
                    <a:noFill/>
                  </a:tcPr>
                </a:tc>
                <a:tc hMerge="1">
                  <a:txBody>
                    <a:bodyPr/>
                    <a:lstStyle/>
                    <a:p>
                      <a:endParaRPr lang="en-GB"/>
                    </a:p>
                  </a:txBody>
                  <a:tcPr/>
                </a:tc>
                <a:tc>
                  <a:txBody>
                    <a:bodyPr/>
                    <a:lstStyle/>
                    <a:p>
                      <a:pPr algn="ctr">
                        <a:spcBef>
                          <a:spcPts val="300"/>
                        </a:spcBef>
                        <a:spcAft>
                          <a:spcPts val="300"/>
                        </a:spcAft>
                      </a:pPr>
                      <a:r>
                        <a:rPr lang="en-GB" sz="1200" b="1" noProof="0" dirty="0">
                          <a:solidFill>
                            <a:schemeClr val="bg1"/>
                          </a:solidFill>
                          <a:latin typeface="+mn-lt"/>
                          <a:ea typeface="Verdana" panose="020B0604030504040204" pitchFamily="34" charset="0"/>
                          <a:cs typeface="Apis For Office" panose="020B0504010101010104" pitchFamily="34" charset="0"/>
                        </a:rPr>
                        <a:t>ETD (95% CI)</a:t>
                      </a:r>
                    </a:p>
                  </a:txBody>
                  <a:tcPr marL="0" marR="0" marT="0" marB="0" anchor="ctr">
                    <a:lnL w="19050" cap="flat" cmpd="sng" algn="ctr">
                      <a:noFill/>
                      <a:prstDash val="solid"/>
                      <a:round/>
                      <a:headEnd type="none" w="med" len="med"/>
                      <a:tailEnd type="none" w="med" len="med"/>
                    </a:lnL>
                    <a:lnR>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spcBef>
                          <a:spcPts val="300"/>
                        </a:spcBef>
                        <a:spcAft>
                          <a:spcPts val="300"/>
                        </a:spcAft>
                      </a:pPr>
                      <a:r>
                        <a:rPr lang="en-GB" sz="1200" b="1" i="0" noProof="0" dirty="0">
                          <a:solidFill>
                            <a:schemeClr val="bg1"/>
                          </a:solidFill>
                          <a:latin typeface="+mn-lt"/>
                          <a:ea typeface="Verdana" panose="020B0604030504040204" pitchFamily="34" charset="0"/>
                          <a:cs typeface="Apis For Office" panose="020B0504010101010104" pitchFamily="34" charset="0"/>
                        </a:rPr>
                        <a:t>p </a:t>
                      </a:r>
                      <a:r>
                        <a:rPr lang="en-GB" sz="1200" b="1" noProof="0" dirty="0">
                          <a:solidFill>
                            <a:schemeClr val="bg1"/>
                          </a:solidFill>
                          <a:latin typeface="+mn-lt"/>
                          <a:ea typeface="Verdana" panose="020B0604030504040204" pitchFamily="34" charset="0"/>
                          <a:cs typeface="Apis For Office" panose="020B0504010101010104" pitchFamily="34" charset="0"/>
                        </a:rPr>
                        <a:t>value</a:t>
                      </a:r>
                    </a:p>
                  </a:txBody>
                  <a:tcPr marL="0" marR="0" marT="0" marB="0" anchor="ctr">
                    <a:lnL>
                      <a:noFill/>
                    </a:lnL>
                    <a:lnR>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977278348"/>
                  </a:ext>
                </a:extLst>
              </a:tr>
              <a:tr h="293798">
                <a:tc>
                  <a:txBody>
                    <a:bodyPr/>
                    <a:lstStyle/>
                    <a:p>
                      <a:pPr marL="108000" indent="0" algn="l" defTabSz="906912" rtl="0" eaLnBrk="1" latinLnBrk="0" hangingPunct="1">
                        <a:spcBef>
                          <a:spcPts val="300"/>
                        </a:spcBef>
                        <a:spcAft>
                          <a:spcPts val="300"/>
                        </a:spcAft>
                      </a:pPr>
                      <a:r>
                        <a:rPr lang="en-GB" sz="1200" b="1" kern="1200" noProof="0">
                          <a:solidFill>
                            <a:schemeClr val="accent1"/>
                          </a:solidFill>
                          <a:latin typeface="+mn-lt"/>
                          <a:ea typeface="Verdana" panose="020B0604030504040204" pitchFamily="34" charset="0"/>
                          <a:cs typeface="Apis For Office" panose="020B0504010101010104" pitchFamily="34" charset="0"/>
                        </a:rPr>
                        <a:t>Cognitive Restraint</a:t>
                      </a:r>
                    </a:p>
                  </a:txBody>
                  <a:tcPr marL="0" marR="0" marT="0" marB="0" anchor="ctr">
                    <a:lnL>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marL="0" algn="ctr" defTabSz="906912" rtl="0" eaLnBrk="1" latinLnBrk="0" hangingPunct="1">
                        <a:spcBef>
                          <a:spcPts val="300"/>
                        </a:spcBef>
                        <a:spcAft>
                          <a:spcPts val="300"/>
                        </a:spcAft>
                      </a:pPr>
                      <a:endParaRPr lang="en-GB" sz="1200" b="0"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06912" rtl="0" eaLnBrk="1" latinLnBrk="0" hangingPunct="1">
                        <a:spcBef>
                          <a:spcPts val="300"/>
                        </a:spcBef>
                        <a:spcAft>
                          <a:spcPts val="300"/>
                        </a:spcAft>
                      </a:pPr>
                      <a:endParaRPr lang="en-GB" sz="1200" b="0"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1092056"/>
                  </a:ext>
                </a:extLst>
              </a:tr>
              <a:tr h="293798">
                <a:tc>
                  <a:txBody>
                    <a:bodyPr/>
                    <a:lstStyle/>
                    <a:p>
                      <a:pPr marL="180000" indent="0" algn="l" defTabSz="906912" rtl="0" eaLnBrk="1" latinLnBrk="0" hangingPunct="1">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 7.2 mg vs placebo</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marL="0" algn="ctr" defTabSz="906912" rtl="0" eaLnBrk="1" latinLnBrk="0" hangingPunct="1">
                        <a:spcBef>
                          <a:spcPts val="300"/>
                        </a:spcBef>
                        <a:spcAft>
                          <a:spcPts val="300"/>
                        </a:spcAft>
                      </a:pPr>
                      <a:r>
                        <a:rPr lang="en-GB" sz="1200" b="0" kern="1200" noProof="0">
                          <a:solidFill>
                            <a:schemeClr val="accent1"/>
                          </a:solidFill>
                          <a:latin typeface="+mn-lt"/>
                          <a:ea typeface="Verdana" panose="020B0604030504040204" pitchFamily="34" charset="0"/>
                          <a:cs typeface="Apis For Office" panose="020B0504010101010104" pitchFamily="34" charset="0"/>
                        </a:rPr>
                        <a:t>2.79 (−1.00, 6.59)</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06912" rtl="0" eaLnBrk="1" latinLnBrk="0" hangingPunct="1">
                        <a:spcBef>
                          <a:spcPts val="300"/>
                        </a:spcBef>
                        <a:spcAft>
                          <a:spcPts val="300"/>
                        </a:spcAft>
                      </a:pPr>
                      <a:r>
                        <a:rPr lang="en-GB" sz="1200" b="0" kern="1200" noProof="0">
                          <a:solidFill>
                            <a:schemeClr val="accent1"/>
                          </a:solidFill>
                          <a:latin typeface="+mn-lt"/>
                          <a:ea typeface="Verdana" panose="020B0604030504040204" pitchFamily="34" charset="0"/>
                          <a:cs typeface="Apis For Office" panose="020B0504010101010104" pitchFamily="34" charset="0"/>
                        </a:rPr>
                        <a:t>0.15</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4242251"/>
                  </a:ext>
                </a:extLst>
              </a:tr>
              <a:tr h="293798">
                <a:tc>
                  <a:txBody>
                    <a:bodyPr/>
                    <a:lstStyle/>
                    <a:p>
                      <a:pPr marL="180000">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7.2 mg vs </a:t>
                      </a: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2.4 mg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1.72 (−2.31, 5.76)</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0.40</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9738048"/>
                  </a:ext>
                </a:extLst>
              </a:tr>
              <a:tr h="293798">
                <a:tc>
                  <a:txBody>
                    <a:bodyPr/>
                    <a:lstStyle/>
                    <a:p>
                      <a:pPr marL="0" indent="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r>
                        <a:rPr lang="en-GB" sz="900" noProof="0">
                          <a:solidFill>
                            <a:schemeClr val="accent1"/>
                          </a:solidFill>
                          <a:latin typeface="+mn-lt"/>
                          <a:ea typeface="Verdana" panose="020B0604030504040204" pitchFamily="34" charset="0"/>
                          <a:cs typeface="Apis For Office" panose="020B0504010101010104" pitchFamily="34" charset="0"/>
                        </a:rPr>
                        <a:t>Favours comparator</a:t>
                      </a:r>
                    </a:p>
                  </a:txBody>
                  <a:tcPr marL="25200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Bef>
                          <a:spcPts val="300"/>
                        </a:spcBef>
                        <a:spcAft>
                          <a:spcPts val="300"/>
                        </a:spcAft>
                      </a:pPr>
                      <a:r>
                        <a:rPr kumimoji="0" lang="en-GB" sz="900" b="0" i="0" u="none" strike="noStrike" kern="1200" cap="none" spc="0" normalizeH="0" baseline="0" noProof="0" dirty="0">
                          <a:ln>
                            <a:noFill/>
                          </a:ln>
                          <a:solidFill>
                            <a:srgbClr val="001965"/>
                          </a:solidFill>
                          <a:effectLst/>
                          <a:uLnTx/>
                          <a:uFillTx/>
                          <a:latin typeface="+mn-lt"/>
                          <a:ea typeface="Verdana" panose="020B0604030504040204" pitchFamily="34" charset="0"/>
                          <a:cs typeface="Apis For Office" panose="020B0504010101010104" pitchFamily="34" charset="0"/>
                        </a:rPr>
                        <a:t>Favours semaglutide 7.2 mg</a:t>
                      </a:r>
                      <a:endParaRPr lang="en-GB" sz="1200" noProof="0" dirty="0">
                        <a:solidFill>
                          <a:schemeClr val="accent1"/>
                        </a:solidFill>
                        <a:latin typeface="+mn-lt"/>
                        <a:ea typeface="Verdana" panose="020B0604030504040204" pitchFamily="34" charset="0"/>
                        <a:cs typeface="Apis For Office" panose="020B0504010101010104" pitchFamily="34" charset="0"/>
                      </a:endParaRPr>
                    </a:p>
                  </a:txBody>
                  <a:tcPr marL="0" marR="25200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3524255"/>
                  </a:ext>
                </a:extLst>
              </a:tr>
              <a:tr h="293798">
                <a:tc>
                  <a:txBody>
                    <a:bodyPr/>
                    <a:lstStyle/>
                    <a:p>
                      <a:pPr marL="108000" algn="l" defTabSz="906912" rtl="0" eaLnBrk="1" latinLnBrk="0" hangingPunct="1">
                        <a:spcBef>
                          <a:spcPts val="300"/>
                        </a:spcBef>
                        <a:spcAft>
                          <a:spcPts val="300"/>
                        </a:spcAft>
                      </a:pPr>
                      <a:r>
                        <a:rPr lang="en-GB" sz="1200" b="1" kern="1200" noProof="0">
                          <a:solidFill>
                            <a:schemeClr val="accent1"/>
                          </a:solidFill>
                          <a:latin typeface="+mn-lt"/>
                          <a:ea typeface="Verdana" panose="020B0604030504040204" pitchFamily="34" charset="0"/>
                          <a:cs typeface="Apis For Office" panose="020B0504010101010104" pitchFamily="34" charset="0"/>
                        </a:rPr>
                        <a:t>Emotional Eating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0509109"/>
                  </a:ext>
                </a:extLst>
              </a:tr>
              <a:tr h="293798">
                <a:tc>
                  <a:txBody>
                    <a:bodyPr/>
                    <a:lstStyle/>
                    <a:p>
                      <a:pPr marL="180000" indent="0" algn="l" defTabSz="906912" rtl="0" eaLnBrk="1" latinLnBrk="0" hangingPunct="1">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 7.2 mg vs placebo</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dirty="0">
                          <a:solidFill>
                            <a:schemeClr val="accent1"/>
                          </a:solidFill>
                          <a:latin typeface="+mn-lt"/>
                          <a:ea typeface="Verdana" panose="020B0604030504040204" pitchFamily="34" charset="0"/>
                          <a:cs typeface="Apis For Office" panose="020B0504010101010104" pitchFamily="34" charset="0"/>
                        </a:rPr>
                        <a:t>−6.59 (−10.34, −2.84)</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0.0006</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6255358"/>
                  </a:ext>
                </a:extLst>
              </a:tr>
              <a:tr h="293798">
                <a:tc>
                  <a:txBody>
                    <a:bodyPr/>
                    <a:lstStyle/>
                    <a:p>
                      <a:pPr marL="180000">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7.2 mg vs </a:t>
                      </a: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2.4 mg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marL="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06912" rtl="0" eaLnBrk="1" latinLnBrk="0" hangingPunct="1">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−2.25 (−6.27, 1.78)</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06912" rtl="0" eaLnBrk="1" latinLnBrk="0" hangingPunct="1">
                        <a:spcBef>
                          <a:spcPts val="300"/>
                        </a:spcBef>
                        <a:spcAft>
                          <a:spcPts val="300"/>
                        </a:spcAft>
                      </a:pPr>
                      <a:r>
                        <a:rPr lang="en-GB" sz="1200" b="0" kern="1200" noProof="0">
                          <a:solidFill>
                            <a:schemeClr val="accent1"/>
                          </a:solidFill>
                          <a:latin typeface="+mn-lt"/>
                          <a:ea typeface="Verdana" panose="020B0604030504040204" pitchFamily="34" charset="0"/>
                          <a:cs typeface="Apis For Office" panose="020B0504010101010104" pitchFamily="34" charset="0"/>
                        </a:rPr>
                        <a:t>0.27</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0607992"/>
                  </a:ext>
                </a:extLst>
              </a:tr>
              <a:tr h="293798">
                <a:tc>
                  <a:txBody>
                    <a:bodyPr/>
                    <a:lstStyle/>
                    <a:p>
                      <a:pPr marL="0" indent="0" algn="l" defTabSz="906912" rtl="0" eaLnBrk="1" latinLnBrk="0" hangingPunct="1">
                        <a:spcBef>
                          <a:spcPts val="300"/>
                        </a:spcBef>
                        <a:spcAft>
                          <a:spcPts val="300"/>
                        </a:spcAft>
                      </a:pPr>
                      <a:endParaRPr lang="en-GB" sz="1200" b="1" kern="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8404168"/>
                  </a:ext>
                </a:extLst>
              </a:tr>
              <a:tr h="293798">
                <a:tc>
                  <a:txBody>
                    <a:bodyPr/>
                    <a:lstStyle/>
                    <a:p>
                      <a:pPr marL="108000" indent="0" algn="l" defTabSz="906912" rtl="0" eaLnBrk="1" latinLnBrk="0" hangingPunct="1">
                        <a:spcBef>
                          <a:spcPts val="300"/>
                        </a:spcBef>
                        <a:spcAft>
                          <a:spcPts val="300"/>
                        </a:spcAft>
                      </a:pPr>
                      <a:r>
                        <a:rPr lang="en-GB" sz="1200" b="1" kern="1200" noProof="0">
                          <a:solidFill>
                            <a:schemeClr val="accent1"/>
                          </a:solidFill>
                          <a:latin typeface="+mn-lt"/>
                          <a:ea typeface="Verdana" panose="020B0604030504040204" pitchFamily="34" charset="0"/>
                          <a:cs typeface="Apis For Office" panose="020B0504010101010104" pitchFamily="34" charset="0"/>
                        </a:rPr>
                        <a:t>Uncontrolled Eating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4180592"/>
                  </a:ext>
                </a:extLst>
              </a:tr>
              <a:tr h="293798">
                <a:tc>
                  <a:txBody>
                    <a:bodyPr/>
                    <a:lstStyle/>
                    <a:p>
                      <a:pPr marL="180000" indent="0" algn="l" defTabSz="906912" rtl="0" eaLnBrk="1" latinLnBrk="0" hangingPunct="1">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 7.2 mg vs placebo</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dirty="0">
                          <a:solidFill>
                            <a:schemeClr val="accent1"/>
                          </a:solidFill>
                          <a:latin typeface="+mn-lt"/>
                          <a:ea typeface="Verdana" panose="020B0604030504040204" pitchFamily="34" charset="0"/>
                          <a:cs typeface="Apis For Office" panose="020B0504010101010104" pitchFamily="34" charset="0"/>
                        </a:rPr>
                        <a:t>−6.31 (−9.54, −3.08)</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0.0001</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1059704"/>
                  </a:ext>
                </a:extLst>
              </a:tr>
              <a:tr h="293798">
                <a:tc>
                  <a:txBody>
                    <a:bodyPr/>
                    <a:lstStyle/>
                    <a:p>
                      <a:pPr marL="180000">
                        <a:spcBef>
                          <a:spcPts val="300"/>
                        </a:spcBef>
                        <a:spcAft>
                          <a:spcPts val="300"/>
                        </a:spcAft>
                      </a:pP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7.2 mg vs </a:t>
                      </a:r>
                      <a:r>
                        <a:rPr lang="en-GB" sz="1200" kern="1200" noProof="0" dirty="0">
                          <a:solidFill>
                            <a:schemeClr val="accent1"/>
                          </a:solidFill>
                          <a:latin typeface="+mn-lt"/>
                          <a:ea typeface="Verdana" panose="020B0604030504040204" pitchFamily="34" charset="0"/>
                          <a:cs typeface="Apis For Office" panose="020B0504010101010104" pitchFamily="34" charset="0"/>
                        </a:rPr>
                        <a:t>semaglutide</a:t>
                      </a:r>
                      <a:r>
                        <a:rPr lang="en-GB" sz="1200" noProof="0" dirty="0">
                          <a:solidFill>
                            <a:schemeClr val="accent1"/>
                          </a:solidFill>
                          <a:latin typeface="+mn-lt"/>
                          <a:ea typeface="Verdana" panose="020B0604030504040204" pitchFamily="34" charset="0"/>
                          <a:cs typeface="Apis For Office" panose="020B0504010101010104" pitchFamily="34" charset="0"/>
                        </a:rPr>
                        <a:t> 2.4 mg</a:t>
                      </a: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algn="l">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dirty="0">
                          <a:solidFill>
                            <a:schemeClr val="accent1"/>
                          </a:solidFill>
                          <a:latin typeface="+mn-lt"/>
                          <a:ea typeface="Verdana" panose="020B0604030504040204" pitchFamily="34" charset="0"/>
                          <a:cs typeface="Apis For Office" panose="020B0504010101010104" pitchFamily="34" charset="0"/>
                        </a:rPr>
                        <a:t>−3.66 (−7.24, −0.07)</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r>
                        <a:rPr lang="en-GB" sz="1200" b="0" noProof="0">
                          <a:solidFill>
                            <a:schemeClr val="accent1"/>
                          </a:solidFill>
                          <a:latin typeface="+mn-lt"/>
                          <a:ea typeface="Verdana" panose="020B0604030504040204" pitchFamily="34" charset="0"/>
                          <a:cs typeface="Apis For Office" panose="020B0504010101010104" pitchFamily="34" charset="0"/>
                        </a:rPr>
                        <a:t>0.05</a:t>
                      </a: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201018"/>
                  </a:ext>
                </a:extLst>
              </a:tr>
              <a:tr h="293798">
                <a:tc>
                  <a:txBody>
                    <a:bodyPr/>
                    <a:lstStyle/>
                    <a:p>
                      <a:pPr marL="180000">
                        <a:spcBef>
                          <a:spcPts val="300"/>
                        </a:spcBef>
                        <a:spcAft>
                          <a:spcPts val="300"/>
                        </a:spcAft>
                      </a:pPr>
                      <a:endParaRPr lang="en-GB" sz="120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a:noFill/>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900" b="0" i="0" u="none" strike="noStrike" kern="1200" cap="none" spc="0" normalizeH="0" baseline="0" noProof="0" dirty="0">
                          <a:ln>
                            <a:noFill/>
                          </a:ln>
                          <a:solidFill>
                            <a:srgbClr val="001965"/>
                          </a:solidFill>
                          <a:effectLst/>
                          <a:uLnTx/>
                          <a:uFillTx/>
                          <a:latin typeface="+mn-lt"/>
                          <a:ea typeface="Verdana" panose="020B0604030504040204" pitchFamily="34" charset="0"/>
                          <a:cs typeface="Apis For Office" panose="020B0504010101010104" pitchFamily="34" charset="0"/>
                        </a:rPr>
                        <a:t>Favours semaglutide 7.2 mg</a:t>
                      </a:r>
                      <a:endParaRPr kumimoji="0" lang="en-GB" sz="1200" b="0" i="0" u="none" strike="noStrike" kern="1200" cap="none" spc="0" normalizeH="0" baseline="0" noProof="0" dirty="0">
                        <a:ln>
                          <a:noFill/>
                        </a:ln>
                        <a:solidFill>
                          <a:srgbClr val="001965"/>
                        </a:solidFill>
                        <a:effectLst/>
                        <a:uLnTx/>
                        <a:uFillTx/>
                        <a:latin typeface="+mn-lt"/>
                        <a:ea typeface="Verdana" panose="020B0604030504040204" pitchFamily="34" charset="0"/>
                        <a:cs typeface="Apis For Office" panose="020B0504010101010104" pitchFamily="34" charset="0"/>
                      </a:endParaRPr>
                    </a:p>
                  </a:txBody>
                  <a:tcPr marL="25200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CEDF2"/>
                    </a:solidFill>
                  </a:tcPr>
                </a:tc>
                <a:tc>
                  <a:txBody>
                    <a:bodyPr/>
                    <a:lstStyle/>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GB" sz="900" b="0" i="0" u="none" strike="noStrike" kern="1200" cap="none" spc="0" normalizeH="0" baseline="0" noProof="0">
                          <a:ln>
                            <a:noFill/>
                          </a:ln>
                          <a:solidFill>
                            <a:srgbClr val="001965"/>
                          </a:solidFill>
                          <a:effectLst/>
                          <a:uLnTx/>
                          <a:uFillTx/>
                          <a:latin typeface="+mn-lt"/>
                          <a:ea typeface="Verdana" panose="020B0604030504040204" pitchFamily="34" charset="0"/>
                          <a:cs typeface="Apis For Office" panose="020B0504010101010104" pitchFamily="34" charset="0"/>
                        </a:rPr>
                        <a:t>Favours comparator</a:t>
                      </a:r>
                    </a:p>
                  </a:txBody>
                  <a:tcPr marL="0" marR="25200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300"/>
                        </a:spcBef>
                        <a:spcAft>
                          <a:spcPts val="300"/>
                        </a:spcAft>
                      </a:pPr>
                      <a:endParaRPr lang="en-GB" sz="1200" b="0" noProof="0" dirty="0">
                        <a:solidFill>
                          <a:schemeClr val="accent1"/>
                        </a:solidFill>
                        <a:latin typeface="+mn-lt"/>
                        <a:ea typeface="Verdana" panose="020B0604030504040204" pitchFamily="34" charset="0"/>
                        <a:cs typeface="Apis For Office" panose="020B0504010101010104" pitchFamily="34" charset="0"/>
                      </a:endParaRPr>
                    </a:p>
                  </a:txBody>
                  <a:tcPr marL="0" marR="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2805786"/>
                  </a:ext>
                </a:extLst>
              </a:tr>
            </a:tbl>
          </a:graphicData>
        </a:graphic>
      </p:graphicFrame>
      <p:grpSp>
        <p:nvGrpSpPr>
          <p:cNvPr id="17" name="Group 14">
            <a:extLst>
              <a:ext uri="{FF2B5EF4-FFF2-40B4-BE49-F238E27FC236}">
                <a16:creationId xmlns:a16="http://schemas.microsoft.com/office/drawing/2014/main" id="{5D2C6471-C239-523E-31B8-E28A4D0E1C87}"/>
              </a:ext>
            </a:extLst>
          </p:cNvPr>
          <p:cNvGrpSpPr/>
          <p:nvPr/>
        </p:nvGrpSpPr>
        <p:grpSpPr>
          <a:xfrm>
            <a:off x="4377508" y="2392452"/>
            <a:ext cx="4365172" cy="3805005"/>
            <a:chOff x="4377508" y="2331427"/>
            <a:chExt cx="4365172" cy="3729909"/>
          </a:xfrm>
        </p:grpSpPr>
        <p:grpSp>
          <p:nvGrpSpPr>
            <p:cNvPr id="19" name="Group 15">
              <a:extLst>
                <a:ext uri="{FF2B5EF4-FFF2-40B4-BE49-F238E27FC236}">
                  <a16:creationId xmlns:a16="http://schemas.microsoft.com/office/drawing/2014/main" id="{35DDC7F0-2B5C-EB6A-B704-F0B2D91B4D89}"/>
                </a:ext>
              </a:extLst>
            </p:cNvPr>
            <p:cNvGrpSpPr/>
            <p:nvPr/>
          </p:nvGrpSpPr>
          <p:grpSpPr>
            <a:xfrm>
              <a:off x="4377508" y="2331427"/>
              <a:ext cx="4365172" cy="3729909"/>
              <a:chOff x="4377508" y="2274375"/>
              <a:chExt cx="4365172" cy="3729909"/>
            </a:xfrm>
          </p:grpSpPr>
          <p:grpSp>
            <p:nvGrpSpPr>
              <p:cNvPr id="30" name="Group 19">
                <a:extLst>
                  <a:ext uri="{FF2B5EF4-FFF2-40B4-BE49-F238E27FC236}">
                    <a16:creationId xmlns:a16="http://schemas.microsoft.com/office/drawing/2014/main" id="{B70BC4E9-CCB9-4C79-314C-67E47BEF924F}"/>
                  </a:ext>
                </a:extLst>
              </p:cNvPr>
              <p:cNvGrpSpPr/>
              <p:nvPr/>
            </p:nvGrpSpPr>
            <p:grpSpPr>
              <a:xfrm>
                <a:off x="4377508" y="3268295"/>
                <a:ext cx="4365172" cy="0"/>
                <a:chOff x="4377508" y="3268295"/>
                <a:chExt cx="4365172" cy="0"/>
              </a:xfrm>
            </p:grpSpPr>
            <p:cxnSp>
              <p:nvCxnSpPr>
                <p:cNvPr id="36" name="Straight Arrow Connector 24">
                  <a:extLst>
                    <a:ext uri="{FF2B5EF4-FFF2-40B4-BE49-F238E27FC236}">
                      <a16:creationId xmlns:a16="http://schemas.microsoft.com/office/drawing/2014/main" id="{3425BE30-34D5-D4AF-7403-218EC8D5ED74}"/>
                    </a:ext>
                  </a:extLst>
                </p:cNvPr>
                <p:cNvCxnSpPr>
                  <a:cxnSpLocks/>
                </p:cNvCxnSpPr>
                <p:nvPr/>
              </p:nvCxnSpPr>
              <p:spPr>
                <a:xfrm>
                  <a:off x="8547553" y="3268295"/>
                  <a:ext cx="195127" cy="0"/>
                </a:xfrm>
                <a:prstGeom prst="straightConnector1">
                  <a:avLst/>
                </a:prstGeom>
                <a:ln w="19050">
                  <a:solidFill>
                    <a:schemeClr val="accent1"/>
                  </a:solidFill>
                  <a:tailEnd type="triangle" w="med" len="med"/>
                </a:ln>
              </p:spPr>
              <p:style>
                <a:lnRef idx="2">
                  <a:schemeClr val="dk1"/>
                </a:lnRef>
                <a:fillRef idx="0">
                  <a:schemeClr val="dk1"/>
                </a:fillRef>
                <a:effectRef idx="1">
                  <a:schemeClr val="dk1"/>
                </a:effectRef>
                <a:fontRef idx="minor">
                  <a:schemeClr val="tx1"/>
                </a:fontRef>
              </p:style>
            </p:cxnSp>
            <p:cxnSp>
              <p:nvCxnSpPr>
                <p:cNvPr id="37" name="Straight Arrow Connector 31">
                  <a:extLst>
                    <a:ext uri="{FF2B5EF4-FFF2-40B4-BE49-F238E27FC236}">
                      <a16:creationId xmlns:a16="http://schemas.microsoft.com/office/drawing/2014/main" id="{E8356894-A877-B891-A579-357DB07F4616}"/>
                    </a:ext>
                  </a:extLst>
                </p:cNvPr>
                <p:cNvCxnSpPr>
                  <a:cxnSpLocks/>
                </p:cNvCxnSpPr>
                <p:nvPr/>
              </p:nvCxnSpPr>
              <p:spPr>
                <a:xfrm flipH="1">
                  <a:off x="4377508" y="3268295"/>
                  <a:ext cx="195127" cy="0"/>
                </a:xfrm>
                <a:prstGeom prst="straightConnector1">
                  <a:avLst/>
                </a:prstGeom>
                <a:ln w="19050">
                  <a:solidFill>
                    <a:schemeClr val="accent1"/>
                  </a:solidFill>
                  <a:tailEnd type="triangle" w="med" len="med"/>
                </a:ln>
              </p:spPr>
              <p:style>
                <a:lnRef idx="2">
                  <a:schemeClr val="dk1"/>
                </a:lnRef>
                <a:fillRef idx="0">
                  <a:schemeClr val="dk1"/>
                </a:fillRef>
                <a:effectRef idx="1">
                  <a:schemeClr val="dk1"/>
                </a:effectRef>
                <a:fontRef idx="minor">
                  <a:schemeClr val="tx1"/>
                </a:fontRef>
              </p:style>
            </p:cxnSp>
          </p:grpSp>
          <p:grpSp>
            <p:nvGrpSpPr>
              <p:cNvPr id="32" name="Group 20">
                <a:extLst>
                  <a:ext uri="{FF2B5EF4-FFF2-40B4-BE49-F238E27FC236}">
                    <a16:creationId xmlns:a16="http://schemas.microsoft.com/office/drawing/2014/main" id="{D37DE9B3-EA2C-61E2-EEC9-C9B2DF882077}"/>
                  </a:ext>
                </a:extLst>
              </p:cNvPr>
              <p:cNvGrpSpPr/>
              <p:nvPr/>
            </p:nvGrpSpPr>
            <p:grpSpPr>
              <a:xfrm>
                <a:off x="4377508" y="5578647"/>
                <a:ext cx="4365172" cy="0"/>
                <a:chOff x="4529908" y="3835572"/>
                <a:chExt cx="4365172" cy="0"/>
              </a:xfrm>
            </p:grpSpPr>
            <p:cxnSp>
              <p:nvCxnSpPr>
                <p:cNvPr id="34" name="Straight Arrow Connector 22">
                  <a:extLst>
                    <a:ext uri="{FF2B5EF4-FFF2-40B4-BE49-F238E27FC236}">
                      <a16:creationId xmlns:a16="http://schemas.microsoft.com/office/drawing/2014/main" id="{C141EDE8-CDB9-67C7-5348-8957F7636F5F}"/>
                    </a:ext>
                  </a:extLst>
                </p:cNvPr>
                <p:cNvCxnSpPr>
                  <a:cxnSpLocks/>
                </p:cNvCxnSpPr>
                <p:nvPr/>
              </p:nvCxnSpPr>
              <p:spPr>
                <a:xfrm>
                  <a:off x="8699953" y="3835572"/>
                  <a:ext cx="195127" cy="0"/>
                </a:xfrm>
                <a:prstGeom prst="straightConnector1">
                  <a:avLst/>
                </a:prstGeom>
                <a:ln w="19050">
                  <a:solidFill>
                    <a:schemeClr val="accent1"/>
                  </a:solidFill>
                  <a:tailEnd type="triangle" w="med" len="med"/>
                </a:ln>
              </p:spPr>
              <p:style>
                <a:lnRef idx="2">
                  <a:schemeClr val="dk1"/>
                </a:lnRef>
                <a:fillRef idx="0">
                  <a:schemeClr val="dk1"/>
                </a:fillRef>
                <a:effectRef idx="1">
                  <a:schemeClr val="dk1"/>
                </a:effectRef>
                <a:fontRef idx="minor">
                  <a:schemeClr val="tx1"/>
                </a:fontRef>
              </p:style>
            </p:cxnSp>
            <p:cxnSp>
              <p:nvCxnSpPr>
                <p:cNvPr id="35" name="Straight Arrow Connector 23">
                  <a:extLst>
                    <a:ext uri="{FF2B5EF4-FFF2-40B4-BE49-F238E27FC236}">
                      <a16:creationId xmlns:a16="http://schemas.microsoft.com/office/drawing/2014/main" id="{59E7C993-C547-73D6-EC1C-FCB109A030E7}"/>
                    </a:ext>
                  </a:extLst>
                </p:cNvPr>
                <p:cNvCxnSpPr>
                  <a:cxnSpLocks/>
                </p:cNvCxnSpPr>
                <p:nvPr/>
              </p:nvCxnSpPr>
              <p:spPr>
                <a:xfrm flipH="1">
                  <a:off x="4529908" y="3835572"/>
                  <a:ext cx="195127" cy="0"/>
                </a:xfrm>
                <a:prstGeom prst="straightConnector1">
                  <a:avLst/>
                </a:prstGeom>
                <a:ln w="19050">
                  <a:solidFill>
                    <a:schemeClr val="accent1"/>
                  </a:solidFill>
                  <a:tailEnd type="triangle" w="med" len="med"/>
                </a:ln>
              </p:spPr>
              <p:style>
                <a:lnRef idx="2">
                  <a:schemeClr val="dk1"/>
                </a:lnRef>
                <a:fillRef idx="0">
                  <a:schemeClr val="dk1"/>
                </a:fillRef>
                <a:effectRef idx="1">
                  <a:schemeClr val="dk1"/>
                </a:effectRef>
                <a:fontRef idx="minor">
                  <a:schemeClr val="tx1"/>
                </a:fontRef>
              </p:style>
            </p:cxnSp>
          </p:grpSp>
          <p:graphicFrame>
            <p:nvGraphicFramePr>
              <p:cNvPr id="33" name="Chart 21">
                <a:extLst>
                  <a:ext uri="{FF2B5EF4-FFF2-40B4-BE49-F238E27FC236}">
                    <a16:creationId xmlns:a16="http://schemas.microsoft.com/office/drawing/2014/main" id="{3876117C-1007-FBBD-AF08-5CD138105896}"/>
                  </a:ext>
                </a:extLst>
              </p:cNvPr>
              <p:cNvGraphicFramePr/>
              <p:nvPr>
                <p:extLst>
                  <p:ext uri="{D42A27DB-BD31-4B8C-83A1-F6EECF244321}">
                    <p14:modId xmlns:p14="http://schemas.microsoft.com/office/powerpoint/2010/main" val="2595092209"/>
                  </p:ext>
                </p:extLst>
              </p:nvPr>
            </p:nvGraphicFramePr>
            <p:xfrm>
              <a:off x="4495800" y="2274375"/>
              <a:ext cx="4095750" cy="3729909"/>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26" name="Group 16">
              <a:extLst>
                <a:ext uri="{FF2B5EF4-FFF2-40B4-BE49-F238E27FC236}">
                  <a16:creationId xmlns:a16="http://schemas.microsoft.com/office/drawing/2014/main" id="{52BC4DE9-93AE-4C97-F368-24320D61FCF0}"/>
                </a:ext>
              </a:extLst>
            </p:cNvPr>
            <p:cNvGrpSpPr/>
            <p:nvPr/>
          </p:nvGrpSpPr>
          <p:grpSpPr>
            <a:xfrm>
              <a:off x="4561426" y="5811386"/>
              <a:ext cx="1000869" cy="205890"/>
              <a:chOff x="4561426" y="5811386"/>
              <a:chExt cx="1000869" cy="205890"/>
            </a:xfrm>
          </p:grpSpPr>
          <p:sp>
            <p:nvSpPr>
              <p:cNvPr id="27" name="TextBox 17">
                <a:extLst>
                  <a:ext uri="{FF2B5EF4-FFF2-40B4-BE49-F238E27FC236}">
                    <a16:creationId xmlns:a16="http://schemas.microsoft.com/office/drawing/2014/main" id="{B66CA3D3-A7CA-FEA7-7890-740C5990C148}"/>
                  </a:ext>
                </a:extLst>
              </p:cNvPr>
              <p:cNvSpPr txBox="1"/>
              <p:nvPr/>
            </p:nvSpPr>
            <p:spPr>
              <a:xfrm>
                <a:off x="4561426" y="5811386"/>
                <a:ext cx="76944" cy="205890"/>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mn-cs"/>
                  </a:rPr>
                  <a:t>–</a:t>
                </a:r>
              </a:p>
            </p:txBody>
          </p:sp>
          <p:sp>
            <p:nvSpPr>
              <p:cNvPr id="29" name="TextBox 18">
                <a:extLst>
                  <a:ext uri="{FF2B5EF4-FFF2-40B4-BE49-F238E27FC236}">
                    <a16:creationId xmlns:a16="http://schemas.microsoft.com/office/drawing/2014/main" id="{16085DFE-31E9-6D11-F0C4-19BCE039D024}"/>
                  </a:ext>
                </a:extLst>
              </p:cNvPr>
              <p:cNvSpPr txBox="1"/>
              <p:nvPr/>
            </p:nvSpPr>
            <p:spPr>
              <a:xfrm>
                <a:off x="5485351" y="5811386"/>
                <a:ext cx="76944" cy="205890"/>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1965"/>
                    </a:solidFill>
                    <a:effectLst/>
                    <a:uLnTx/>
                    <a:uFillTx/>
                    <a:ea typeface="+mn-ea"/>
                    <a:cs typeface="+mn-cs"/>
                  </a:rPr>
                  <a:t>–</a:t>
                </a:r>
              </a:p>
            </p:txBody>
          </p:sp>
        </p:grpSp>
      </p:grpSp>
    </p:spTree>
    <p:extLst>
      <p:ext uri="{BB962C8B-B14F-4D97-AF65-F5344CB8AC3E}">
        <p14:creationId xmlns:p14="http://schemas.microsoft.com/office/powerpoint/2010/main" val="425050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uppo 51">
            <a:extLst>
              <a:ext uri="{FF2B5EF4-FFF2-40B4-BE49-F238E27FC236}">
                <a16:creationId xmlns:a16="http://schemas.microsoft.com/office/drawing/2014/main" id="{8B16545D-334E-5785-6E8D-85A9BF4B6701}"/>
              </a:ext>
            </a:extLst>
          </p:cNvPr>
          <p:cNvGrpSpPr/>
          <p:nvPr/>
        </p:nvGrpSpPr>
        <p:grpSpPr>
          <a:xfrm flipH="1">
            <a:off x="293998" y="2045916"/>
            <a:ext cx="4975131" cy="3893756"/>
            <a:chOff x="7081861" y="2163673"/>
            <a:chExt cx="4975131" cy="3893756"/>
          </a:xfrm>
          <a:gradFill flip="none" rotWithShape="1">
            <a:gsLst>
              <a:gs pos="67000">
                <a:srgbClr val="FCEDF2">
                  <a:alpha val="68000"/>
                </a:srgbClr>
              </a:gs>
              <a:gs pos="0">
                <a:srgbClr val="F8DCE5"/>
              </a:gs>
            </a:gsLst>
            <a:lin ang="10800000" scaled="1"/>
            <a:tileRect/>
          </a:gradFill>
        </p:grpSpPr>
        <p:sp>
          <p:nvSpPr>
            <p:cNvPr id="49" name="Rettangolo con angoli arrotondati sullo stesso lato 48">
              <a:extLst>
                <a:ext uri="{FF2B5EF4-FFF2-40B4-BE49-F238E27FC236}">
                  <a16:creationId xmlns:a16="http://schemas.microsoft.com/office/drawing/2014/main" id="{0A856863-8980-8634-9660-793760914F92}"/>
                </a:ext>
              </a:extLst>
            </p:cNvPr>
            <p:cNvSpPr/>
            <p:nvPr/>
          </p:nvSpPr>
          <p:spPr>
            <a:xfrm rot="5400000">
              <a:off x="8991256" y="2992033"/>
              <a:ext cx="1156001" cy="4974791"/>
            </a:xfrm>
            <a:prstGeom prst="round2SameRect">
              <a:avLst>
                <a:gd name="adj1" fmla="val 2387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50" name="Rettangolo con angoli arrotondati sullo stesso lato 49">
              <a:extLst>
                <a:ext uri="{FF2B5EF4-FFF2-40B4-BE49-F238E27FC236}">
                  <a16:creationId xmlns:a16="http://schemas.microsoft.com/office/drawing/2014/main" id="{0947B6AE-3287-AED0-D421-170E8D64605C}"/>
                </a:ext>
              </a:extLst>
            </p:cNvPr>
            <p:cNvSpPr/>
            <p:nvPr/>
          </p:nvSpPr>
          <p:spPr>
            <a:xfrm rot="5400000">
              <a:off x="8991257" y="1723666"/>
              <a:ext cx="1156001" cy="4974791"/>
            </a:xfrm>
            <a:prstGeom prst="round2SameRect">
              <a:avLst>
                <a:gd name="adj1" fmla="val 2387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51" name="Rettangolo con angoli arrotondati sullo stesso lato 50">
              <a:extLst>
                <a:ext uri="{FF2B5EF4-FFF2-40B4-BE49-F238E27FC236}">
                  <a16:creationId xmlns:a16="http://schemas.microsoft.com/office/drawing/2014/main" id="{BD461D1B-32EC-4229-45EC-46CD452C1A0E}"/>
                </a:ext>
              </a:extLst>
            </p:cNvPr>
            <p:cNvSpPr/>
            <p:nvPr/>
          </p:nvSpPr>
          <p:spPr>
            <a:xfrm rot="5400000">
              <a:off x="8885301" y="360573"/>
              <a:ext cx="1368591" cy="4974791"/>
            </a:xfrm>
            <a:prstGeom prst="round2SameRect">
              <a:avLst>
                <a:gd name="adj1" fmla="val 2387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grpSp>
      <p:sp>
        <p:nvSpPr>
          <p:cNvPr id="48" name="Rettangolo con angoli arrotondati sullo stesso lato 47">
            <a:extLst>
              <a:ext uri="{FF2B5EF4-FFF2-40B4-BE49-F238E27FC236}">
                <a16:creationId xmlns:a16="http://schemas.microsoft.com/office/drawing/2014/main" id="{9F0502B1-E118-9660-6777-78AA8707594A}"/>
              </a:ext>
            </a:extLst>
          </p:cNvPr>
          <p:cNvSpPr/>
          <p:nvPr/>
        </p:nvSpPr>
        <p:spPr>
          <a:xfrm rot="5400000">
            <a:off x="8838856" y="2839633"/>
            <a:ext cx="1156001" cy="4974791"/>
          </a:xfrm>
          <a:prstGeom prst="round2SameRect">
            <a:avLst>
              <a:gd name="adj1" fmla="val 23870"/>
              <a:gd name="adj2" fmla="val 0"/>
            </a:avLst>
          </a:prstGeom>
          <a:gradFill>
            <a:gsLst>
              <a:gs pos="67000">
                <a:srgbClr val="FCEDF2">
                  <a:alpha val="68000"/>
                </a:srgbClr>
              </a:gs>
              <a:gs pos="0">
                <a:srgbClr val="F8DCE5"/>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err="1"/>
          </a:p>
        </p:txBody>
      </p:sp>
      <p:sp>
        <p:nvSpPr>
          <p:cNvPr id="47" name="Rettangolo con angoli arrotondati sullo stesso lato 46">
            <a:extLst>
              <a:ext uri="{FF2B5EF4-FFF2-40B4-BE49-F238E27FC236}">
                <a16:creationId xmlns:a16="http://schemas.microsoft.com/office/drawing/2014/main" id="{0242C05A-8E55-104D-D199-E1516CA4A8C6}"/>
              </a:ext>
            </a:extLst>
          </p:cNvPr>
          <p:cNvSpPr/>
          <p:nvPr/>
        </p:nvSpPr>
        <p:spPr>
          <a:xfrm rot="5400000">
            <a:off x="8838857" y="1571266"/>
            <a:ext cx="1156001" cy="4974791"/>
          </a:xfrm>
          <a:prstGeom prst="round2SameRect">
            <a:avLst>
              <a:gd name="adj1" fmla="val 23870"/>
              <a:gd name="adj2" fmla="val 0"/>
            </a:avLst>
          </a:prstGeom>
          <a:gradFill>
            <a:gsLst>
              <a:gs pos="67000">
                <a:srgbClr val="FCEDF2">
                  <a:alpha val="68000"/>
                </a:srgbClr>
              </a:gs>
              <a:gs pos="0">
                <a:srgbClr val="F8DCE5"/>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err="1"/>
          </a:p>
        </p:txBody>
      </p:sp>
      <p:sp>
        <p:nvSpPr>
          <p:cNvPr id="45" name="Rettangolo con angoli arrotondati sullo stesso lato 44">
            <a:extLst>
              <a:ext uri="{FF2B5EF4-FFF2-40B4-BE49-F238E27FC236}">
                <a16:creationId xmlns:a16="http://schemas.microsoft.com/office/drawing/2014/main" id="{FB20097B-CD40-54BA-D928-D9EFB0957953}"/>
              </a:ext>
            </a:extLst>
          </p:cNvPr>
          <p:cNvSpPr/>
          <p:nvPr/>
        </p:nvSpPr>
        <p:spPr>
          <a:xfrm rot="5400000">
            <a:off x="8732901" y="208173"/>
            <a:ext cx="1368591" cy="4974791"/>
          </a:xfrm>
          <a:prstGeom prst="round2SameRect">
            <a:avLst>
              <a:gd name="adj1" fmla="val 23870"/>
              <a:gd name="adj2" fmla="val 0"/>
            </a:avLst>
          </a:prstGeom>
          <a:gradFill>
            <a:gsLst>
              <a:gs pos="67000">
                <a:srgbClr val="FCEDF2">
                  <a:alpha val="68000"/>
                </a:srgbClr>
              </a:gs>
              <a:gs pos="0">
                <a:srgbClr val="F8DCE5"/>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3" name="TextBox 10">
            <a:extLst>
              <a:ext uri="{FF2B5EF4-FFF2-40B4-BE49-F238E27FC236}">
                <a16:creationId xmlns:a16="http://schemas.microsoft.com/office/drawing/2014/main" id="{A9F81881-0854-2379-090F-6897B31C4978}"/>
              </a:ext>
            </a:extLst>
          </p:cNvPr>
          <p:cNvSpPr txBox="1">
            <a:spLocks noChangeAspect="1"/>
          </p:cNvSpPr>
          <p:nvPr/>
        </p:nvSpPr>
        <p:spPr>
          <a:xfrm rot="10800000">
            <a:off x="-4" y="681922"/>
            <a:ext cx="6734228" cy="961912"/>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pic>
        <p:nvPicPr>
          <p:cNvPr id="6" name="Elemento grafico 5">
            <a:extLst>
              <a:ext uri="{FF2B5EF4-FFF2-40B4-BE49-F238E27FC236}">
                <a16:creationId xmlns:a16="http://schemas.microsoft.com/office/drawing/2014/main" id="{C4D5552B-4B11-37C9-9006-536D0F8327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277957" y="264087"/>
            <a:ext cx="7378206" cy="646575"/>
          </a:xfrm>
          <a:prstGeom prst="rect">
            <a:avLst/>
          </a:prstGeom>
        </p:spPr>
      </p:pic>
      <p:sp>
        <p:nvSpPr>
          <p:cNvPr id="2" name="Segnaposto testo 1">
            <a:extLst>
              <a:ext uri="{FF2B5EF4-FFF2-40B4-BE49-F238E27FC236}">
                <a16:creationId xmlns:a16="http://schemas.microsoft.com/office/drawing/2014/main" id="{1E5A8B1A-4364-F51A-3C23-234267647DAD}"/>
              </a:ext>
            </a:extLst>
          </p:cNvPr>
          <p:cNvSpPr>
            <a:spLocks noGrp="1"/>
          </p:cNvSpPr>
          <p:nvPr>
            <p:ph type="body" sz="quarter" idx="11"/>
          </p:nvPr>
        </p:nvSpPr>
        <p:spPr/>
        <p:txBody>
          <a:bodyPr/>
          <a:lstStyle/>
          <a:p>
            <a:r>
              <a:rPr lang="it-IT" dirty="0"/>
              <a:t>Timothy Arnaut, et Al. </a:t>
            </a:r>
            <a:r>
              <a:rPr lang="en-US" dirty="0"/>
              <a:t>Retrospective Assessment of Food Noise Changes after Initiation of Injectable Semaglutide for Weight management in the USA: The INFORM Survey </a:t>
            </a:r>
            <a:r>
              <a:rPr lang="it-IT" dirty="0" err="1"/>
              <a:t>Adv</a:t>
            </a:r>
            <a:r>
              <a:rPr lang="it-IT" dirty="0"/>
              <a:t> Ther (2026) 43:3649–3659 https://doi.org/10.1007/s12325-026-03636-x</a:t>
            </a:r>
            <a:endParaRPr lang="en-GB" dirty="0"/>
          </a:p>
        </p:txBody>
      </p:sp>
      <p:sp>
        <p:nvSpPr>
          <p:cNvPr id="5" name="Segnaposto testo 2">
            <a:extLst>
              <a:ext uri="{FF2B5EF4-FFF2-40B4-BE49-F238E27FC236}">
                <a16:creationId xmlns:a16="http://schemas.microsoft.com/office/drawing/2014/main" id="{1D18344E-1E3E-6E42-60EE-51840E5B46B7}"/>
              </a:ext>
            </a:extLst>
          </p:cNvPr>
          <p:cNvSpPr txBox="1">
            <a:spLocks/>
          </p:cNvSpPr>
          <p:nvPr/>
        </p:nvSpPr>
        <p:spPr>
          <a:xfrm>
            <a:off x="505481" y="431349"/>
            <a:ext cx="9356912" cy="915637"/>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it-IT" dirty="0">
                <a:solidFill>
                  <a:schemeClr val="bg1"/>
                </a:solidFill>
              </a:rPr>
              <a:t>Semaglutide agisce su </a:t>
            </a:r>
            <a:r>
              <a:rPr lang="it-IT" sz="3600" dirty="0">
                <a:solidFill>
                  <a:schemeClr val="bg1"/>
                </a:solidFill>
              </a:rPr>
              <a:t>food </a:t>
            </a:r>
            <a:r>
              <a:rPr lang="it-IT" sz="3600" dirty="0" err="1">
                <a:solidFill>
                  <a:schemeClr val="bg1"/>
                </a:solidFill>
              </a:rPr>
              <a:t>noise</a:t>
            </a:r>
            <a:endParaRPr lang="it-IT" dirty="0">
              <a:solidFill>
                <a:schemeClr val="bg1"/>
              </a:solidFill>
            </a:endParaRPr>
          </a:p>
          <a:p>
            <a:pPr>
              <a:lnSpc>
                <a:spcPct val="100000"/>
              </a:lnSpc>
              <a:defRPr/>
            </a:pPr>
            <a:r>
              <a:rPr lang="en-GB" dirty="0"/>
              <a:t>INFORM disegno </a:t>
            </a:r>
            <a:r>
              <a:rPr lang="en-GB" dirty="0" err="1"/>
              <a:t>dello</a:t>
            </a:r>
            <a:r>
              <a:rPr lang="en-GB" dirty="0"/>
              <a:t> studio</a:t>
            </a:r>
            <a:endParaRPr lang="en-US" dirty="0">
              <a:solidFill>
                <a:schemeClr val="bg2"/>
              </a:solidFill>
            </a:endParaRPr>
          </a:p>
        </p:txBody>
      </p:sp>
      <p:sp>
        <p:nvSpPr>
          <p:cNvPr id="13" name="TextBox 82">
            <a:extLst>
              <a:ext uri="{FF2B5EF4-FFF2-40B4-BE49-F238E27FC236}">
                <a16:creationId xmlns:a16="http://schemas.microsoft.com/office/drawing/2014/main" id="{DF4FEFF2-4E78-3691-54FF-C20BF872A9C5}"/>
              </a:ext>
            </a:extLst>
          </p:cNvPr>
          <p:cNvSpPr txBox="1">
            <a:spLocks noChangeAspect="1"/>
          </p:cNvSpPr>
          <p:nvPr/>
        </p:nvSpPr>
        <p:spPr>
          <a:xfrm>
            <a:off x="1363219" y="2195556"/>
            <a:ext cx="3214933" cy="1077218"/>
          </a:xfrm>
          <a:prstGeom prst="rect">
            <a:avLst/>
          </a:prstGeom>
          <a:noFill/>
        </p:spPr>
        <p:txBody>
          <a:bodyPr wrap="square" lIns="0" rIns="0" rtlCol="0" anchor="t">
            <a:spAutoFit/>
          </a:bodyPr>
          <a:lstStyle/>
          <a:p>
            <a:pPr lvl="0">
              <a:spcBef>
                <a:spcPts val="3000"/>
              </a:spcBef>
              <a:defRPr/>
            </a:pPr>
            <a:r>
              <a:rPr lang="it-IT" sz="1600" b="1" dirty="0">
                <a:solidFill>
                  <a:srgbClr val="001965"/>
                </a:solidFill>
                <a:ea typeface="Apis For Office" panose="020B0504010101010104" pitchFamily="34" charset="0"/>
                <a:cs typeface="Times New Roman" panose="02020603050405020304" pitchFamily="18" charset="0"/>
              </a:rPr>
              <a:t>Ha </a:t>
            </a:r>
            <a:r>
              <a:rPr lang="it-IT" sz="1600" b="1">
                <a:solidFill>
                  <a:srgbClr val="001965"/>
                </a:solidFill>
                <a:ea typeface="Apis For Office" panose="020B0504010101010104" pitchFamily="34" charset="0"/>
                <a:cs typeface="Times New Roman" panose="02020603050405020304" pitchFamily="18" charset="0"/>
              </a:rPr>
              <a:t>valutato l’impatto </a:t>
            </a:r>
            <a:r>
              <a:rPr lang="it-IT" sz="1600" b="1" dirty="0">
                <a:solidFill>
                  <a:srgbClr val="001965"/>
                </a:solidFill>
                <a:ea typeface="Apis For Office" panose="020B0504010101010104" pitchFamily="34" charset="0"/>
                <a:cs typeface="Times New Roman" panose="02020603050405020304" pitchFamily="18" charset="0"/>
              </a:rPr>
              <a:t>del food </a:t>
            </a:r>
            <a:r>
              <a:rPr lang="it-IT" sz="1600" b="1" dirty="0" err="1">
                <a:solidFill>
                  <a:srgbClr val="001965"/>
                </a:solidFill>
                <a:ea typeface="Apis For Office" panose="020B0504010101010104" pitchFamily="34" charset="0"/>
                <a:cs typeface="Times New Roman" panose="02020603050405020304" pitchFamily="18" charset="0"/>
              </a:rPr>
              <a:t>noise</a:t>
            </a:r>
            <a:r>
              <a:rPr lang="it-IT" sz="1600" b="1" dirty="0">
                <a:solidFill>
                  <a:srgbClr val="001965"/>
                </a:solidFill>
                <a:ea typeface="Apis For Office" panose="020B0504010101010104" pitchFamily="34" charset="0"/>
                <a:cs typeface="Times New Roman" panose="02020603050405020304" pitchFamily="18" charset="0"/>
              </a:rPr>
              <a:t> prima e </a:t>
            </a:r>
            <a:r>
              <a:rPr lang="it-IT" sz="1600" b="1">
                <a:solidFill>
                  <a:srgbClr val="001965"/>
                </a:solidFill>
                <a:ea typeface="Apis For Office" panose="020B0504010101010104" pitchFamily="34" charset="0"/>
                <a:cs typeface="Times New Roman" panose="02020603050405020304" pitchFamily="18" charset="0"/>
              </a:rPr>
              <a:t>dopo l'inizio </a:t>
            </a:r>
            <a:r>
              <a:rPr lang="it-IT" sz="1600" b="1" dirty="0">
                <a:solidFill>
                  <a:srgbClr val="001965"/>
                </a:solidFill>
                <a:ea typeface="Apis For Office" panose="020B0504010101010104" pitchFamily="34" charset="0"/>
                <a:cs typeface="Times New Roman" panose="02020603050405020304" pitchFamily="18" charset="0"/>
              </a:rPr>
              <a:t>di semaglutide </a:t>
            </a:r>
            <a:r>
              <a:rPr lang="it-IT" sz="1600" dirty="0">
                <a:solidFill>
                  <a:srgbClr val="001965"/>
                </a:solidFill>
                <a:ea typeface="Apis For Office" panose="020B0504010101010104" pitchFamily="34" charset="0"/>
                <a:cs typeface="Times New Roman" panose="02020603050405020304" pitchFamily="18" charset="0"/>
              </a:rPr>
              <a:t>per la gestione del peso</a:t>
            </a:r>
            <a:endParaRPr kumimoji="0" lang="en-GB" sz="1600" b="0" i="0" u="none" strike="noStrike" kern="1200" cap="none" spc="0" normalizeH="0" baseline="0" noProof="0" dirty="0">
              <a:ln>
                <a:noFill/>
              </a:ln>
              <a:solidFill>
                <a:srgbClr val="001965"/>
              </a:solidFill>
              <a:effectLst/>
              <a:uLnTx/>
              <a:uFillTx/>
              <a:ea typeface="Apis For Office" panose="020B0504010101010104" pitchFamily="34" charset="0"/>
              <a:cs typeface="Times New Roman" panose="02020603050405020304" pitchFamily="18" charset="0"/>
            </a:endParaRPr>
          </a:p>
        </p:txBody>
      </p:sp>
      <p:sp>
        <p:nvSpPr>
          <p:cNvPr id="15" name="TextBox 82">
            <a:extLst>
              <a:ext uri="{FF2B5EF4-FFF2-40B4-BE49-F238E27FC236}">
                <a16:creationId xmlns:a16="http://schemas.microsoft.com/office/drawing/2014/main" id="{6D2A4448-BE76-3EAE-71B5-8315C540665E}"/>
              </a:ext>
            </a:extLst>
          </p:cNvPr>
          <p:cNvSpPr txBox="1">
            <a:spLocks noChangeAspect="1"/>
          </p:cNvSpPr>
          <p:nvPr/>
        </p:nvSpPr>
        <p:spPr>
          <a:xfrm>
            <a:off x="7228240" y="2160583"/>
            <a:ext cx="3829481" cy="1323439"/>
          </a:xfrm>
          <a:prstGeom prst="rect">
            <a:avLst/>
          </a:prstGeom>
          <a:noFill/>
        </p:spPr>
        <p:txBody>
          <a:bodyPr wrap="square" lIns="0" rIns="0" rtlCol="0" anchor="t">
            <a:spAutoFit/>
          </a:bodyPr>
          <a:lstStyle/>
          <a:p>
            <a:pPr lvl="0">
              <a:spcBef>
                <a:spcPts val="3000"/>
              </a:spcBef>
              <a:defRPr/>
            </a:pPr>
            <a:r>
              <a:rPr lang="it-IT" sz="1600" b="1" dirty="0">
                <a:solidFill>
                  <a:srgbClr val="001965"/>
                </a:solidFill>
                <a:ea typeface="Apis For Office" panose="020B0504010101010104" pitchFamily="34" charset="0"/>
                <a:cs typeface="Times New Roman" panose="02020603050405020304" pitchFamily="18" charset="0"/>
              </a:rPr>
              <a:t>Composta da 22 domande, </a:t>
            </a:r>
            <a:r>
              <a:rPr lang="it-IT" sz="1600" dirty="0">
                <a:solidFill>
                  <a:srgbClr val="001965"/>
                </a:solidFill>
                <a:ea typeface="Apis For Office" panose="020B0504010101010104" pitchFamily="34" charset="0"/>
                <a:cs typeface="Times New Roman" panose="02020603050405020304" pitchFamily="18" charset="0"/>
              </a:rPr>
              <a:t>comprendenti un </a:t>
            </a:r>
            <a:r>
              <a:rPr lang="it-IT" sz="1600" b="1" dirty="0">
                <a:solidFill>
                  <a:srgbClr val="001965"/>
                </a:solidFill>
                <a:ea typeface="Apis For Office" panose="020B0504010101010104" pitchFamily="34" charset="0"/>
                <a:cs typeface="Times New Roman" panose="02020603050405020304" pitchFamily="18" charset="0"/>
              </a:rPr>
              <a:t>Food </a:t>
            </a:r>
            <a:r>
              <a:rPr lang="it-IT" sz="1600" b="1" dirty="0" err="1">
                <a:solidFill>
                  <a:srgbClr val="001965"/>
                </a:solidFill>
                <a:ea typeface="Apis For Office" panose="020B0504010101010104" pitchFamily="34" charset="0"/>
                <a:cs typeface="Times New Roman" panose="02020603050405020304" pitchFamily="18" charset="0"/>
              </a:rPr>
              <a:t>Noise</a:t>
            </a:r>
            <a:r>
              <a:rPr lang="it-IT" sz="1600" b="1" dirty="0">
                <a:solidFill>
                  <a:srgbClr val="001965"/>
                </a:solidFill>
                <a:ea typeface="Apis For Office" panose="020B0504010101010104" pitchFamily="34" charset="0"/>
                <a:cs typeface="Times New Roman" panose="02020603050405020304" pitchFamily="18" charset="0"/>
              </a:rPr>
              <a:t> </a:t>
            </a:r>
            <a:r>
              <a:rPr lang="it-IT" sz="1600" b="1" dirty="0" err="1">
                <a:solidFill>
                  <a:srgbClr val="001965"/>
                </a:solidFill>
                <a:ea typeface="Apis For Office" panose="020B0504010101010104" pitchFamily="34" charset="0"/>
                <a:cs typeface="Times New Roman" panose="02020603050405020304" pitchFamily="18" charset="0"/>
              </a:rPr>
              <a:t>Questionnaire</a:t>
            </a:r>
            <a:r>
              <a:rPr lang="it-IT" sz="1600" b="1" dirty="0">
                <a:solidFill>
                  <a:srgbClr val="001965"/>
                </a:solidFill>
                <a:ea typeface="Apis For Office" panose="020B0504010101010104" pitchFamily="34" charset="0"/>
                <a:cs typeface="Times New Roman" panose="02020603050405020304" pitchFamily="18" charset="0"/>
              </a:rPr>
              <a:t> (FNQ) validato e sezioni autoriferite su dati demografici e benessere mentale</a:t>
            </a:r>
            <a:endParaRPr kumimoji="0" lang="en-GB" sz="1600" b="1" i="0" u="none" strike="noStrike" kern="1200" cap="none" spc="0" normalizeH="0" baseline="0" noProof="0" dirty="0">
              <a:ln>
                <a:noFill/>
              </a:ln>
              <a:solidFill>
                <a:srgbClr val="001965"/>
              </a:solidFill>
              <a:effectLst/>
              <a:uLnTx/>
              <a:uFillTx/>
              <a:ea typeface="Apis For Office" panose="020B0504010101010104" pitchFamily="34" charset="0"/>
              <a:cs typeface="Times New Roman" panose="02020603050405020304" pitchFamily="18" charset="0"/>
            </a:endParaRPr>
          </a:p>
        </p:txBody>
      </p:sp>
      <p:sp>
        <p:nvSpPr>
          <p:cNvPr id="37" name="TextBox 15">
            <a:extLst>
              <a:ext uri="{FF2B5EF4-FFF2-40B4-BE49-F238E27FC236}">
                <a16:creationId xmlns:a16="http://schemas.microsoft.com/office/drawing/2014/main" id="{82764B77-ACAF-EEA1-4307-D7404B9391B2}"/>
              </a:ext>
            </a:extLst>
          </p:cNvPr>
          <p:cNvSpPr txBox="1"/>
          <p:nvPr/>
        </p:nvSpPr>
        <p:spPr>
          <a:xfrm>
            <a:off x="7164308" y="3700627"/>
            <a:ext cx="3893413" cy="1077218"/>
          </a:xfrm>
          <a:prstGeom prst="rect">
            <a:avLst/>
          </a:prstGeom>
          <a:noFill/>
        </p:spPr>
        <p:txBody>
          <a:bodyPr wrap="square">
            <a:spAutoFit/>
          </a:bodyPr>
          <a:lstStyle/>
          <a:p>
            <a:pPr lvl="0">
              <a:spcBef>
                <a:spcPts val="3000"/>
              </a:spcBef>
              <a:defRPr/>
            </a:pPr>
            <a:r>
              <a:rPr lang="it-IT" sz="1600" b="1" dirty="0">
                <a:solidFill>
                  <a:srgbClr val="001965"/>
                </a:solidFill>
                <a:ea typeface="Apis For Office" panose="020B0504010101010104" pitchFamily="34" charset="0"/>
                <a:cs typeface="Times New Roman" panose="02020603050405020304" pitchFamily="18" charset="0"/>
              </a:rPr>
              <a:t>550 soggetti </a:t>
            </a:r>
            <a:r>
              <a:rPr lang="it-IT" sz="1600" dirty="0">
                <a:solidFill>
                  <a:srgbClr val="001965"/>
                </a:solidFill>
                <a:ea typeface="Apis For Office" panose="020B0504010101010104" pitchFamily="34" charset="0"/>
                <a:cs typeface="Times New Roman" panose="02020603050405020304" pitchFamily="18" charset="0"/>
              </a:rPr>
              <a:t>(82%) </a:t>
            </a:r>
            <a:r>
              <a:rPr lang="it-IT" sz="1600" b="1" dirty="0">
                <a:solidFill>
                  <a:srgbClr val="001965"/>
                </a:solidFill>
                <a:ea typeface="Apis For Office" panose="020B0504010101010104" pitchFamily="34" charset="0"/>
                <a:cs typeface="Times New Roman" panose="02020603050405020304" pitchFamily="18" charset="0"/>
              </a:rPr>
              <a:t>attualmente in trattamento con semaglutide </a:t>
            </a:r>
            <a:r>
              <a:rPr lang="it-IT" sz="1600" dirty="0">
                <a:solidFill>
                  <a:srgbClr val="001965"/>
                </a:solidFill>
                <a:ea typeface="Apis For Office" panose="020B0504010101010104" pitchFamily="34" charset="0"/>
                <a:cs typeface="Times New Roman" panose="02020603050405020304" pitchFamily="18" charset="0"/>
              </a:rPr>
              <a:t>per la gestione del peso hanno completato la survey</a:t>
            </a:r>
            <a:endParaRPr kumimoji="0" lang="en-GB" sz="1600" b="0" i="0" u="none" strike="noStrike" kern="1200" cap="none" spc="0" normalizeH="0" baseline="0" noProof="0" dirty="0">
              <a:ln>
                <a:noFill/>
              </a:ln>
              <a:solidFill>
                <a:srgbClr val="001965"/>
              </a:solidFill>
              <a:effectLst/>
              <a:uLnTx/>
              <a:uFillTx/>
              <a:ea typeface="Apis For Office" panose="020B0504010101010104" pitchFamily="34" charset="0"/>
              <a:cs typeface="Times New Roman" panose="02020603050405020304" pitchFamily="18" charset="0"/>
            </a:endParaRPr>
          </a:p>
        </p:txBody>
      </p:sp>
      <p:sp>
        <p:nvSpPr>
          <p:cNvPr id="38" name="TextBox 31">
            <a:extLst>
              <a:ext uri="{FF2B5EF4-FFF2-40B4-BE49-F238E27FC236}">
                <a16:creationId xmlns:a16="http://schemas.microsoft.com/office/drawing/2014/main" id="{F464E9B8-D7E1-223E-58C7-8608C928E760}"/>
              </a:ext>
            </a:extLst>
          </p:cNvPr>
          <p:cNvSpPr txBox="1"/>
          <p:nvPr/>
        </p:nvSpPr>
        <p:spPr>
          <a:xfrm>
            <a:off x="7164308" y="4936281"/>
            <a:ext cx="3893413" cy="830997"/>
          </a:xfrm>
          <a:prstGeom prst="rect">
            <a:avLst/>
          </a:prstGeom>
          <a:noFill/>
        </p:spPr>
        <p:txBody>
          <a:bodyPr wrap="square">
            <a:spAutoFit/>
          </a:bodyPr>
          <a:lstStyle/>
          <a:p>
            <a:pPr lvl="0">
              <a:spcBef>
                <a:spcPts val="3000"/>
              </a:spcBef>
              <a:defRPr/>
            </a:pPr>
            <a:r>
              <a:rPr lang="it-IT" sz="1600" b="1" dirty="0">
                <a:solidFill>
                  <a:srgbClr val="001965"/>
                </a:solidFill>
              </a:rPr>
              <a:t>La maggior parte dei soggetti </a:t>
            </a:r>
            <a:r>
              <a:rPr lang="it-IT" sz="1600" dirty="0">
                <a:solidFill>
                  <a:srgbClr val="001965"/>
                </a:solidFill>
              </a:rPr>
              <a:t>(81%) </a:t>
            </a:r>
            <a:r>
              <a:rPr lang="it-IT" sz="1600" b="1" dirty="0">
                <a:solidFill>
                  <a:srgbClr val="001965"/>
                </a:solidFill>
              </a:rPr>
              <a:t>ha riferito di assumere semaglutide da almeno 4 mesi</a:t>
            </a:r>
            <a:endParaRPr kumimoji="0" lang="en-GB" sz="1600" b="1" i="0" u="none" strike="noStrike" kern="1200" cap="none" spc="0" normalizeH="0" baseline="0" noProof="0" dirty="0">
              <a:ln>
                <a:noFill/>
              </a:ln>
              <a:solidFill>
                <a:srgbClr val="001965"/>
              </a:solidFill>
              <a:effectLst/>
              <a:uLnTx/>
              <a:uFillTx/>
              <a:ea typeface="Apis For Office" panose="020B0504010101010104" pitchFamily="34" charset="0"/>
              <a:cs typeface="Times New Roman" panose="02020603050405020304" pitchFamily="18" charset="0"/>
            </a:endParaRPr>
          </a:p>
        </p:txBody>
      </p:sp>
      <p:sp>
        <p:nvSpPr>
          <p:cNvPr id="39" name="TextBox 82">
            <a:extLst>
              <a:ext uri="{FF2B5EF4-FFF2-40B4-BE49-F238E27FC236}">
                <a16:creationId xmlns:a16="http://schemas.microsoft.com/office/drawing/2014/main" id="{91006C6E-B856-9004-93A9-80675E3B612B}"/>
              </a:ext>
            </a:extLst>
          </p:cNvPr>
          <p:cNvSpPr txBox="1">
            <a:spLocks noChangeAspect="1"/>
          </p:cNvSpPr>
          <p:nvPr/>
        </p:nvSpPr>
        <p:spPr>
          <a:xfrm>
            <a:off x="1363219" y="3549115"/>
            <a:ext cx="3204894" cy="1323439"/>
          </a:xfrm>
          <a:prstGeom prst="rect">
            <a:avLst/>
          </a:prstGeom>
          <a:noFill/>
        </p:spPr>
        <p:txBody>
          <a:bodyPr wrap="square" lIns="0" rIns="0" rtlCol="0" anchor="t">
            <a:spAutoFit/>
          </a:bodyPr>
          <a:lstStyle/>
          <a:p>
            <a:pPr lvl="0">
              <a:spcBef>
                <a:spcPts val="3000"/>
              </a:spcBef>
              <a:defRPr/>
            </a:pPr>
            <a:r>
              <a:rPr lang="it-IT" sz="1600" b="1" dirty="0">
                <a:solidFill>
                  <a:srgbClr val="001965"/>
                </a:solidFill>
                <a:ea typeface="Apis For Office" panose="020B0504010101010104" pitchFamily="34" charset="0"/>
                <a:cs typeface="Times New Roman" panose="02020603050405020304" pitchFamily="18" charset="0"/>
              </a:rPr>
              <a:t>Survey distribuita a soggetti di diverse aree </a:t>
            </a:r>
            <a:r>
              <a:rPr lang="it-IT" sz="1600" dirty="0">
                <a:solidFill>
                  <a:srgbClr val="001965"/>
                </a:solidFill>
                <a:ea typeface="Apis For Office" panose="020B0504010101010104" pitchFamily="34" charset="0"/>
                <a:cs typeface="Times New Roman" panose="02020603050405020304" pitchFamily="18" charset="0"/>
              </a:rPr>
              <a:t>degli USA che hanno </a:t>
            </a:r>
            <a:r>
              <a:rPr lang="it-IT" sz="1600" b="1">
                <a:solidFill>
                  <a:srgbClr val="001965"/>
                </a:solidFill>
                <a:ea typeface="Apis For Office" panose="020B0504010101010104" pitchFamily="34" charset="0"/>
                <a:cs typeface="Times New Roman" panose="02020603050405020304" pitchFamily="18" charset="0"/>
              </a:rPr>
              <a:t>autoriferito l’uso </a:t>
            </a:r>
            <a:r>
              <a:rPr lang="it-IT" sz="1600" b="1" dirty="0">
                <a:solidFill>
                  <a:srgbClr val="001965"/>
                </a:solidFill>
                <a:ea typeface="Apis For Office" panose="020B0504010101010104" pitchFamily="34" charset="0"/>
                <a:cs typeface="Times New Roman" panose="02020603050405020304" pitchFamily="18" charset="0"/>
              </a:rPr>
              <a:t>di semaglutide </a:t>
            </a:r>
            <a:r>
              <a:rPr lang="it-IT" sz="1600" dirty="0">
                <a:solidFill>
                  <a:srgbClr val="001965"/>
                </a:solidFill>
                <a:ea typeface="Apis For Office" panose="020B0504010101010104" pitchFamily="34" charset="0"/>
                <a:cs typeface="Times New Roman" panose="02020603050405020304" pitchFamily="18" charset="0"/>
              </a:rPr>
              <a:t>per la gestione del peso</a:t>
            </a:r>
            <a:endParaRPr kumimoji="0" lang="en-GB" sz="1600" b="0" i="0" u="none" strike="noStrike" kern="1200" cap="none" spc="0" normalizeH="0" baseline="0" noProof="0" dirty="0">
              <a:ln>
                <a:noFill/>
              </a:ln>
              <a:solidFill>
                <a:srgbClr val="001965"/>
              </a:solidFill>
              <a:effectLst/>
              <a:uLnTx/>
              <a:uFillTx/>
              <a:ea typeface="Apis For Office" panose="020B0504010101010104" pitchFamily="34" charset="0"/>
              <a:cs typeface="Times New Roman" panose="02020603050405020304" pitchFamily="18" charset="0"/>
            </a:endParaRPr>
          </a:p>
        </p:txBody>
      </p:sp>
      <p:sp>
        <p:nvSpPr>
          <p:cNvPr id="40" name="TextBox 50">
            <a:extLst>
              <a:ext uri="{FF2B5EF4-FFF2-40B4-BE49-F238E27FC236}">
                <a16:creationId xmlns:a16="http://schemas.microsoft.com/office/drawing/2014/main" id="{86655124-BDDB-E1B5-3DDC-44520270CA11}"/>
              </a:ext>
            </a:extLst>
          </p:cNvPr>
          <p:cNvSpPr txBox="1"/>
          <p:nvPr/>
        </p:nvSpPr>
        <p:spPr>
          <a:xfrm>
            <a:off x="1381070" y="5078556"/>
            <a:ext cx="3181179" cy="584775"/>
          </a:xfrm>
          <a:prstGeom prst="rect">
            <a:avLst/>
          </a:prstGeom>
          <a:noFill/>
        </p:spPr>
        <p:txBody>
          <a:bodyPr wrap="square" lIns="0">
            <a:spAutoFit/>
          </a:bodyPr>
          <a:lstStyle/>
          <a:p>
            <a:pPr lvl="0">
              <a:spcBef>
                <a:spcPts val="3000"/>
              </a:spcBef>
              <a:defRPr/>
            </a:pPr>
            <a:r>
              <a:rPr lang="it-IT" sz="1600" dirty="0">
                <a:solidFill>
                  <a:srgbClr val="001965"/>
                </a:solidFill>
                <a:ea typeface="Apis For Office" panose="020B0504010101010104" pitchFamily="34" charset="0"/>
                <a:cs typeface="Times New Roman" panose="02020603050405020304" pitchFamily="18" charset="0"/>
              </a:rPr>
              <a:t>La survey è stata completata tra il 13 e il 21 maggio 2025</a:t>
            </a:r>
            <a:endParaRPr kumimoji="0" lang="en-GB" sz="1600" b="0" i="0" u="none" strike="noStrike" kern="1200" cap="none" spc="0" normalizeH="0" baseline="0" noProof="0" dirty="0">
              <a:ln>
                <a:noFill/>
              </a:ln>
              <a:solidFill>
                <a:srgbClr val="001965"/>
              </a:solidFill>
              <a:effectLst/>
              <a:uLnTx/>
              <a:uFillTx/>
              <a:ea typeface="Apis For Office" panose="020B0504010101010104" pitchFamily="34" charset="0"/>
              <a:cs typeface="Times New Roman" panose="02020603050405020304" pitchFamily="18" charset="0"/>
            </a:endParaRPr>
          </a:p>
        </p:txBody>
      </p:sp>
      <p:grpSp>
        <p:nvGrpSpPr>
          <p:cNvPr id="46" name="Gruppo 45">
            <a:extLst>
              <a:ext uri="{FF2B5EF4-FFF2-40B4-BE49-F238E27FC236}">
                <a16:creationId xmlns:a16="http://schemas.microsoft.com/office/drawing/2014/main" id="{5E81A8BB-363D-DF58-237C-CA8E658B5007}"/>
              </a:ext>
            </a:extLst>
          </p:cNvPr>
          <p:cNvGrpSpPr/>
          <p:nvPr/>
        </p:nvGrpSpPr>
        <p:grpSpPr>
          <a:xfrm>
            <a:off x="4982845" y="1906040"/>
            <a:ext cx="2013761" cy="4185179"/>
            <a:chOff x="5104618" y="1906040"/>
            <a:chExt cx="2013761" cy="4185179"/>
          </a:xfrm>
        </p:grpSpPr>
        <p:grpSp>
          <p:nvGrpSpPr>
            <p:cNvPr id="44" name="Gruppo 43">
              <a:extLst>
                <a:ext uri="{FF2B5EF4-FFF2-40B4-BE49-F238E27FC236}">
                  <a16:creationId xmlns:a16="http://schemas.microsoft.com/office/drawing/2014/main" id="{0C885643-0712-F7BA-148F-6C177F5A3769}"/>
                </a:ext>
              </a:extLst>
            </p:cNvPr>
            <p:cNvGrpSpPr/>
            <p:nvPr/>
          </p:nvGrpSpPr>
          <p:grpSpPr>
            <a:xfrm>
              <a:off x="5104618" y="1906040"/>
              <a:ext cx="2013761" cy="4185179"/>
              <a:chOff x="4835615" y="2224257"/>
              <a:chExt cx="1860646" cy="3866962"/>
            </a:xfrm>
          </p:grpSpPr>
          <p:sp>
            <p:nvSpPr>
              <p:cNvPr id="43" name="Rettangolo 42">
                <a:extLst>
                  <a:ext uri="{FF2B5EF4-FFF2-40B4-BE49-F238E27FC236}">
                    <a16:creationId xmlns:a16="http://schemas.microsoft.com/office/drawing/2014/main" id="{66BE9AB7-585E-59F1-5649-BBA5D3D21813}"/>
                  </a:ext>
                </a:extLst>
              </p:cNvPr>
              <p:cNvSpPr/>
              <p:nvPr/>
            </p:nvSpPr>
            <p:spPr>
              <a:xfrm>
                <a:off x="5037779" y="2321487"/>
                <a:ext cx="1484244" cy="375530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42" name="Rettangolo 41">
                <a:extLst>
                  <a:ext uri="{FF2B5EF4-FFF2-40B4-BE49-F238E27FC236}">
                    <a16:creationId xmlns:a16="http://schemas.microsoft.com/office/drawing/2014/main" id="{83B1A451-3D95-203B-B064-810306A0D3B0}"/>
                  </a:ext>
                </a:extLst>
              </p:cNvPr>
              <p:cNvSpPr/>
              <p:nvPr/>
            </p:nvSpPr>
            <p:spPr>
              <a:xfrm>
                <a:off x="4925578" y="2629556"/>
                <a:ext cx="1723470" cy="3056365"/>
              </a:xfrm>
              <a:prstGeom prst="rect">
                <a:avLst/>
              </a:prstGeom>
              <a:gradFill>
                <a:gsLst>
                  <a:gs pos="67000">
                    <a:srgbClr val="D8EAF8"/>
                  </a:gs>
                  <a:gs pos="0">
                    <a:srgbClr val="D8E9F8"/>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grpSp>
            <p:nvGrpSpPr>
              <p:cNvPr id="7" name="Group 11">
                <a:extLst>
                  <a:ext uri="{FF2B5EF4-FFF2-40B4-BE49-F238E27FC236}">
                    <a16:creationId xmlns:a16="http://schemas.microsoft.com/office/drawing/2014/main" id="{C6B04642-AB43-32A0-7EEB-CB8DE587C433}"/>
                  </a:ext>
                </a:extLst>
              </p:cNvPr>
              <p:cNvGrpSpPr/>
              <p:nvPr/>
            </p:nvGrpSpPr>
            <p:grpSpPr>
              <a:xfrm>
                <a:off x="4835615" y="2224257"/>
                <a:ext cx="1860646" cy="3866962"/>
                <a:chOff x="5076628" y="2230443"/>
                <a:chExt cx="1860646" cy="3866962"/>
              </a:xfrm>
            </p:grpSpPr>
            <p:sp>
              <p:nvSpPr>
                <p:cNvPr id="12" name="Forme libre : forme 3">
                  <a:extLst>
                    <a:ext uri="{FF2B5EF4-FFF2-40B4-BE49-F238E27FC236}">
                      <a16:creationId xmlns:a16="http://schemas.microsoft.com/office/drawing/2014/main" id="{80A46936-A06C-DE4D-BD7E-EDD902CDA3B0}"/>
                    </a:ext>
                  </a:extLst>
                </p:cNvPr>
                <p:cNvSpPr/>
                <p:nvPr/>
              </p:nvSpPr>
              <p:spPr>
                <a:xfrm>
                  <a:off x="5076628" y="2230443"/>
                  <a:ext cx="1860646" cy="3866962"/>
                </a:xfrm>
                <a:custGeom>
                  <a:avLst/>
                  <a:gdLst>
                    <a:gd name="connsiteX0" fmla="*/ 369413 w 738826"/>
                    <a:gd name="connsiteY0" fmla="*/ 1392064 h 1535498"/>
                    <a:gd name="connsiteX1" fmla="*/ 316932 w 738826"/>
                    <a:gd name="connsiteY1" fmla="*/ 1444545 h 1535498"/>
                    <a:gd name="connsiteX2" fmla="*/ 369413 w 738826"/>
                    <a:gd name="connsiteY2" fmla="*/ 1497026 h 1535498"/>
                    <a:gd name="connsiteX3" fmla="*/ 421894 w 738826"/>
                    <a:gd name="connsiteY3" fmla="*/ 1444545 h 1535498"/>
                    <a:gd name="connsiteX4" fmla="*/ 369413 w 738826"/>
                    <a:gd name="connsiteY4" fmla="*/ 1392064 h 1535498"/>
                    <a:gd name="connsiteX5" fmla="*/ 41753 w 738826"/>
                    <a:gd name="connsiteY5" fmla="*/ 172875 h 1535498"/>
                    <a:gd name="connsiteX6" fmla="*/ 41753 w 738826"/>
                    <a:gd name="connsiteY6" fmla="*/ 1362621 h 1535498"/>
                    <a:gd name="connsiteX7" fmla="*/ 697073 w 738826"/>
                    <a:gd name="connsiteY7" fmla="*/ 1362621 h 1535498"/>
                    <a:gd name="connsiteX8" fmla="*/ 697073 w 738826"/>
                    <a:gd name="connsiteY8" fmla="*/ 172875 h 1535498"/>
                    <a:gd name="connsiteX9" fmla="*/ 290213 w 738826"/>
                    <a:gd name="connsiteY9" fmla="*/ 66842 h 1535498"/>
                    <a:gd name="connsiteX10" fmla="*/ 279413 w 738826"/>
                    <a:gd name="connsiteY10" fmla="*/ 77642 h 1535498"/>
                    <a:gd name="connsiteX11" fmla="*/ 290213 w 738826"/>
                    <a:gd name="connsiteY11" fmla="*/ 88442 h 1535498"/>
                    <a:gd name="connsiteX12" fmla="*/ 448613 w 738826"/>
                    <a:gd name="connsiteY12" fmla="*/ 88442 h 1535498"/>
                    <a:gd name="connsiteX13" fmla="*/ 459413 w 738826"/>
                    <a:gd name="connsiteY13" fmla="*/ 77642 h 1535498"/>
                    <a:gd name="connsiteX14" fmla="*/ 448613 w 738826"/>
                    <a:gd name="connsiteY14" fmla="*/ 66842 h 1535498"/>
                    <a:gd name="connsiteX15" fmla="*/ 107898 w 738826"/>
                    <a:gd name="connsiteY15" fmla="*/ 0 h 1535498"/>
                    <a:gd name="connsiteX16" fmla="*/ 630928 w 738826"/>
                    <a:gd name="connsiteY16" fmla="*/ 0 h 1535498"/>
                    <a:gd name="connsiteX17" fmla="*/ 738826 w 738826"/>
                    <a:gd name="connsiteY17" fmla="*/ 107898 h 1535498"/>
                    <a:gd name="connsiteX18" fmla="*/ 738826 w 738826"/>
                    <a:gd name="connsiteY18" fmla="*/ 1427600 h 1535498"/>
                    <a:gd name="connsiteX19" fmla="*/ 630928 w 738826"/>
                    <a:gd name="connsiteY19" fmla="*/ 1535498 h 1535498"/>
                    <a:gd name="connsiteX20" fmla="*/ 107898 w 738826"/>
                    <a:gd name="connsiteY20" fmla="*/ 1535498 h 1535498"/>
                    <a:gd name="connsiteX21" fmla="*/ 0 w 738826"/>
                    <a:gd name="connsiteY21" fmla="*/ 1427600 h 1535498"/>
                    <a:gd name="connsiteX22" fmla="*/ 0 w 738826"/>
                    <a:gd name="connsiteY22" fmla="*/ 107898 h 1535498"/>
                    <a:gd name="connsiteX23" fmla="*/ 107898 w 738826"/>
                    <a:gd name="connsiteY23" fmla="*/ 0 h 153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8826" h="1535498">
                      <a:moveTo>
                        <a:pt x="369413" y="1392064"/>
                      </a:moveTo>
                      <a:cubicBezTo>
                        <a:pt x="340429" y="1392064"/>
                        <a:pt x="316932" y="1415561"/>
                        <a:pt x="316932" y="1444545"/>
                      </a:cubicBezTo>
                      <a:cubicBezTo>
                        <a:pt x="316932" y="1473529"/>
                        <a:pt x="340429" y="1497026"/>
                        <a:pt x="369413" y="1497026"/>
                      </a:cubicBezTo>
                      <a:cubicBezTo>
                        <a:pt x="398397" y="1497026"/>
                        <a:pt x="421894" y="1473529"/>
                        <a:pt x="421894" y="1444545"/>
                      </a:cubicBezTo>
                      <a:cubicBezTo>
                        <a:pt x="421894" y="1415561"/>
                        <a:pt x="398397" y="1392064"/>
                        <a:pt x="369413" y="1392064"/>
                      </a:cubicBezTo>
                      <a:close/>
                      <a:moveTo>
                        <a:pt x="41753" y="172875"/>
                      </a:moveTo>
                      <a:lnTo>
                        <a:pt x="41753" y="1362621"/>
                      </a:lnTo>
                      <a:lnTo>
                        <a:pt x="697073" y="1362621"/>
                      </a:lnTo>
                      <a:lnTo>
                        <a:pt x="697073" y="172875"/>
                      </a:lnTo>
                      <a:close/>
                      <a:moveTo>
                        <a:pt x="290213" y="66842"/>
                      </a:moveTo>
                      <a:cubicBezTo>
                        <a:pt x="284248" y="66842"/>
                        <a:pt x="279413" y="71677"/>
                        <a:pt x="279413" y="77642"/>
                      </a:cubicBezTo>
                      <a:cubicBezTo>
                        <a:pt x="279413" y="83607"/>
                        <a:pt x="284248" y="88442"/>
                        <a:pt x="290213" y="88442"/>
                      </a:cubicBezTo>
                      <a:lnTo>
                        <a:pt x="448613" y="88442"/>
                      </a:lnTo>
                      <a:cubicBezTo>
                        <a:pt x="454578" y="88442"/>
                        <a:pt x="459413" y="83607"/>
                        <a:pt x="459413" y="77642"/>
                      </a:cubicBezTo>
                      <a:cubicBezTo>
                        <a:pt x="459413" y="71677"/>
                        <a:pt x="454578" y="66842"/>
                        <a:pt x="448613" y="66842"/>
                      </a:cubicBezTo>
                      <a:close/>
                      <a:moveTo>
                        <a:pt x="107898" y="0"/>
                      </a:moveTo>
                      <a:lnTo>
                        <a:pt x="630928" y="0"/>
                      </a:lnTo>
                      <a:cubicBezTo>
                        <a:pt x="690518" y="0"/>
                        <a:pt x="738826" y="48308"/>
                        <a:pt x="738826" y="107898"/>
                      </a:cubicBezTo>
                      <a:lnTo>
                        <a:pt x="738826" y="1427600"/>
                      </a:lnTo>
                      <a:cubicBezTo>
                        <a:pt x="738826" y="1487190"/>
                        <a:pt x="690518" y="1535498"/>
                        <a:pt x="630928" y="1535498"/>
                      </a:cubicBezTo>
                      <a:lnTo>
                        <a:pt x="107898" y="1535498"/>
                      </a:lnTo>
                      <a:cubicBezTo>
                        <a:pt x="48308" y="1535498"/>
                        <a:pt x="0" y="1487190"/>
                        <a:pt x="0" y="1427600"/>
                      </a:cubicBezTo>
                      <a:lnTo>
                        <a:pt x="0" y="107898"/>
                      </a:lnTo>
                      <a:cubicBezTo>
                        <a:pt x="0" y="48308"/>
                        <a:pt x="48308" y="0"/>
                        <a:pt x="107898"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ea typeface="+mn-ea"/>
                    <a:cs typeface="+mn-cs"/>
                  </a:endParaRPr>
                </a:p>
              </p:txBody>
            </p:sp>
            <p:pic>
              <p:nvPicPr>
                <p:cNvPr id="10" name="Graphic 9" descr="Clipboard Partially Checked outline">
                  <a:extLst>
                    <a:ext uri="{FF2B5EF4-FFF2-40B4-BE49-F238E27FC236}">
                      <a16:creationId xmlns:a16="http://schemas.microsoft.com/office/drawing/2014/main" id="{A9FA25BC-69F2-9433-2A81-BAD5F6A36A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78792" y="3987124"/>
                  <a:ext cx="1416050" cy="1416050"/>
                </a:xfrm>
                <a:prstGeom prst="rect">
                  <a:avLst/>
                </a:prstGeom>
              </p:spPr>
            </p:pic>
            <p:pic>
              <p:nvPicPr>
                <p:cNvPr id="9" name="Picture 7">
                  <a:extLst>
                    <a:ext uri="{FF2B5EF4-FFF2-40B4-BE49-F238E27FC236}">
                      <a16:creationId xmlns:a16="http://schemas.microsoft.com/office/drawing/2014/main" id="{8F3ACB40-A117-4827-93A8-A3C3F57BFD4D}"/>
                    </a:ext>
                  </a:extLst>
                </p:cNvPr>
                <p:cNvPicPr>
                  <a:picLocks noChangeAspect="1"/>
                </p:cNvPicPr>
                <p:nvPr/>
              </p:nvPicPr>
              <p:blipFill>
                <a:blip r:embed="rId4"/>
                <a:stretch>
                  <a:fillRect/>
                </a:stretch>
              </p:blipFill>
              <p:spPr>
                <a:xfrm>
                  <a:off x="6210884" y="3929245"/>
                  <a:ext cx="552152" cy="550828"/>
                </a:xfrm>
                <a:prstGeom prst="rect">
                  <a:avLst/>
                </a:prstGeom>
              </p:spPr>
            </p:pic>
          </p:grpSp>
        </p:grpSp>
        <p:sp>
          <p:nvSpPr>
            <p:cNvPr id="41" name="CasellaDiTesto 40">
              <a:extLst>
                <a:ext uri="{FF2B5EF4-FFF2-40B4-BE49-F238E27FC236}">
                  <a16:creationId xmlns:a16="http://schemas.microsoft.com/office/drawing/2014/main" id="{9EA8A19C-51DC-735A-E137-8E2F9B739420}"/>
                </a:ext>
              </a:extLst>
            </p:cNvPr>
            <p:cNvSpPr txBox="1"/>
            <p:nvPr/>
          </p:nvSpPr>
          <p:spPr>
            <a:xfrm>
              <a:off x="5168786" y="2713930"/>
              <a:ext cx="1865297" cy="800219"/>
            </a:xfrm>
            <a:prstGeom prst="rect">
              <a:avLst/>
            </a:prstGeom>
            <a:noFill/>
          </p:spPr>
          <p:txBody>
            <a:bodyPr wrap="square" lIns="0" tIns="0" rIns="0" bIns="0" rtlCol="0">
              <a:spAutoFit/>
            </a:bodyPr>
            <a:lstStyle/>
            <a:p>
              <a:pPr algn="ctr"/>
              <a:r>
                <a:rPr lang="en-GB" sz="1600" b="1">
                  <a:solidFill>
                    <a:schemeClr val="bg2"/>
                  </a:solidFill>
                </a:rPr>
                <a:t>MOBILE SURVEY </a:t>
              </a:r>
              <a:r>
                <a:rPr lang="en-GB" b="1">
                  <a:solidFill>
                    <a:srgbClr val="001965"/>
                  </a:solidFill>
                </a:rPr>
                <a:t>conducted</a:t>
              </a:r>
            </a:p>
            <a:p>
              <a:pPr algn="ctr"/>
              <a:r>
                <a:rPr lang="en-GB" b="1">
                  <a:solidFill>
                    <a:srgbClr val="001965"/>
                  </a:solidFill>
                </a:rPr>
                <a:t>in the USA</a:t>
              </a:r>
              <a:endParaRPr lang="it-IT" b="1" err="1">
                <a:solidFill>
                  <a:srgbClr val="001965"/>
                </a:solidFill>
              </a:endParaRPr>
            </a:p>
          </p:txBody>
        </p:sp>
      </p:grpSp>
      <p:pic>
        <p:nvPicPr>
          <p:cNvPr id="60" name="Elemento grafico 59">
            <a:extLst>
              <a:ext uri="{FF2B5EF4-FFF2-40B4-BE49-F238E27FC236}">
                <a16:creationId xmlns:a16="http://schemas.microsoft.com/office/drawing/2014/main" id="{C72A2529-FC12-99E0-8794-0997723B3D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2826" y="3635515"/>
            <a:ext cx="831787" cy="831787"/>
          </a:xfrm>
          <a:prstGeom prst="rect">
            <a:avLst/>
          </a:prstGeom>
        </p:spPr>
      </p:pic>
      <p:pic>
        <p:nvPicPr>
          <p:cNvPr id="64" name="Elemento grafico 63">
            <a:extLst>
              <a:ext uri="{FF2B5EF4-FFF2-40B4-BE49-F238E27FC236}">
                <a16:creationId xmlns:a16="http://schemas.microsoft.com/office/drawing/2014/main" id="{D8099507-D92F-8EBB-6150-B5FB0B1DBA3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612" y="4945948"/>
            <a:ext cx="787819" cy="787819"/>
          </a:xfrm>
          <a:prstGeom prst="rect">
            <a:avLst/>
          </a:prstGeom>
        </p:spPr>
      </p:pic>
      <p:pic>
        <p:nvPicPr>
          <p:cNvPr id="66" name="Elemento grafico 65">
            <a:extLst>
              <a:ext uri="{FF2B5EF4-FFF2-40B4-BE49-F238E27FC236}">
                <a16:creationId xmlns:a16="http://schemas.microsoft.com/office/drawing/2014/main" id="{3BDBAA7F-9C7E-5A24-455F-CAA383C85E6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23029" y="4908697"/>
            <a:ext cx="903732" cy="903732"/>
          </a:xfrm>
          <a:prstGeom prst="rect">
            <a:avLst/>
          </a:prstGeom>
        </p:spPr>
      </p:pic>
      <p:pic>
        <p:nvPicPr>
          <p:cNvPr id="70" name="Elemento grafico 69">
            <a:extLst>
              <a:ext uri="{FF2B5EF4-FFF2-40B4-BE49-F238E27FC236}">
                <a16:creationId xmlns:a16="http://schemas.microsoft.com/office/drawing/2014/main" id="{29169A02-FAF1-9510-1625-13180789256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2901" y="2198037"/>
            <a:ext cx="893412" cy="893412"/>
          </a:xfrm>
          <a:prstGeom prst="rect">
            <a:avLst/>
          </a:prstGeom>
        </p:spPr>
      </p:pic>
      <p:pic>
        <p:nvPicPr>
          <p:cNvPr id="89" name="Elemento grafico 88">
            <a:extLst>
              <a:ext uri="{FF2B5EF4-FFF2-40B4-BE49-F238E27FC236}">
                <a16:creationId xmlns:a16="http://schemas.microsoft.com/office/drawing/2014/main" id="{9C0646C6-9BD7-71B5-1898-01FA07EC947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02686" y="3722882"/>
            <a:ext cx="744419" cy="744419"/>
          </a:xfrm>
          <a:prstGeom prst="rect">
            <a:avLst/>
          </a:prstGeom>
        </p:spPr>
      </p:pic>
      <p:pic>
        <p:nvPicPr>
          <p:cNvPr id="91" name="Elemento grafico 90">
            <a:extLst>
              <a:ext uri="{FF2B5EF4-FFF2-40B4-BE49-F238E27FC236}">
                <a16:creationId xmlns:a16="http://schemas.microsoft.com/office/drawing/2014/main" id="{B152C135-7902-FBE1-D717-1D7B902D4A0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057721" y="2344692"/>
            <a:ext cx="721769" cy="721769"/>
          </a:xfrm>
          <a:prstGeom prst="rect">
            <a:avLst/>
          </a:prstGeom>
        </p:spPr>
      </p:pic>
    </p:spTree>
    <p:extLst>
      <p:ext uri="{BB962C8B-B14F-4D97-AF65-F5344CB8AC3E}">
        <p14:creationId xmlns:p14="http://schemas.microsoft.com/office/powerpoint/2010/main" val="920411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10">
            <a:extLst>
              <a:ext uri="{FF2B5EF4-FFF2-40B4-BE49-F238E27FC236}">
                <a16:creationId xmlns:a16="http://schemas.microsoft.com/office/drawing/2014/main" id="{5E653307-0D49-FD99-A441-AF02FCC0865F}"/>
              </a:ext>
            </a:extLst>
          </p:cNvPr>
          <p:cNvSpPr txBox="1">
            <a:spLocks noChangeAspect="1"/>
          </p:cNvSpPr>
          <p:nvPr/>
        </p:nvSpPr>
        <p:spPr>
          <a:xfrm rot="10800000">
            <a:off x="-4" y="-6"/>
            <a:ext cx="11654872" cy="1440275"/>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sp>
        <p:nvSpPr>
          <p:cNvPr id="61" name="Rettangolo con angoli arrotondati 15">
            <a:extLst>
              <a:ext uri="{FF2B5EF4-FFF2-40B4-BE49-F238E27FC236}">
                <a16:creationId xmlns:a16="http://schemas.microsoft.com/office/drawing/2014/main" id="{A66255E1-5580-59CB-F417-13CCFDE01963}"/>
              </a:ext>
            </a:extLst>
          </p:cNvPr>
          <p:cNvSpPr/>
          <p:nvPr/>
        </p:nvSpPr>
        <p:spPr>
          <a:xfrm>
            <a:off x="450089" y="1716346"/>
            <a:ext cx="11286945" cy="3828729"/>
          </a:xfrm>
          <a:prstGeom prst="roundRect">
            <a:avLst>
              <a:gd name="adj" fmla="val 602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59" name="Rettangolo con angoli arrotondati 15">
            <a:extLst>
              <a:ext uri="{FF2B5EF4-FFF2-40B4-BE49-F238E27FC236}">
                <a16:creationId xmlns:a16="http://schemas.microsoft.com/office/drawing/2014/main" id="{EB034287-33C1-0F62-F592-D7FEEEC54147}"/>
              </a:ext>
            </a:extLst>
          </p:cNvPr>
          <p:cNvSpPr/>
          <p:nvPr/>
        </p:nvSpPr>
        <p:spPr>
          <a:xfrm>
            <a:off x="450089" y="2388718"/>
            <a:ext cx="11286945" cy="3828729"/>
          </a:xfrm>
          <a:prstGeom prst="roundRect">
            <a:avLst>
              <a:gd name="adj" fmla="val 602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58" name="Rectangle 127">
            <a:extLst>
              <a:ext uri="{FF2B5EF4-FFF2-40B4-BE49-F238E27FC236}">
                <a16:creationId xmlns:a16="http://schemas.microsoft.com/office/drawing/2014/main" id="{27D572A1-F15B-A7DD-3AF4-8A6FC1DB4766}"/>
              </a:ext>
            </a:extLst>
          </p:cNvPr>
          <p:cNvSpPr/>
          <p:nvPr/>
        </p:nvSpPr>
        <p:spPr>
          <a:xfrm>
            <a:off x="500578" y="3066753"/>
            <a:ext cx="11190844" cy="682340"/>
          </a:xfrm>
          <a:prstGeom prst="roundRect">
            <a:avLst/>
          </a:prstGeom>
          <a:solidFill>
            <a:srgbClr val="F8DCE5">
              <a:alpha val="67786"/>
            </a:srgbClr>
          </a:solidFill>
          <a:ln w="254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solidFill>
              <a:effectLst/>
              <a:uLnTx/>
              <a:uFillTx/>
              <a:ea typeface="+mn-ea"/>
              <a:cs typeface="+mn-cs"/>
            </a:endParaRPr>
          </a:p>
        </p:txBody>
      </p:sp>
      <p:sp>
        <p:nvSpPr>
          <p:cNvPr id="2" name="Segnaposto testo 1">
            <a:extLst>
              <a:ext uri="{FF2B5EF4-FFF2-40B4-BE49-F238E27FC236}">
                <a16:creationId xmlns:a16="http://schemas.microsoft.com/office/drawing/2014/main" id="{13BED97D-59F9-5296-8326-763543308ED0}"/>
              </a:ext>
            </a:extLst>
          </p:cNvPr>
          <p:cNvSpPr>
            <a:spLocks noGrp="1"/>
          </p:cNvSpPr>
          <p:nvPr>
            <p:ph type="body" sz="quarter" idx="11"/>
          </p:nvPr>
        </p:nvSpPr>
        <p:spPr/>
        <p:txBody>
          <a:bodyPr/>
          <a:lstStyle/>
          <a:p>
            <a:r>
              <a:rPr lang="it-IT" dirty="0"/>
              <a:t>Timothy Arnaut, et Al. </a:t>
            </a:r>
            <a:r>
              <a:rPr lang="en-US" dirty="0"/>
              <a:t>Retrospective Assessment of Food Noise Changes after Initiation of Injectable Semaglutide for Weight management in the USA: The INFORM Survey </a:t>
            </a:r>
            <a:r>
              <a:rPr lang="it-IT" dirty="0" err="1"/>
              <a:t>Adv</a:t>
            </a:r>
            <a:r>
              <a:rPr lang="it-IT" dirty="0"/>
              <a:t> Ther (2026) 43:3649–3659 https://doi.org/10.1007/s12325-026-03636-x</a:t>
            </a:r>
            <a:endParaRPr lang="en-GB" dirty="0"/>
          </a:p>
        </p:txBody>
      </p:sp>
      <p:sp>
        <p:nvSpPr>
          <p:cNvPr id="4" name="Segnaposto testo 2">
            <a:extLst>
              <a:ext uri="{FF2B5EF4-FFF2-40B4-BE49-F238E27FC236}">
                <a16:creationId xmlns:a16="http://schemas.microsoft.com/office/drawing/2014/main" id="{EF53A36F-FE41-A84C-26F8-4E80274E1CAF}"/>
              </a:ext>
            </a:extLst>
          </p:cNvPr>
          <p:cNvSpPr txBox="1">
            <a:spLocks/>
          </p:cNvSpPr>
          <p:nvPr/>
        </p:nvSpPr>
        <p:spPr>
          <a:xfrm>
            <a:off x="505481" y="400353"/>
            <a:ext cx="10746288" cy="915637"/>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a:lnSpc>
                <a:spcPct val="90000"/>
              </a:lnSpc>
            </a:pPr>
            <a:r>
              <a:rPr lang="it-IT" sz="2800">
                <a:solidFill>
                  <a:srgbClr val="001965"/>
                </a:solidFill>
              </a:rPr>
              <a:t>Dopo l’inizio </a:t>
            </a:r>
            <a:r>
              <a:rPr lang="it-IT" sz="2800" dirty="0">
                <a:solidFill>
                  <a:srgbClr val="001965"/>
                </a:solidFill>
              </a:rPr>
              <a:t>di semaglutide, i soggetti che riferiscono di </a:t>
            </a:r>
            <a:r>
              <a:rPr lang="it-IT" sz="2800" dirty="0">
                <a:solidFill>
                  <a:schemeClr val="bg2"/>
                </a:solidFill>
              </a:rPr>
              <a:t>pensare costantemente al cibo</a:t>
            </a:r>
            <a:r>
              <a:rPr lang="it-IT" sz="2800" dirty="0">
                <a:solidFill>
                  <a:srgbClr val="001965"/>
                </a:solidFill>
              </a:rPr>
              <a:t> si riducono di quattro volte</a:t>
            </a:r>
            <a:endParaRPr lang="en-US" sz="2800" dirty="0">
              <a:solidFill>
                <a:srgbClr val="001965"/>
              </a:solidFill>
            </a:endParaRPr>
          </a:p>
        </p:txBody>
      </p:sp>
      <p:graphicFrame>
        <p:nvGraphicFramePr>
          <p:cNvPr id="5" name="Content Placeholder 8">
            <a:extLst>
              <a:ext uri="{FF2B5EF4-FFF2-40B4-BE49-F238E27FC236}">
                <a16:creationId xmlns:a16="http://schemas.microsoft.com/office/drawing/2014/main" id="{ED5EF37A-7F54-EF3E-7EC5-6A100C20D7C1}"/>
              </a:ext>
            </a:extLst>
          </p:cNvPr>
          <p:cNvGraphicFramePr>
            <a:graphicFrameLocks/>
          </p:cNvGraphicFramePr>
          <p:nvPr>
            <p:extLst>
              <p:ext uri="{D42A27DB-BD31-4B8C-83A1-F6EECF244321}">
                <p14:modId xmlns:p14="http://schemas.microsoft.com/office/powerpoint/2010/main" val="594643821"/>
              </p:ext>
            </p:extLst>
          </p:nvPr>
        </p:nvGraphicFramePr>
        <p:xfrm>
          <a:off x="380011" y="1810663"/>
          <a:ext cx="4033769" cy="463232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75">
            <a:extLst>
              <a:ext uri="{FF2B5EF4-FFF2-40B4-BE49-F238E27FC236}">
                <a16:creationId xmlns:a16="http://schemas.microsoft.com/office/drawing/2014/main" id="{088FB563-CC7F-5A20-3E10-073505E6AD00}"/>
              </a:ext>
            </a:extLst>
          </p:cNvPr>
          <p:cNvSpPr txBox="1"/>
          <p:nvPr/>
        </p:nvSpPr>
        <p:spPr>
          <a:xfrm>
            <a:off x="4069094" y="2592734"/>
            <a:ext cx="2024468" cy="338554"/>
          </a:xfrm>
          <a:prstGeom prst="rect">
            <a:avLst/>
          </a:prstGeom>
          <a:noFill/>
        </p:spPr>
        <p:txBody>
          <a:bodyPr wrap="square" lIns="0" tIns="0" rIns="0" bIns="0" rtlCol="0">
            <a:spAutoFit/>
          </a:bodyPr>
          <a:lstStyle/>
          <a:p>
            <a:pPr lvl="0" algn="ctr">
              <a:defRPr/>
            </a:pPr>
            <a:r>
              <a:rPr lang="it-IT" sz="1100" dirty="0">
                <a:solidFill>
                  <a:srgbClr val="001965"/>
                </a:solidFill>
              </a:rPr>
              <a:t>Passavo/passo troppo tempo a pensare al cibo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7" name="TextBox 76">
            <a:extLst>
              <a:ext uri="{FF2B5EF4-FFF2-40B4-BE49-F238E27FC236}">
                <a16:creationId xmlns:a16="http://schemas.microsoft.com/office/drawing/2014/main" id="{4F342641-460A-37CB-00F2-96FABAF89A65}"/>
              </a:ext>
            </a:extLst>
          </p:cNvPr>
          <p:cNvSpPr txBox="1"/>
          <p:nvPr/>
        </p:nvSpPr>
        <p:spPr>
          <a:xfrm>
            <a:off x="4069094" y="3149474"/>
            <a:ext cx="2024468" cy="507831"/>
          </a:xfrm>
          <a:prstGeom prst="rect">
            <a:avLst/>
          </a:prstGeom>
          <a:noFill/>
        </p:spPr>
        <p:txBody>
          <a:bodyPr wrap="square" lIns="0" tIns="0" rIns="0" bIns="0" rtlCol="0">
            <a:spAutoFit/>
          </a:bodyPr>
          <a:lstStyle/>
          <a:p>
            <a:pPr lvl="0" algn="ctr">
              <a:defRPr/>
            </a:pPr>
            <a:r>
              <a:rPr lang="it-IT" sz="1100" dirty="0">
                <a:solidFill>
                  <a:srgbClr val="001965"/>
                </a:solidFill>
              </a:rPr>
              <a:t>Mi ritrovavo/ritrovo a pensare costantemente al cibo durante la giornata</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8" name="TextBox 77">
            <a:extLst>
              <a:ext uri="{FF2B5EF4-FFF2-40B4-BE49-F238E27FC236}">
                <a16:creationId xmlns:a16="http://schemas.microsoft.com/office/drawing/2014/main" id="{0F19D323-6850-0FEB-2630-EF79ABF1E5F3}"/>
              </a:ext>
            </a:extLst>
          </p:cNvPr>
          <p:cNvSpPr txBox="1"/>
          <p:nvPr/>
        </p:nvSpPr>
        <p:spPr>
          <a:xfrm>
            <a:off x="4069094" y="3825779"/>
            <a:ext cx="2024468" cy="677108"/>
          </a:xfrm>
          <a:prstGeom prst="rect">
            <a:avLst/>
          </a:prstGeom>
          <a:noFill/>
        </p:spPr>
        <p:txBody>
          <a:bodyPr wrap="square" lIns="0" tIns="0" rIns="0" bIns="0" rtlCol="0">
            <a:spAutoFit/>
          </a:bodyPr>
          <a:lstStyle/>
          <a:p>
            <a:pPr lvl="0" algn="ctr">
              <a:defRPr/>
            </a:pPr>
            <a:r>
              <a:rPr lang="it-IT" sz="1100" dirty="0">
                <a:solidFill>
                  <a:srgbClr val="001965"/>
                </a:solidFill>
              </a:rPr>
              <a:t>I miei pensieri sul cibo avevano/hanno effetti negativi su di me e/o sulla mia vita</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9" name="TextBox 78">
            <a:extLst>
              <a:ext uri="{FF2B5EF4-FFF2-40B4-BE49-F238E27FC236}">
                <a16:creationId xmlns:a16="http://schemas.microsoft.com/office/drawing/2014/main" id="{072C4463-FA0F-598B-3AAA-2B21798DA9DD}"/>
              </a:ext>
            </a:extLst>
          </p:cNvPr>
          <p:cNvSpPr txBox="1"/>
          <p:nvPr/>
        </p:nvSpPr>
        <p:spPr>
          <a:xfrm>
            <a:off x="4069094" y="4570427"/>
            <a:ext cx="2024468" cy="507831"/>
          </a:xfrm>
          <a:prstGeom prst="rect">
            <a:avLst/>
          </a:prstGeom>
          <a:noFill/>
        </p:spPr>
        <p:txBody>
          <a:bodyPr wrap="square" lIns="0" tIns="0" rIns="0" bIns="0" rtlCol="0">
            <a:spAutoFit/>
          </a:bodyPr>
          <a:lstStyle/>
          <a:p>
            <a:pPr lvl="0" algn="ctr">
              <a:defRPr/>
            </a:pPr>
            <a:r>
              <a:rPr lang="it-IT" sz="1100" dirty="0">
                <a:solidFill>
                  <a:srgbClr val="001965"/>
                </a:solidFill>
              </a:rPr>
              <a:t>I miei pensieri sul cibo mi mettevano/mettono a disagio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10" name="TextBox 79">
            <a:extLst>
              <a:ext uri="{FF2B5EF4-FFF2-40B4-BE49-F238E27FC236}">
                <a16:creationId xmlns:a16="http://schemas.microsoft.com/office/drawing/2014/main" id="{501EF3DB-0BAB-5DEC-F6E1-FB48543BC427}"/>
              </a:ext>
            </a:extLst>
          </p:cNvPr>
          <p:cNvSpPr txBox="1"/>
          <p:nvPr/>
        </p:nvSpPr>
        <p:spPr>
          <a:xfrm>
            <a:off x="4069094" y="5117968"/>
            <a:ext cx="2024468" cy="507831"/>
          </a:xfrm>
          <a:prstGeom prst="rect">
            <a:avLst/>
          </a:prstGeom>
          <a:noFill/>
        </p:spPr>
        <p:txBody>
          <a:bodyPr wrap="square" lIns="0" tIns="0" rIns="0" bIns="0" rtlCol="0">
            <a:spAutoFit/>
          </a:bodyPr>
          <a:lstStyle/>
          <a:p>
            <a:pPr lvl="0" algn="ctr">
              <a:defRPr/>
            </a:pPr>
            <a:r>
              <a:rPr lang="it-IT" sz="1100" dirty="0">
                <a:solidFill>
                  <a:srgbClr val="001965"/>
                </a:solidFill>
              </a:rPr>
              <a:t>I miei pensieri sul cibo mi distraevano/distraggono da ciò che dovevo/devo fare</a:t>
            </a:r>
            <a:endParaRPr kumimoji="0" lang="en-GB" sz="1100" b="0" i="0" u="none" strike="noStrike" kern="1200" cap="none" spc="0" normalizeH="0" baseline="0" noProof="0" dirty="0">
              <a:ln>
                <a:noFill/>
              </a:ln>
              <a:solidFill>
                <a:srgbClr val="001965"/>
              </a:solidFill>
              <a:effectLst/>
              <a:uLnTx/>
              <a:uFillTx/>
              <a:ea typeface="+mn-ea"/>
              <a:cs typeface="+mn-cs"/>
            </a:endParaRPr>
          </a:p>
        </p:txBody>
      </p:sp>
      <p:grpSp>
        <p:nvGrpSpPr>
          <p:cNvPr id="11" name="Group 80">
            <a:extLst>
              <a:ext uri="{FF2B5EF4-FFF2-40B4-BE49-F238E27FC236}">
                <a16:creationId xmlns:a16="http://schemas.microsoft.com/office/drawing/2014/main" id="{4F1838A3-CB27-0BCC-C51B-7BBB2CAF0CA1}"/>
              </a:ext>
            </a:extLst>
          </p:cNvPr>
          <p:cNvGrpSpPr/>
          <p:nvPr/>
        </p:nvGrpSpPr>
        <p:grpSpPr>
          <a:xfrm>
            <a:off x="2887460" y="1876941"/>
            <a:ext cx="1608982" cy="3642530"/>
            <a:chOff x="3823448" y="1761447"/>
            <a:chExt cx="1919287" cy="3902917"/>
          </a:xfrm>
        </p:grpSpPr>
        <p:sp>
          <p:nvSpPr>
            <p:cNvPr id="12" name="TextBox 81">
              <a:extLst>
                <a:ext uri="{FF2B5EF4-FFF2-40B4-BE49-F238E27FC236}">
                  <a16:creationId xmlns:a16="http://schemas.microsoft.com/office/drawing/2014/main" id="{AFE00C1B-64ED-770E-A572-F9A072579957}"/>
                </a:ext>
              </a:extLst>
            </p:cNvPr>
            <p:cNvSpPr txBox="1"/>
            <p:nvPr/>
          </p:nvSpPr>
          <p:spPr>
            <a:xfrm>
              <a:off x="3823448" y="2635428"/>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63%</a:t>
              </a:r>
            </a:p>
          </p:txBody>
        </p:sp>
        <p:sp>
          <p:nvSpPr>
            <p:cNvPr id="13" name="TextBox 82">
              <a:extLst>
                <a:ext uri="{FF2B5EF4-FFF2-40B4-BE49-F238E27FC236}">
                  <a16:creationId xmlns:a16="http://schemas.microsoft.com/office/drawing/2014/main" id="{AD35D867-10BD-5BA4-AD31-80D918B34519}"/>
                </a:ext>
              </a:extLst>
            </p:cNvPr>
            <p:cNvSpPr txBox="1"/>
            <p:nvPr/>
          </p:nvSpPr>
          <p:spPr>
            <a:xfrm>
              <a:off x="3823448" y="3337024"/>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62%</a:t>
              </a:r>
            </a:p>
          </p:txBody>
        </p:sp>
        <p:sp>
          <p:nvSpPr>
            <p:cNvPr id="14" name="TextBox 83">
              <a:extLst>
                <a:ext uri="{FF2B5EF4-FFF2-40B4-BE49-F238E27FC236}">
                  <a16:creationId xmlns:a16="http://schemas.microsoft.com/office/drawing/2014/main" id="{CE9D9573-FE6D-5CD1-BE7A-3F2FF7E2E147}"/>
                </a:ext>
              </a:extLst>
            </p:cNvPr>
            <p:cNvSpPr txBox="1"/>
            <p:nvPr/>
          </p:nvSpPr>
          <p:spPr>
            <a:xfrm>
              <a:off x="3823448" y="4048954"/>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60%</a:t>
              </a:r>
            </a:p>
          </p:txBody>
        </p:sp>
        <p:sp>
          <p:nvSpPr>
            <p:cNvPr id="15" name="TextBox 84">
              <a:extLst>
                <a:ext uri="{FF2B5EF4-FFF2-40B4-BE49-F238E27FC236}">
                  <a16:creationId xmlns:a16="http://schemas.microsoft.com/office/drawing/2014/main" id="{14B368B6-1577-9B04-6E18-9B895980038A}"/>
                </a:ext>
              </a:extLst>
            </p:cNvPr>
            <p:cNvSpPr txBox="1"/>
            <p:nvPr/>
          </p:nvSpPr>
          <p:spPr>
            <a:xfrm>
              <a:off x="3823448" y="4754502"/>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53%</a:t>
              </a:r>
            </a:p>
          </p:txBody>
        </p:sp>
        <p:sp>
          <p:nvSpPr>
            <p:cNvPr id="16" name="TextBox 85">
              <a:extLst>
                <a:ext uri="{FF2B5EF4-FFF2-40B4-BE49-F238E27FC236}">
                  <a16:creationId xmlns:a16="http://schemas.microsoft.com/office/drawing/2014/main" id="{C0F306A7-AC59-2527-9467-9C8240A59C4D}"/>
                </a:ext>
              </a:extLst>
            </p:cNvPr>
            <p:cNvSpPr txBox="1"/>
            <p:nvPr/>
          </p:nvSpPr>
          <p:spPr>
            <a:xfrm>
              <a:off x="3823448" y="5433519"/>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47%</a:t>
              </a:r>
            </a:p>
          </p:txBody>
        </p:sp>
        <p:sp>
          <p:nvSpPr>
            <p:cNvPr id="17" name="TextBox 86">
              <a:extLst>
                <a:ext uri="{FF2B5EF4-FFF2-40B4-BE49-F238E27FC236}">
                  <a16:creationId xmlns:a16="http://schemas.microsoft.com/office/drawing/2014/main" id="{7F79B0F4-82F3-D4DD-78DE-C0A26D9F1980}"/>
                </a:ext>
              </a:extLst>
            </p:cNvPr>
            <p:cNvSpPr txBox="1"/>
            <p:nvPr/>
          </p:nvSpPr>
          <p:spPr>
            <a:xfrm>
              <a:off x="4263036" y="1761447"/>
              <a:ext cx="1040110" cy="412223"/>
            </a:xfrm>
            <a:prstGeom prst="rect">
              <a:avLst/>
            </a:prstGeom>
            <a:noFill/>
          </p:spPr>
          <p:txBody>
            <a:bodyPr wrap="square" lIns="0" tIns="0" rIns="0" bIns="0" rtlCol="0">
              <a:spAutoFit/>
            </a:bodyPr>
            <a:lstStyle/>
            <a:p>
              <a:pPr lvl="0" algn="ctr">
                <a:lnSpc>
                  <a:spcPts val="1040"/>
                </a:lnSpc>
                <a:defRPr/>
              </a:pPr>
              <a:r>
                <a:rPr lang="en-GB" sz="1100" b="1" dirty="0" err="1">
                  <a:solidFill>
                    <a:srgbClr val="001965"/>
                  </a:solidFill>
                </a:rPr>
                <a:t>D’accordo</a:t>
              </a:r>
              <a:r>
                <a:rPr lang="en-GB" sz="1100" b="1" dirty="0">
                  <a:solidFill>
                    <a:srgbClr val="001965"/>
                  </a:solidFill>
                </a:rPr>
                <a:t> o fortemente </a:t>
              </a:r>
              <a:r>
                <a:rPr lang="en-GB" sz="1100" b="1" dirty="0" err="1">
                  <a:solidFill>
                    <a:srgbClr val="001965"/>
                  </a:solidFill>
                </a:rPr>
                <a:t>d’accordo</a:t>
              </a:r>
              <a:endParaRPr kumimoji="0" lang="en-GB" sz="1100" b="1" i="0" u="none" strike="noStrike" kern="1200" cap="none" spc="0" normalizeH="0" baseline="0" noProof="0" dirty="0">
                <a:ln>
                  <a:noFill/>
                </a:ln>
                <a:solidFill>
                  <a:srgbClr val="001965"/>
                </a:solidFill>
                <a:effectLst/>
                <a:uLnTx/>
                <a:uFillTx/>
                <a:ea typeface="+mn-ea"/>
                <a:cs typeface="+mn-cs"/>
              </a:endParaRPr>
            </a:p>
          </p:txBody>
        </p:sp>
      </p:grpSp>
      <p:sp>
        <p:nvSpPr>
          <p:cNvPr id="18" name="TextBox 87">
            <a:extLst>
              <a:ext uri="{FF2B5EF4-FFF2-40B4-BE49-F238E27FC236}">
                <a16:creationId xmlns:a16="http://schemas.microsoft.com/office/drawing/2014/main" id="{B05A93E6-1650-1811-35BC-B0DDAD8ACB01}"/>
              </a:ext>
            </a:extLst>
          </p:cNvPr>
          <p:cNvSpPr txBox="1"/>
          <p:nvPr/>
        </p:nvSpPr>
        <p:spPr>
          <a:xfrm>
            <a:off x="646098" y="1844649"/>
            <a:ext cx="2113306" cy="430887"/>
          </a:xfrm>
          <a:prstGeom prst="rect">
            <a:avLst/>
          </a:prstGeom>
          <a:noFill/>
        </p:spPr>
        <p:txBody>
          <a:bodyPr wrap="square" lIns="0" tIns="0" rIns="0" bIns="0" rtlCol="0">
            <a:spAutoFit/>
          </a:bodyPr>
          <a:lstStyle/>
          <a:p>
            <a:pPr lvl="0">
              <a:defRPr/>
            </a:pPr>
            <a:r>
              <a:rPr lang="en-GB" sz="1400" b="1" dirty="0">
                <a:solidFill>
                  <a:srgbClr val="001965"/>
                </a:solidFill>
              </a:rPr>
              <a:t>PRIMA </a:t>
            </a:r>
            <a:r>
              <a:rPr lang="en-GB" sz="1400" b="1" dirty="0" err="1">
                <a:solidFill>
                  <a:srgbClr val="001965"/>
                </a:solidFill>
              </a:rPr>
              <a:t>dell’inizio</a:t>
            </a:r>
            <a:r>
              <a:rPr lang="en-GB" sz="1400" b="1" dirty="0">
                <a:solidFill>
                  <a:srgbClr val="001965"/>
                </a:solidFill>
              </a:rPr>
              <a:t> </a:t>
            </a:r>
            <a:br>
              <a:rPr lang="en-GB" sz="1400" b="1" dirty="0">
                <a:solidFill>
                  <a:srgbClr val="001965"/>
                </a:solidFill>
              </a:rPr>
            </a:br>
            <a:r>
              <a:rPr lang="en-GB" sz="1400" b="1" dirty="0">
                <a:solidFill>
                  <a:srgbClr val="001965"/>
                </a:solidFill>
              </a:rPr>
              <a:t>di semaglutide (%)</a:t>
            </a:r>
            <a:endParaRPr kumimoji="0" lang="en-GB" sz="1400" b="1" i="0" u="none" strike="noStrike" kern="1200" cap="none" spc="0" normalizeH="0" baseline="0" noProof="0" dirty="0">
              <a:ln>
                <a:noFill/>
              </a:ln>
              <a:solidFill>
                <a:srgbClr val="001965"/>
              </a:solidFill>
              <a:effectLst/>
              <a:uLnTx/>
              <a:uFillTx/>
              <a:ea typeface="+mn-ea"/>
              <a:cs typeface="+mn-cs"/>
            </a:endParaRPr>
          </a:p>
        </p:txBody>
      </p:sp>
      <p:grpSp>
        <p:nvGrpSpPr>
          <p:cNvPr id="19" name="Group 88">
            <a:extLst>
              <a:ext uri="{FF2B5EF4-FFF2-40B4-BE49-F238E27FC236}">
                <a16:creationId xmlns:a16="http://schemas.microsoft.com/office/drawing/2014/main" id="{D32275C9-6451-F9CA-2E24-651BBDFBC32D}"/>
              </a:ext>
            </a:extLst>
          </p:cNvPr>
          <p:cNvGrpSpPr/>
          <p:nvPr/>
        </p:nvGrpSpPr>
        <p:grpSpPr>
          <a:xfrm>
            <a:off x="5690043" y="1878367"/>
            <a:ext cx="1608982" cy="3641113"/>
            <a:chOff x="3823448" y="1762966"/>
            <a:chExt cx="1919287" cy="3901398"/>
          </a:xfrm>
        </p:grpSpPr>
        <p:sp>
          <p:nvSpPr>
            <p:cNvPr id="20" name="TextBox 89">
              <a:extLst>
                <a:ext uri="{FF2B5EF4-FFF2-40B4-BE49-F238E27FC236}">
                  <a16:creationId xmlns:a16="http://schemas.microsoft.com/office/drawing/2014/main" id="{3461D215-7CE6-F608-D724-61A7609D0DDD}"/>
                </a:ext>
              </a:extLst>
            </p:cNvPr>
            <p:cNvSpPr txBox="1"/>
            <p:nvPr/>
          </p:nvSpPr>
          <p:spPr>
            <a:xfrm>
              <a:off x="3823448" y="2635427"/>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lumMod val="50000"/>
                    </a:schemeClr>
                  </a:solidFill>
                  <a:effectLst/>
                  <a:uLnTx/>
                  <a:uFillTx/>
                  <a:ea typeface="+mn-ea"/>
                  <a:cs typeface="+mn-cs"/>
                </a:rPr>
                <a:t>63%</a:t>
              </a:r>
            </a:p>
          </p:txBody>
        </p:sp>
        <p:sp>
          <p:nvSpPr>
            <p:cNvPr id="21" name="TextBox 90">
              <a:extLst>
                <a:ext uri="{FF2B5EF4-FFF2-40B4-BE49-F238E27FC236}">
                  <a16:creationId xmlns:a16="http://schemas.microsoft.com/office/drawing/2014/main" id="{09D0843D-29BF-9375-8662-1ACD111952DE}"/>
                </a:ext>
              </a:extLst>
            </p:cNvPr>
            <p:cNvSpPr txBox="1"/>
            <p:nvPr/>
          </p:nvSpPr>
          <p:spPr>
            <a:xfrm>
              <a:off x="3823448" y="3337024"/>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lumMod val="50000"/>
                    </a:schemeClr>
                  </a:solidFill>
                  <a:effectLst/>
                  <a:uLnTx/>
                  <a:uFillTx/>
                  <a:ea typeface="+mn-ea"/>
                  <a:cs typeface="+mn-cs"/>
                </a:rPr>
                <a:t>65%</a:t>
              </a:r>
            </a:p>
          </p:txBody>
        </p:sp>
        <p:sp>
          <p:nvSpPr>
            <p:cNvPr id="22" name="TextBox 91">
              <a:extLst>
                <a:ext uri="{FF2B5EF4-FFF2-40B4-BE49-F238E27FC236}">
                  <a16:creationId xmlns:a16="http://schemas.microsoft.com/office/drawing/2014/main" id="{AD1D3A15-3B2C-6CA2-D0D2-A3528EC2648A}"/>
                </a:ext>
              </a:extLst>
            </p:cNvPr>
            <p:cNvSpPr txBox="1"/>
            <p:nvPr/>
          </p:nvSpPr>
          <p:spPr>
            <a:xfrm>
              <a:off x="3823448" y="4048954"/>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lumMod val="50000"/>
                    </a:schemeClr>
                  </a:solidFill>
                  <a:effectLst/>
                  <a:uLnTx/>
                  <a:uFillTx/>
                  <a:ea typeface="+mn-ea"/>
                  <a:cs typeface="+mn-cs"/>
                </a:rPr>
                <a:t>59%</a:t>
              </a:r>
            </a:p>
          </p:txBody>
        </p:sp>
        <p:sp>
          <p:nvSpPr>
            <p:cNvPr id="23" name="TextBox 92">
              <a:extLst>
                <a:ext uri="{FF2B5EF4-FFF2-40B4-BE49-F238E27FC236}">
                  <a16:creationId xmlns:a16="http://schemas.microsoft.com/office/drawing/2014/main" id="{A50AF37E-6CEA-C8B6-E43A-87E9CBC36432}"/>
                </a:ext>
              </a:extLst>
            </p:cNvPr>
            <p:cNvSpPr txBox="1"/>
            <p:nvPr/>
          </p:nvSpPr>
          <p:spPr>
            <a:xfrm>
              <a:off x="3823448" y="4754502"/>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lumMod val="50000"/>
                    </a:schemeClr>
                  </a:solidFill>
                  <a:effectLst/>
                  <a:uLnTx/>
                  <a:uFillTx/>
                  <a:ea typeface="+mn-ea"/>
                  <a:cs typeface="+mn-cs"/>
                </a:rPr>
                <a:t>68%</a:t>
              </a:r>
            </a:p>
          </p:txBody>
        </p:sp>
        <p:sp>
          <p:nvSpPr>
            <p:cNvPr id="24" name="TextBox 93">
              <a:extLst>
                <a:ext uri="{FF2B5EF4-FFF2-40B4-BE49-F238E27FC236}">
                  <a16:creationId xmlns:a16="http://schemas.microsoft.com/office/drawing/2014/main" id="{59C5CE83-5663-B8D6-1DE7-EB7D7192DAE1}"/>
                </a:ext>
              </a:extLst>
            </p:cNvPr>
            <p:cNvSpPr txBox="1"/>
            <p:nvPr/>
          </p:nvSpPr>
          <p:spPr>
            <a:xfrm>
              <a:off x="3823448" y="5433519"/>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bg1">
                      <a:lumMod val="50000"/>
                    </a:schemeClr>
                  </a:solidFill>
                  <a:effectLst/>
                  <a:uLnTx/>
                  <a:uFillTx/>
                  <a:ea typeface="+mn-ea"/>
                  <a:cs typeface="+mn-cs"/>
                </a:rPr>
                <a:t>66%</a:t>
              </a:r>
            </a:p>
          </p:txBody>
        </p:sp>
        <p:sp>
          <p:nvSpPr>
            <p:cNvPr id="25" name="TextBox 94">
              <a:extLst>
                <a:ext uri="{FF2B5EF4-FFF2-40B4-BE49-F238E27FC236}">
                  <a16:creationId xmlns:a16="http://schemas.microsoft.com/office/drawing/2014/main" id="{BC4100DD-2AD5-875C-25D4-EB8979995936}"/>
                </a:ext>
              </a:extLst>
            </p:cNvPr>
            <p:cNvSpPr txBox="1"/>
            <p:nvPr/>
          </p:nvSpPr>
          <p:spPr>
            <a:xfrm>
              <a:off x="4153826" y="1762966"/>
              <a:ext cx="1258533" cy="687037"/>
            </a:xfrm>
            <a:prstGeom prst="rect">
              <a:avLst/>
            </a:prstGeom>
            <a:noFill/>
          </p:spPr>
          <p:txBody>
            <a:bodyPr wrap="square" lIns="0" tIns="0" rIns="0" bIns="0" rtlCol="0">
              <a:spAutoFit/>
            </a:bodyPr>
            <a:lstStyle/>
            <a:p>
              <a:pPr algn="ctr">
                <a:lnSpc>
                  <a:spcPts val="1040"/>
                </a:lnSpc>
                <a:defRPr/>
              </a:pPr>
              <a:r>
                <a:rPr lang="it-IT" sz="1100" b="1" dirty="0">
                  <a:solidFill>
                    <a:schemeClr val="bg1">
                      <a:lumMod val="50000"/>
                    </a:schemeClr>
                  </a:solidFill>
                </a:rPr>
                <a:t>In disaccordo o fortemente in disaccordo</a:t>
              </a:r>
              <a:endParaRPr lang="en-GB" sz="1100" b="1" dirty="0">
                <a:solidFill>
                  <a:schemeClr val="bg1">
                    <a:lumMod val="50000"/>
                  </a:schemeClr>
                </a:solidFill>
              </a:endParaRPr>
            </a:p>
          </p:txBody>
        </p:sp>
      </p:grpSp>
      <p:graphicFrame>
        <p:nvGraphicFramePr>
          <p:cNvPr id="26" name="Content Placeholder 8">
            <a:extLst>
              <a:ext uri="{FF2B5EF4-FFF2-40B4-BE49-F238E27FC236}">
                <a16:creationId xmlns:a16="http://schemas.microsoft.com/office/drawing/2014/main" id="{35DAEBFF-BB1A-D20A-8BAB-EAB5BFAF5527}"/>
              </a:ext>
            </a:extLst>
          </p:cNvPr>
          <p:cNvGraphicFramePr>
            <a:graphicFrameLocks/>
          </p:cNvGraphicFramePr>
          <p:nvPr>
            <p:extLst>
              <p:ext uri="{D42A27DB-BD31-4B8C-83A1-F6EECF244321}">
                <p14:modId xmlns:p14="http://schemas.microsoft.com/office/powerpoint/2010/main" val="3236383518"/>
              </p:ext>
            </p:extLst>
          </p:nvPr>
        </p:nvGraphicFramePr>
        <p:xfrm>
          <a:off x="6733904" y="1810968"/>
          <a:ext cx="4125399" cy="4632700"/>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Box 96">
            <a:extLst>
              <a:ext uri="{FF2B5EF4-FFF2-40B4-BE49-F238E27FC236}">
                <a16:creationId xmlns:a16="http://schemas.microsoft.com/office/drawing/2014/main" id="{02034763-4F20-9A49-C0AC-DFD44536BA6D}"/>
              </a:ext>
            </a:extLst>
          </p:cNvPr>
          <p:cNvSpPr txBox="1"/>
          <p:nvPr/>
        </p:nvSpPr>
        <p:spPr>
          <a:xfrm>
            <a:off x="7421315" y="1861038"/>
            <a:ext cx="1752866" cy="430887"/>
          </a:xfrm>
          <a:prstGeom prst="rect">
            <a:avLst/>
          </a:prstGeom>
          <a:noFill/>
        </p:spPr>
        <p:txBody>
          <a:bodyPr wrap="square" lIns="0" tIns="0" rIns="0" bIns="0" rtlCol="0">
            <a:spAutoFit/>
          </a:bodyPr>
          <a:lstStyle/>
          <a:p>
            <a:pPr lvl="0" algn="ctr">
              <a:defRPr/>
            </a:pPr>
            <a:r>
              <a:rPr lang="en-GB" sz="1400" b="1" dirty="0">
                <a:solidFill>
                  <a:srgbClr val="001965"/>
                </a:solidFill>
              </a:rPr>
              <a:t>DOPO </a:t>
            </a:r>
            <a:r>
              <a:rPr lang="en-GB" sz="1400" b="1" dirty="0" err="1">
                <a:solidFill>
                  <a:srgbClr val="001965"/>
                </a:solidFill>
              </a:rPr>
              <a:t>l’inizio</a:t>
            </a:r>
            <a:r>
              <a:rPr lang="en-GB" sz="1400" b="1" dirty="0">
                <a:solidFill>
                  <a:srgbClr val="001965"/>
                </a:solidFill>
              </a:rPr>
              <a:t> </a:t>
            </a:r>
            <a:br>
              <a:rPr lang="en-GB" sz="1400" b="1" dirty="0">
                <a:solidFill>
                  <a:srgbClr val="001965"/>
                </a:solidFill>
              </a:rPr>
            </a:br>
            <a:r>
              <a:rPr lang="en-GB" sz="1400" b="1" dirty="0">
                <a:solidFill>
                  <a:srgbClr val="001965"/>
                </a:solidFill>
              </a:rPr>
              <a:t>di semaglutide (%)</a:t>
            </a:r>
            <a:endParaRPr kumimoji="0" lang="en-GB" sz="1400" b="1" i="0" u="none" strike="noStrike" kern="1200" cap="none" spc="0" normalizeH="0" baseline="0" noProof="0" dirty="0">
              <a:ln>
                <a:noFill/>
              </a:ln>
              <a:solidFill>
                <a:srgbClr val="001965"/>
              </a:solidFill>
              <a:effectLst/>
              <a:uLnTx/>
              <a:uFillTx/>
              <a:ea typeface="+mn-ea"/>
              <a:cs typeface="+mn-cs"/>
            </a:endParaRPr>
          </a:p>
        </p:txBody>
      </p:sp>
      <p:grpSp>
        <p:nvGrpSpPr>
          <p:cNvPr id="28" name="Group 97">
            <a:extLst>
              <a:ext uri="{FF2B5EF4-FFF2-40B4-BE49-F238E27FC236}">
                <a16:creationId xmlns:a16="http://schemas.microsoft.com/office/drawing/2014/main" id="{C8441D35-B497-B662-8946-E6ADD64BF34A}"/>
              </a:ext>
            </a:extLst>
          </p:cNvPr>
          <p:cNvGrpSpPr/>
          <p:nvPr/>
        </p:nvGrpSpPr>
        <p:grpSpPr>
          <a:xfrm>
            <a:off x="9347021" y="1878367"/>
            <a:ext cx="1608982" cy="3641112"/>
            <a:chOff x="3823448" y="1762967"/>
            <a:chExt cx="1919287" cy="3901397"/>
          </a:xfrm>
        </p:grpSpPr>
        <p:sp>
          <p:nvSpPr>
            <p:cNvPr id="29" name="TextBox 98">
              <a:extLst>
                <a:ext uri="{FF2B5EF4-FFF2-40B4-BE49-F238E27FC236}">
                  <a16:creationId xmlns:a16="http://schemas.microsoft.com/office/drawing/2014/main" id="{8E6DA7EE-554B-E4B5-340A-57BACF5E151C}"/>
                </a:ext>
              </a:extLst>
            </p:cNvPr>
            <p:cNvSpPr txBox="1"/>
            <p:nvPr/>
          </p:nvSpPr>
          <p:spPr>
            <a:xfrm>
              <a:off x="3823448" y="2635427"/>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15%</a:t>
              </a:r>
            </a:p>
          </p:txBody>
        </p:sp>
        <p:sp>
          <p:nvSpPr>
            <p:cNvPr id="30" name="TextBox 99">
              <a:extLst>
                <a:ext uri="{FF2B5EF4-FFF2-40B4-BE49-F238E27FC236}">
                  <a16:creationId xmlns:a16="http://schemas.microsoft.com/office/drawing/2014/main" id="{416505EB-E9DB-BCAD-D478-27034F53A1C9}"/>
                </a:ext>
              </a:extLst>
            </p:cNvPr>
            <p:cNvSpPr txBox="1"/>
            <p:nvPr/>
          </p:nvSpPr>
          <p:spPr>
            <a:xfrm>
              <a:off x="3823448" y="3337024"/>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16%</a:t>
              </a:r>
            </a:p>
          </p:txBody>
        </p:sp>
        <p:sp>
          <p:nvSpPr>
            <p:cNvPr id="31" name="TextBox 100">
              <a:extLst>
                <a:ext uri="{FF2B5EF4-FFF2-40B4-BE49-F238E27FC236}">
                  <a16:creationId xmlns:a16="http://schemas.microsoft.com/office/drawing/2014/main" id="{51DCD763-C118-6690-F6DE-FFBAB91009EF}"/>
                </a:ext>
              </a:extLst>
            </p:cNvPr>
            <p:cNvSpPr txBox="1"/>
            <p:nvPr/>
          </p:nvSpPr>
          <p:spPr>
            <a:xfrm>
              <a:off x="3823448" y="4048954"/>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20%</a:t>
              </a:r>
            </a:p>
          </p:txBody>
        </p:sp>
        <p:sp>
          <p:nvSpPr>
            <p:cNvPr id="32" name="TextBox 101">
              <a:extLst>
                <a:ext uri="{FF2B5EF4-FFF2-40B4-BE49-F238E27FC236}">
                  <a16:creationId xmlns:a16="http://schemas.microsoft.com/office/drawing/2014/main" id="{C12AE4DD-A9A6-BC32-554E-A421704E5F78}"/>
                </a:ext>
              </a:extLst>
            </p:cNvPr>
            <p:cNvSpPr txBox="1"/>
            <p:nvPr/>
          </p:nvSpPr>
          <p:spPr>
            <a:xfrm>
              <a:off x="3823448" y="4754502"/>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15%</a:t>
              </a:r>
            </a:p>
          </p:txBody>
        </p:sp>
        <p:sp>
          <p:nvSpPr>
            <p:cNvPr id="33" name="TextBox 102">
              <a:extLst>
                <a:ext uri="{FF2B5EF4-FFF2-40B4-BE49-F238E27FC236}">
                  <a16:creationId xmlns:a16="http://schemas.microsoft.com/office/drawing/2014/main" id="{5AB69CE6-27F0-83B8-A0AB-0DDC53CB6D4B}"/>
                </a:ext>
              </a:extLst>
            </p:cNvPr>
            <p:cNvSpPr txBox="1"/>
            <p:nvPr/>
          </p:nvSpPr>
          <p:spPr>
            <a:xfrm>
              <a:off x="3823448" y="5433519"/>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ea typeface="+mn-ea"/>
                  <a:cs typeface="+mn-cs"/>
                </a:rPr>
                <a:t>15%</a:t>
              </a:r>
            </a:p>
          </p:txBody>
        </p:sp>
        <p:sp>
          <p:nvSpPr>
            <p:cNvPr id="34" name="TextBox 103">
              <a:extLst>
                <a:ext uri="{FF2B5EF4-FFF2-40B4-BE49-F238E27FC236}">
                  <a16:creationId xmlns:a16="http://schemas.microsoft.com/office/drawing/2014/main" id="{E9FCEB15-E681-265C-8FEE-A6B79A63BB22}"/>
                </a:ext>
              </a:extLst>
            </p:cNvPr>
            <p:cNvSpPr txBox="1"/>
            <p:nvPr/>
          </p:nvSpPr>
          <p:spPr>
            <a:xfrm>
              <a:off x="4263036" y="1762967"/>
              <a:ext cx="1040110" cy="413803"/>
            </a:xfrm>
            <a:prstGeom prst="rect">
              <a:avLst/>
            </a:prstGeom>
            <a:noFill/>
          </p:spPr>
          <p:txBody>
            <a:bodyPr wrap="square" lIns="0" tIns="0" rIns="0" bIns="0" rtlCol="0">
              <a:spAutoFit/>
            </a:bodyPr>
            <a:lstStyle/>
            <a:p>
              <a:pPr lvl="0" algn="ctr">
                <a:lnSpc>
                  <a:spcPts val="1040"/>
                </a:lnSpc>
                <a:defRPr/>
              </a:pPr>
              <a:r>
                <a:rPr lang="en-GB" sz="1100" b="1" dirty="0" err="1">
                  <a:solidFill>
                    <a:srgbClr val="001965"/>
                  </a:solidFill>
                </a:rPr>
                <a:t>D’accordo</a:t>
              </a:r>
              <a:r>
                <a:rPr lang="en-GB" sz="1100" b="1" dirty="0">
                  <a:solidFill>
                    <a:srgbClr val="001965"/>
                  </a:solidFill>
                </a:rPr>
                <a:t> o fortemente </a:t>
              </a:r>
              <a:r>
                <a:rPr lang="en-GB" sz="1100" b="1" dirty="0" err="1">
                  <a:solidFill>
                    <a:srgbClr val="001965"/>
                  </a:solidFill>
                </a:rPr>
                <a:t>d’accordo</a:t>
              </a:r>
              <a:endParaRPr lang="en-GB" sz="1100" b="1" dirty="0">
                <a:solidFill>
                  <a:srgbClr val="001965"/>
                </a:solidFill>
              </a:endParaRPr>
            </a:p>
          </p:txBody>
        </p:sp>
      </p:grpSp>
      <p:grpSp>
        <p:nvGrpSpPr>
          <p:cNvPr id="35" name="Group 104">
            <a:extLst>
              <a:ext uri="{FF2B5EF4-FFF2-40B4-BE49-F238E27FC236}">
                <a16:creationId xmlns:a16="http://schemas.microsoft.com/office/drawing/2014/main" id="{88E48E81-C2A4-75F1-6F06-C863C14618B6}"/>
              </a:ext>
            </a:extLst>
          </p:cNvPr>
          <p:cNvGrpSpPr/>
          <p:nvPr/>
        </p:nvGrpSpPr>
        <p:grpSpPr>
          <a:xfrm>
            <a:off x="10350019" y="1877875"/>
            <a:ext cx="1608982" cy="3641604"/>
            <a:chOff x="3823448" y="1762440"/>
            <a:chExt cx="1919287" cy="3901924"/>
          </a:xfrm>
        </p:grpSpPr>
        <p:sp>
          <p:nvSpPr>
            <p:cNvPr id="36" name="TextBox 105">
              <a:extLst>
                <a:ext uri="{FF2B5EF4-FFF2-40B4-BE49-F238E27FC236}">
                  <a16:creationId xmlns:a16="http://schemas.microsoft.com/office/drawing/2014/main" id="{0DB73AF9-7DC8-F335-2355-E883BAA27A8A}"/>
                </a:ext>
              </a:extLst>
            </p:cNvPr>
            <p:cNvSpPr txBox="1"/>
            <p:nvPr/>
          </p:nvSpPr>
          <p:spPr>
            <a:xfrm>
              <a:off x="3823448" y="2635427"/>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A918B"/>
                  </a:solidFill>
                  <a:effectLst/>
                  <a:uLnTx/>
                  <a:uFillTx/>
                  <a:ea typeface="+mn-ea"/>
                  <a:cs typeface="+mn-cs"/>
                </a:rPr>
                <a:t>–48%</a:t>
              </a:r>
            </a:p>
          </p:txBody>
        </p:sp>
        <p:sp>
          <p:nvSpPr>
            <p:cNvPr id="37" name="TextBox 106">
              <a:extLst>
                <a:ext uri="{FF2B5EF4-FFF2-40B4-BE49-F238E27FC236}">
                  <a16:creationId xmlns:a16="http://schemas.microsoft.com/office/drawing/2014/main" id="{4409E9CB-41C3-A722-0BCC-B3AD0F14E63B}"/>
                </a:ext>
              </a:extLst>
            </p:cNvPr>
            <p:cNvSpPr txBox="1"/>
            <p:nvPr/>
          </p:nvSpPr>
          <p:spPr>
            <a:xfrm>
              <a:off x="3823448" y="3337024"/>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A918B"/>
                  </a:solidFill>
                  <a:effectLst/>
                  <a:uLnTx/>
                  <a:uFillTx/>
                  <a:ea typeface="+mn-ea"/>
                  <a:cs typeface="+mn-cs"/>
                </a:rPr>
                <a:t>–46%</a:t>
              </a:r>
            </a:p>
          </p:txBody>
        </p:sp>
        <p:sp>
          <p:nvSpPr>
            <p:cNvPr id="38" name="TextBox 107">
              <a:extLst>
                <a:ext uri="{FF2B5EF4-FFF2-40B4-BE49-F238E27FC236}">
                  <a16:creationId xmlns:a16="http://schemas.microsoft.com/office/drawing/2014/main" id="{C9DEB26D-47F2-36E1-ABE6-FFF28B7B9790}"/>
                </a:ext>
              </a:extLst>
            </p:cNvPr>
            <p:cNvSpPr txBox="1"/>
            <p:nvPr/>
          </p:nvSpPr>
          <p:spPr>
            <a:xfrm>
              <a:off x="3823448" y="4048954"/>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A918B"/>
                  </a:solidFill>
                  <a:effectLst/>
                  <a:uLnTx/>
                  <a:uFillTx/>
                  <a:ea typeface="+mn-ea"/>
                  <a:cs typeface="+mn-cs"/>
                </a:rPr>
                <a:t>– 40%</a:t>
              </a:r>
            </a:p>
          </p:txBody>
        </p:sp>
        <p:sp>
          <p:nvSpPr>
            <p:cNvPr id="39" name="TextBox 108">
              <a:extLst>
                <a:ext uri="{FF2B5EF4-FFF2-40B4-BE49-F238E27FC236}">
                  <a16:creationId xmlns:a16="http://schemas.microsoft.com/office/drawing/2014/main" id="{59ABC2CE-96FA-5E93-F1AE-FFE5802A5F52}"/>
                </a:ext>
              </a:extLst>
            </p:cNvPr>
            <p:cNvSpPr txBox="1"/>
            <p:nvPr/>
          </p:nvSpPr>
          <p:spPr>
            <a:xfrm>
              <a:off x="3823448" y="4754502"/>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A918B"/>
                  </a:solidFill>
                  <a:effectLst/>
                  <a:uLnTx/>
                  <a:uFillTx/>
                  <a:ea typeface="+mn-ea"/>
                  <a:cs typeface="+mn-cs"/>
                </a:rPr>
                <a:t>– 37%</a:t>
              </a:r>
            </a:p>
          </p:txBody>
        </p:sp>
        <p:sp>
          <p:nvSpPr>
            <p:cNvPr id="40" name="TextBox 109">
              <a:extLst>
                <a:ext uri="{FF2B5EF4-FFF2-40B4-BE49-F238E27FC236}">
                  <a16:creationId xmlns:a16="http://schemas.microsoft.com/office/drawing/2014/main" id="{B5945071-384D-8A8F-0AE9-7EA340328E8A}"/>
                </a:ext>
              </a:extLst>
            </p:cNvPr>
            <p:cNvSpPr txBox="1"/>
            <p:nvPr/>
          </p:nvSpPr>
          <p:spPr>
            <a:xfrm>
              <a:off x="3823448" y="5433519"/>
              <a:ext cx="1919287" cy="2308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A918B"/>
                  </a:solidFill>
                  <a:effectLst/>
                  <a:uLnTx/>
                  <a:uFillTx/>
                  <a:ea typeface="+mn-ea"/>
                  <a:cs typeface="+mn-cs"/>
                </a:rPr>
                <a:t>– 32%</a:t>
              </a:r>
            </a:p>
          </p:txBody>
        </p:sp>
        <p:sp>
          <p:nvSpPr>
            <p:cNvPr id="41" name="TextBox 110">
              <a:extLst>
                <a:ext uri="{FF2B5EF4-FFF2-40B4-BE49-F238E27FC236}">
                  <a16:creationId xmlns:a16="http://schemas.microsoft.com/office/drawing/2014/main" id="{03FC1F74-281F-9844-1F5C-8A429673ACFB}"/>
                </a:ext>
              </a:extLst>
            </p:cNvPr>
            <p:cNvSpPr txBox="1"/>
            <p:nvPr/>
          </p:nvSpPr>
          <p:spPr>
            <a:xfrm>
              <a:off x="4147072" y="1762440"/>
              <a:ext cx="1272041" cy="549630"/>
            </a:xfrm>
            <a:prstGeom prst="rect">
              <a:avLst/>
            </a:prstGeom>
            <a:noFill/>
          </p:spPr>
          <p:txBody>
            <a:bodyPr wrap="square" lIns="0" tIns="0" rIns="0" bIns="0" rtlCol="0">
              <a:spAutoFit/>
            </a:bodyPr>
            <a:lstStyle/>
            <a:p>
              <a:pPr marR="0" lvl="0" indent="0" algn="ctr" fontAlgn="auto">
                <a:lnSpc>
                  <a:spcPts val="1040"/>
                </a:lnSpc>
                <a:spcBef>
                  <a:spcPts val="0"/>
                </a:spcBef>
                <a:spcAft>
                  <a:spcPts val="0"/>
                </a:spcAft>
                <a:buClrTx/>
                <a:buSzTx/>
                <a:buFontTx/>
                <a:buNone/>
                <a:tabLst/>
                <a:defRPr/>
              </a:pPr>
              <a:r>
                <a:rPr lang="it-IT" sz="1100" b="1" dirty="0">
                  <a:solidFill>
                    <a:srgbClr val="2A918B"/>
                  </a:solidFill>
                </a:rPr>
                <a:t>Differenza </a:t>
              </a:r>
              <a:br>
                <a:rPr lang="it-IT" sz="1100" b="1" dirty="0">
                  <a:solidFill>
                    <a:srgbClr val="2A918B"/>
                  </a:solidFill>
                </a:rPr>
              </a:br>
              <a:r>
                <a:rPr lang="it-IT" sz="1100" b="1" dirty="0">
                  <a:solidFill>
                    <a:srgbClr val="2A918B"/>
                  </a:solidFill>
                </a:rPr>
                <a:t>nella quota di rispondenti d’accordo</a:t>
              </a:r>
              <a:endParaRPr lang="en-GB" sz="1100" b="1" dirty="0">
                <a:solidFill>
                  <a:srgbClr val="2A918B"/>
                </a:solidFill>
              </a:endParaRPr>
            </a:p>
          </p:txBody>
        </p:sp>
      </p:grpSp>
      <p:grpSp>
        <p:nvGrpSpPr>
          <p:cNvPr id="42" name="Group 111">
            <a:extLst>
              <a:ext uri="{FF2B5EF4-FFF2-40B4-BE49-F238E27FC236}">
                <a16:creationId xmlns:a16="http://schemas.microsoft.com/office/drawing/2014/main" id="{FEE45125-F4E1-75B1-4DCB-7E6650ADCEB2}"/>
              </a:ext>
            </a:extLst>
          </p:cNvPr>
          <p:cNvGrpSpPr/>
          <p:nvPr/>
        </p:nvGrpSpPr>
        <p:grpSpPr>
          <a:xfrm>
            <a:off x="1183525" y="5879911"/>
            <a:ext cx="10139744" cy="180000"/>
            <a:chOff x="53786" y="5959720"/>
            <a:chExt cx="10139744" cy="180000"/>
          </a:xfrm>
        </p:grpSpPr>
        <p:grpSp>
          <p:nvGrpSpPr>
            <p:cNvPr id="43" name="Group 112">
              <a:extLst>
                <a:ext uri="{FF2B5EF4-FFF2-40B4-BE49-F238E27FC236}">
                  <a16:creationId xmlns:a16="http://schemas.microsoft.com/office/drawing/2014/main" id="{9E41C246-E35F-1B29-8122-3518FB33024E}"/>
                </a:ext>
              </a:extLst>
            </p:cNvPr>
            <p:cNvGrpSpPr/>
            <p:nvPr/>
          </p:nvGrpSpPr>
          <p:grpSpPr>
            <a:xfrm>
              <a:off x="53786" y="5959720"/>
              <a:ext cx="2080788" cy="180000"/>
              <a:chOff x="53786" y="5959720"/>
              <a:chExt cx="2080788" cy="180000"/>
            </a:xfrm>
          </p:grpSpPr>
          <p:sp>
            <p:nvSpPr>
              <p:cNvPr id="56" name="TextBox 125">
                <a:extLst>
                  <a:ext uri="{FF2B5EF4-FFF2-40B4-BE49-F238E27FC236}">
                    <a16:creationId xmlns:a16="http://schemas.microsoft.com/office/drawing/2014/main" id="{C2745B00-1036-8EBE-B0BC-9A99C2217EB3}"/>
                  </a:ext>
                </a:extLst>
              </p:cNvPr>
              <p:cNvSpPr txBox="1"/>
              <p:nvPr/>
            </p:nvSpPr>
            <p:spPr>
              <a:xfrm>
                <a:off x="305785" y="5959720"/>
                <a:ext cx="1828789" cy="169277"/>
              </a:xfrm>
              <a:prstGeom prst="rect">
                <a:avLst/>
              </a:prstGeom>
              <a:noFill/>
            </p:spPr>
            <p:txBody>
              <a:bodyPr wrap="square" lIns="0" tIns="0" rIns="0" bIns="0" rtlCol="0">
                <a:spAutoFit/>
              </a:bodyPr>
              <a:lstStyle/>
              <a:p>
                <a:pPr lvl="0">
                  <a:defRPr/>
                </a:pPr>
                <a:r>
                  <a:rPr lang="en-GB" sz="1100" dirty="0">
                    <a:solidFill>
                      <a:srgbClr val="001965"/>
                    </a:solidFill>
                  </a:rPr>
                  <a:t>Fortemente in </a:t>
                </a:r>
                <a:r>
                  <a:rPr lang="en-GB" sz="1100" dirty="0" err="1">
                    <a:solidFill>
                      <a:srgbClr val="001965"/>
                    </a:solidFill>
                  </a:rPr>
                  <a:t>disaccordo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57" name="Rectangle 126">
                <a:extLst>
                  <a:ext uri="{FF2B5EF4-FFF2-40B4-BE49-F238E27FC236}">
                    <a16:creationId xmlns:a16="http://schemas.microsoft.com/office/drawing/2014/main" id="{CBE7005C-E2A9-E087-31FF-AE1CBFDF6FE6}"/>
                  </a:ext>
                </a:extLst>
              </p:cNvPr>
              <p:cNvSpPr/>
              <p:nvPr/>
            </p:nvSpPr>
            <p:spPr>
              <a:xfrm>
                <a:off x="53786" y="5959720"/>
                <a:ext cx="180000" cy="18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nvGrpSpPr>
            <p:cNvPr id="44" name="Group 113">
              <a:extLst>
                <a:ext uri="{FF2B5EF4-FFF2-40B4-BE49-F238E27FC236}">
                  <a16:creationId xmlns:a16="http://schemas.microsoft.com/office/drawing/2014/main" id="{A7C8CAC9-EBF2-F5A4-E065-4258A68E51B8}"/>
                </a:ext>
              </a:extLst>
            </p:cNvPr>
            <p:cNvGrpSpPr/>
            <p:nvPr/>
          </p:nvGrpSpPr>
          <p:grpSpPr>
            <a:xfrm>
              <a:off x="2356920" y="5959720"/>
              <a:ext cx="1482679" cy="180000"/>
              <a:chOff x="2551066" y="5959720"/>
              <a:chExt cx="1482679" cy="180000"/>
            </a:xfrm>
          </p:grpSpPr>
          <p:sp>
            <p:nvSpPr>
              <p:cNvPr id="54" name="TextBox 123">
                <a:extLst>
                  <a:ext uri="{FF2B5EF4-FFF2-40B4-BE49-F238E27FC236}">
                    <a16:creationId xmlns:a16="http://schemas.microsoft.com/office/drawing/2014/main" id="{21A45D5B-5900-61F7-9F4D-11E8917A29E7}"/>
                  </a:ext>
                </a:extLst>
              </p:cNvPr>
              <p:cNvSpPr txBox="1"/>
              <p:nvPr/>
            </p:nvSpPr>
            <p:spPr>
              <a:xfrm>
                <a:off x="2803066" y="5959720"/>
                <a:ext cx="1230679" cy="169277"/>
              </a:xfrm>
              <a:prstGeom prst="rect">
                <a:avLst/>
              </a:prstGeom>
              <a:noFill/>
            </p:spPr>
            <p:txBody>
              <a:bodyPr wrap="square" lIns="0" tIns="0" rIns="0" bIns="0" rtlCol="0">
                <a:spAutoFit/>
              </a:bodyPr>
              <a:lstStyle/>
              <a:p>
                <a:pPr lvl="0">
                  <a:defRPr/>
                </a:pPr>
                <a:r>
                  <a:rPr lang="en-GB" sz="1100" dirty="0">
                    <a:solidFill>
                      <a:srgbClr val="001965"/>
                    </a:solidFill>
                  </a:rPr>
                  <a:t>In </a:t>
                </a:r>
                <a:r>
                  <a:rPr lang="en-GB" sz="1100" dirty="0" err="1">
                    <a:solidFill>
                      <a:srgbClr val="001965"/>
                    </a:solidFill>
                  </a:rPr>
                  <a:t>disaccordo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55" name="Rectangle 124">
                <a:extLst>
                  <a:ext uri="{FF2B5EF4-FFF2-40B4-BE49-F238E27FC236}">
                    <a16:creationId xmlns:a16="http://schemas.microsoft.com/office/drawing/2014/main" id="{DDC95D58-EA16-8ACA-BA85-D9D3AD65B4D1}"/>
                  </a:ext>
                </a:extLst>
              </p:cNvPr>
              <p:cNvSpPr/>
              <p:nvPr/>
            </p:nvSpPr>
            <p:spPr>
              <a:xfrm>
                <a:off x="2551066" y="5959720"/>
                <a:ext cx="180000" cy="18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nvGrpSpPr>
            <p:cNvPr id="45" name="Group 114">
              <a:extLst>
                <a:ext uri="{FF2B5EF4-FFF2-40B4-BE49-F238E27FC236}">
                  <a16:creationId xmlns:a16="http://schemas.microsoft.com/office/drawing/2014/main" id="{063EAEB6-BAC3-B153-B6EE-FBBAFADD6590}"/>
                </a:ext>
              </a:extLst>
            </p:cNvPr>
            <p:cNvGrpSpPr/>
            <p:nvPr/>
          </p:nvGrpSpPr>
          <p:grpSpPr>
            <a:xfrm>
              <a:off x="3843315" y="5959720"/>
              <a:ext cx="2752218" cy="180000"/>
              <a:chOff x="4382870" y="5959720"/>
              <a:chExt cx="2752218" cy="180000"/>
            </a:xfrm>
          </p:grpSpPr>
          <p:sp>
            <p:nvSpPr>
              <p:cNvPr id="52" name="TextBox 121">
                <a:extLst>
                  <a:ext uri="{FF2B5EF4-FFF2-40B4-BE49-F238E27FC236}">
                    <a16:creationId xmlns:a16="http://schemas.microsoft.com/office/drawing/2014/main" id="{B6CD41F1-BC43-1424-B261-568463F5717E}"/>
                  </a:ext>
                </a:extLst>
              </p:cNvPr>
              <p:cNvSpPr txBox="1"/>
              <p:nvPr/>
            </p:nvSpPr>
            <p:spPr>
              <a:xfrm>
                <a:off x="4634870" y="5963234"/>
                <a:ext cx="2500218" cy="169277"/>
              </a:xfrm>
              <a:prstGeom prst="rect">
                <a:avLst/>
              </a:prstGeom>
              <a:noFill/>
            </p:spPr>
            <p:txBody>
              <a:bodyPr wrap="square" lIns="0" tIns="0" rIns="0" bIns="0" rtlCol="0">
                <a:spAutoFit/>
              </a:bodyPr>
              <a:lstStyle/>
              <a:p>
                <a:pPr lvl="0">
                  <a:defRPr/>
                </a:pPr>
                <a:r>
                  <a:rPr lang="it-IT" sz="1100" dirty="0">
                    <a:solidFill>
                      <a:srgbClr val="001965"/>
                    </a:solidFill>
                  </a:rPr>
                  <a:t>Né d'accordo né in disaccordo </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53" name="Rectangle 122">
                <a:extLst>
                  <a:ext uri="{FF2B5EF4-FFF2-40B4-BE49-F238E27FC236}">
                    <a16:creationId xmlns:a16="http://schemas.microsoft.com/office/drawing/2014/main" id="{14452869-7EDF-1328-C7F1-9030F394A850}"/>
                  </a:ext>
                </a:extLst>
              </p:cNvPr>
              <p:cNvSpPr/>
              <p:nvPr/>
            </p:nvSpPr>
            <p:spPr>
              <a:xfrm>
                <a:off x="4382870" y="5959720"/>
                <a:ext cx="180000" cy="18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nvGrpSpPr>
            <p:cNvPr id="46" name="Group 115">
              <a:extLst>
                <a:ext uri="{FF2B5EF4-FFF2-40B4-BE49-F238E27FC236}">
                  <a16:creationId xmlns:a16="http://schemas.microsoft.com/office/drawing/2014/main" id="{9EE9ADAB-BFCC-1E77-938A-B3158E780EAD}"/>
                </a:ext>
              </a:extLst>
            </p:cNvPr>
            <p:cNvGrpSpPr/>
            <p:nvPr/>
          </p:nvGrpSpPr>
          <p:grpSpPr>
            <a:xfrm>
              <a:off x="6505533" y="5959720"/>
              <a:ext cx="1590218" cy="180000"/>
              <a:chOff x="7164183" y="5959720"/>
              <a:chExt cx="1590218" cy="180000"/>
            </a:xfrm>
          </p:grpSpPr>
          <p:sp>
            <p:nvSpPr>
              <p:cNvPr id="50" name="TextBox 119">
                <a:extLst>
                  <a:ext uri="{FF2B5EF4-FFF2-40B4-BE49-F238E27FC236}">
                    <a16:creationId xmlns:a16="http://schemas.microsoft.com/office/drawing/2014/main" id="{97E3D6FC-1198-2E49-1D5B-097E7E4F38C1}"/>
                  </a:ext>
                </a:extLst>
              </p:cNvPr>
              <p:cNvSpPr txBox="1"/>
              <p:nvPr/>
            </p:nvSpPr>
            <p:spPr>
              <a:xfrm>
                <a:off x="7416183" y="5967898"/>
                <a:ext cx="1338218" cy="169277"/>
              </a:xfrm>
              <a:prstGeom prst="rect">
                <a:avLst/>
              </a:prstGeom>
              <a:noFill/>
            </p:spPr>
            <p:txBody>
              <a:bodyPr wrap="square" lIns="0" tIns="0" rIns="0" bIns="0" rtlCol="0">
                <a:spAutoFit/>
              </a:bodyPr>
              <a:lstStyle/>
              <a:p>
                <a:pPr lvl="0">
                  <a:defRPr/>
                </a:pPr>
                <a:r>
                  <a:rPr lang="en-GB" sz="1100" dirty="0" err="1">
                    <a:solidFill>
                      <a:srgbClr val="001965"/>
                    </a:solidFill>
                  </a:rPr>
                  <a:t>D’accordo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51" name="Rectangle 120">
                <a:extLst>
                  <a:ext uri="{FF2B5EF4-FFF2-40B4-BE49-F238E27FC236}">
                    <a16:creationId xmlns:a16="http://schemas.microsoft.com/office/drawing/2014/main" id="{3C68B6F7-A380-93E4-B0D5-FB37C69D2D32}"/>
                  </a:ext>
                </a:extLst>
              </p:cNvPr>
              <p:cNvSpPr/>
              <p:nvPr/>
            </p:nvSpPr>
            <p:spPr>
              <a:xfrm>
                <a:off x="7164183" y="5959720"/>
                <a:ext cx="180000" cy="180000"/>
              </a:xfrm>
              <a:prstGeom prst="rect">
                <a:avLst/>
              </a:prstGeom>
              <a:solidFill>
                <a:srgbClr val="89C1E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nvGrpSpPr>
            <p:cNvPr id="47" name="Group 116">
              <a:extLst>
                <a:ext uri="{FF2B5EF4-FFF2-40B4-BE49-F238E27FC236}">
                  <a16:creationId xmlns:a16="http://schemas.microsoft.com/office/drawing/2014/main" id="{CAC89688-0EE9-871F-679F-B6C933B11B00}"/>
                </a:ext>
              </a:extLst>
            </p:cNvPr>
            <p:cNvGrpSpPr/>
            <p:nvPr/>
          </p:nvGrpSpPr>
          <p:grpSpPr>
            <a:xfrm>
              <a:off x="7915751" y="5959720"/>
              <a:ext cx="2277779" cy="180000"/>
              <a:chOff x="9095163" y="5959720"/>
              <a:chExt cx="2277779" cy="180000"/>
            </a:xfrm>
          </p:grpSpPr>
          <p:sp>
            <p:nvSpPr>
              <p:cNvPr id="48" name="TextBox 117">
                <a:extLst>
                  <a:ext uri="{FF2B5EF4-FFF2-40B4-BE49-F238E27FC236}">
                    <a16:creationId xmlns:a16="http://schemas.microsoft.com/office/drawing/2014/main" id="{6C46C3E4-3442-1035-3D77-732A9C39A85F}"/>
                  </a:ext>
                </a:extLst>
              </p:cNvPr>
              <p:cNvSpPr txBox="1"/>
              <p:nvPr/>
            </p:nvSpPr>
            <p:spPr>
              <a:xfrm>
                <a:off x="9347163" y="5959720"/>
                <a:ext cx="2025779" cy="169277"/>
              </a:xfrm>
              <a:prstGeom prst="rect">
                <a:avLst/>
              </a:prstGeom>
              <a:noFill/>
            </p:spPr>
            <p:txBody>
              <a:bodyPr wrap="square" lIns="0" tIns="0" rIns="0" bIns="0" rtlCol="0">
                <a:spAutoFit/>
              </a:bodyPr>
              <a:lstStyle/>
              <a:p>
                <a:pPr lvl="0">
                  <a:defRPr/>
                </a:pPr>
                <a:r>
                  <a:rPr lang="en-GB" sz="1100" dirty="0">
                    <a:solidFill>
                      <a:srgbClr val="001965"/>
                    </a:solidFill>
                  </a:rPr>
                  <a:t>Fortemente </a:t>
                </a:r>
                <a:r>
                  <a:rPr lang="en-GB" sz="1100" dirty="0" err="1">
                    <a:solidFill>
                      <a:srgbClr val="001965"/>
                    </a:solidFill>
                  </a:rPr>
                  <a:t>d’accordo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49" name="Rectangle 118">
                <a:extLst>
                  <a:ext uri="{FF2B5EF4-FFF2-40B4-BE49-F238E27FC236}">
                    <a16:creationId xmlns:a16="http://schemas.microsoft.com/office/drawing/2014/main" id="{810F38F8-237D-06DF-8059-E3E5B1634AB9}"/>
                  </a:ext>
                </a:extLst>
              </p:cNvPr>
              <p:cNvSpPr/>
              <p:nvPr/>
            </p:nvSpPr>
            <p:spPr>
              <a:xfrm>
                <a:off x="9095163" y="5959720"/>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spTree>
    <p:extLst>
      <p:ext uri="{BB962C8B-B14F-4D97-AF65-F5344CB8AC3E}">
        <p14:creationId xmlns:p14="http://schemas.microsoft.com/office/powerpoint/2010/main" val="826556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AFD58-4566-01DC-7B44-94F94AA63357}"/>
            </a:ext>
          </a:extLst>
        </p:cNvPr>
        <p:cNvGrpSpPr/>
        <p:nvPr/>
      </p:nvGrpSpPr>
      <p:grpSpPr>
        <a:xfrm>
          <a:off x="0" y="0"/>
          <a:ext cx="0" cy="0"/>
          <a:chOff x="0" y="0"/>
          <a:chExt cx="0" cy="0"/>
        </a:xfrm>
      </p:grpSpPr>
      <p:sp>
        <p:nvSpPr>
          <p:cNvPr id="91" name="Rettangolo con angoli arrotondati 15">
            <a:extLst>
              <a:ext uri="{FF2B5EF4-FFF2-40B4-BE49-F238E27FC236}">
                <a16:creationId xmlns:a16="http://schemas.microsoft.com/office/drawing/2014/main" id="{CCBD05F1-320B-5C8B-97C2-E97CD4AC5F4E}"/>
              </a:ext>
            </a:extLst>
          </p:cNvPr>
          <p:cNvSpPr/>
          <p:nvPr/>
        </p:nvSpPr>
        <p:spPr>
          <a:xfrm>
            <a:off x="10397417" y="1570114"/>
            <a:ext cx="1335088" cy="3681123"/>
          </a:xfrm>
          <a:prstGeom prst="roundRect">
            <a:avLst>
              <a:gd name="adj" fmla="val 11831"/>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92" name="Rettangolo con angoli arrotondati 15">
            <a:extLst>
              <a:ext uri="{FF2B5EF4-FFF2-40B4-BE49-F238E27FC236}">
                <a16:creationId xmlns:a16="http://schemas.microsoft.com/office/drawing/2014/main" id="{49C71CE7-3935-D5BF-97FB-60D1A5760DF2}"/>
              </a:ext>
            </a:extLst>
          </p:cNvPr>
          <p:cNvSpPr/>
          <p:nvPr/>
        </p:nvSpPr>
        <p:spPr>
          <a:xfrm>
            <a:off x="421924" y="2235454"/>
            <a:ext cx="11310581" cy="3964846"/>
          </a:xfrm>
          <a:prstGeom prst="roundRect">
            <a:avLst>
              <a:gd name="adj" fmla="val 6027"/>
            </a:avLst>
          </a:prstGeom>
          <a:solidFill>
            <a:schemeClr val="bg1"/>
          </a:solidFill>
          <a:ln>
            <a:noFill/>
          </a:ln>
          <a:effectLst>
            <a:outerShdw blurRad="142765" dist="12700" sx="101000" sy="101000" algn="ctr" rotWithShape="0">
              <a:prstClr val="black">
                <a:alpha val="15000"/>
              </a:prstClr>
            </a:outerShdw>
          </a:effectLst>
        </p:spPr>
        <p:txBody>
          <a:bodyPr vert="vert270" wrap="square" lIns="0" tIns="0" rIns="0" bIns="324000" rtlCol="0" anchor="ctr">
            <a:noAutofit/>
          </a:bodyPr>
          <a:lstStyle/>
          <a:p>
            <a:pPr algn="ctr"/>
            <a:endParaRPr lang="it-IT" sz="1100" b="1">
              <a:solidFill>
                <a:schemeClr val="bg1"/>
              </a:solidFill>
              <a:ea typeface="Apis For Office" panose="020B0504010101010104" pitchFamily="34" charset="0"/>
              <a:cs typeface="Apis For Office" panose="020B0504010101010104" pitchFamily="34" charset="0"/>
            </a:endParaRPr>
          </a:p>
        </p:txBody>
      </p:sp>
      <p:sp>
        <p:nvSpPr>
          <p:cNvPr id="2" name="Segnaposto testo 1">
            <a:extLst>
              <a:ext uri="{FF2B5EF4-FFF2-40B4-BE49-F238E27FC236}">
                <a16:creationId xmlns:a16="http://schemas.microsoft.com/office/drawing/2014/main" id="{9D091AEB-3855-20EB-FDD6-0AFBEC3C36A1}"/>
              </a:ext>
            </a:extLst>
          </p:cNvPr>
          <p:cNvSpPr>
            <a:spLocks noGrp="1"/>
          </p:cNvSpPr>
          <p:nvPr>
            <p:ph type="body" sz="quarter" idx="11"/>
          </p:nvPr>
        </p:nvSpPr>
        <p:spPr/>
        <p:txBody>
          <a:bodyPr/>
          <a:lstStyle/>
          <a:p>
            <a:r>
              <a:rPr lang="it-IT" dirty="0"/>
              <a:t>† Le percentuali totali dei rispondenti che si dicono d'accordo o fortemente d'accordo possono differire dalla somma delle singole percentuali a causa dell'arrotondamento. Timothy Arnaut, et Al. </a:t>
            </a:r>
            <a:r>
              <a:rPr lang="en-US" dirty="0"/>
              <a:t>Retrospective Assessment of Food Noise Changes after Initiation of Injectable Semaglutide for Weight management in the USA: The INFORM Survey </a:t>
            </a:r>
            <a:r>
              <a:rPr lang="it-IT" dirty="0" err="1"/>
              <a:t>Adv</a:t>
            </a:r>
            <a:r>
              <a:rPr lang="it-IT" dirty="0"/>
              <a:t> Ther (2026) 43:3649–3659 https://doi.org/10.1007/s12325-026-03636-x</a:t>
            </a:r>
            <a:endParaRPr lang="en-GB" dirty="0"/>
          </a:p>
        </p:txBody>
      </p:sp>
      <p:sp>
        <p:nvSpPr>
          <p:cNvPr id="3" name="TextBox 10">
            <a:extLst>
              <a:ext uri="{FF2B5EF4-FFF2-40B4-BE49-F238E27FC236}">
                <a16:creationId xmlns:a16="http://schemas.microsoft.com/office/drawing/2014/main" id="{82147670-C777-1D83-455D-9EA2922038DF}"/>
              </a:ext>
            </a:extLst>
          </p:cNvPr>
          <p:cNvSpPr txBox="1">
            <a:spLocks noChangeAspect="1"/>
          </p:cNvSpPr>
          <p:nvPr/>
        </p:nvSpPr>
        <p:spPr>
          <a:xfrm rot="10800000">
            <a:off x="-4" y="-6"/>
            <a:ext cx="11654872" cy="1440275"/>
          </a:xfrm>
          <a:prstGeom prst="round2DiagRect">
            <a:avLst>
              <a:gd name="adj1" fmla="val 50000"/>
              <a:gd name="adj2" fmla="val 0"/>
            </a:avLst>
          </a:prstGeom>
          <a:solidFill>
            <a:schemeClr val="accent3"/>
          </a:solidFill>
        </p:spPr>
        <p:txBody>
          <a:bodyPr wrap="square" lIns="0" tIns="0" rIns="0" bIns="0" rtlCol="0" anchor="ctr">
            <a:noAutofit/>
          </a:bodyPr>
          <a:lstStyle/>
          <a:p>
            <a:pPr>
              <a:lnSpc>
                <a:spcPct val="90000"/>
              </a:lnSpc>
            </a:pPr>
            <a:endParaRPr lang="en-US" sz="900" noProof="1">
              <a:solidFill>
                <a:schemeClr val="bg1"/>
              </a:solidFill>
              <a:latin typeface="Century Gothic" panose="020B0502020202020204" pitchFamily="34" charset="0"/>
            </a:endParaRPr>
          </a:p>
        </p:txBody>
      </p:sp>
      <p:sp>
        <p:nvSpPr>
          <p:cNvPr id="4" name="Segnaposto testo 2">
            <a:extLst>
              <a:ext uri="{FF2B5EF4-FFF2-40B4-BE49-F238E27FC236}">
                <a16:creationId xmlns:a16="http://schemas.microsoft.com/office/drawing/2014/main" id="{8CB47F5A-700C-2421-8B27-63562C6F122F}"/>
              </a:ext>
            </a:extLst>
          </p:cNvPr>
          <p:cNvSpPr txBox="1">
            <a:spLocks/>
          </p:cNvSpPr>
          <p:nvPr/>
        </p:nvSpPr>
        <p:spPr>
          <a:xfrm>
            <a:off x="505480" y="400353"/>
            <a:ext cx="11231553" cy="1440276"/>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a:lnSpc>
                <a:spcPct val="90000"/>
              </a:lnSpc>
            </a:pPr>
            <a:r>
              <a:rPr lang="en-GB" sz="2800" dirty="0">
                <a:solidFill>
                  <a:srgbClr val="001965"/>
                </a:solidFill>
              </a:rPr>
              <a:t>Semaglutide </a:t>
            </a:r>
            <a:r>
              <a:rPr lang="it-IT" sz="2800" dirty="0">
                <a:solidFill>
                  <a:srgbClr val="001965"/>
                </a:solidFill>
              </a:rPr>
              <a:t>è risultata associata a miglioramenti di </a:t>
            </a:r>
            <a:r>
              <a:rPr lang="it-IT" sz="2800" dirty="0">
                <a:solidFill>
                  <a:schemeClr val="bg2"/>
                </a:solidFill>
              </a:rPr>
              <a:t>autostima, salute mentale, stile di vita e abitudini</a:t>
            </a:r>
            <a:r>
              <a:rPr lang="en-GB" sz="2800" dirty="0">
                <a:solidFill>
                  <a:schemeClr val="bg2"/>
                </a:solidFill>
              </a:rPr>
              <a:t> </a:t>
            </a:r>
            <a:endParaRPr lang="en-US" sz="2800" dirty="0">
              <a:solidFill>
                <a:schemeClr val="bg2"/>
              </a:solidFill>
            </a:endParaRPr>
          </a:p>
        </p:txBody>
      </p:sp>
      <p:graphicFrame>
        <p:nvGraphicFramePr>
          <p:cNvPr id="60" name="Content Placeholder 8">
            <a:extLst>
              <a:ext uri="{FF2B5EF4-FFF2-40B4-BE49-F238E27FC236}">
                <a16:creationId xmlns:a16="http://schemas.microsoft.com/office/drawing/2014/main" id="{7D6B05AA-B65C-D22A-E926-B7420649DD34}"/>
              </a:ext>
            </a:extLst>
          </p:cNvPr>
          <p:cNvGraphicFramePr>
            <a:graphicFrameLocks/>
          </p:cNvGraphicFramePr>
          <p:nvPr>
            <p:extLst>
              <p:ext uri="{D42A27DB-BD31-4B8C-83A1-F6EECF244321}">
                <p14:modId xmlns:p14="http://schemas.microsoft.com/office/powerpoint/2010/main" val="3959809250"/>
              </p:ext>
            </p:extLst>
          </p:nvPr>
        </p:nvGraphicFramePr>
        <p:xfrm>
          <a:off x="4428733" y="1655842"/>
          <a:ext cx="6254750" cy="4632325"/>
        </p:xfrm>
        <a:graphic>
          <a:graphicData uri="http://schemas.openxmlformats.org/drawingml/2006/chart">
            <c:chart xmlns:c="http://schemas.openxmlformats.org/drawingml/2006/chart" xmlns:r="http://schemas.openxmlformats.org/officeDocument/2006/relationships" r:id="rId2"/>
          </a:graphicData>
        </a:graphic>
      </p:graphicFrame>
      <p:grpSp>
        <p:nvGrpSpPr>
          <p:cNvPr id="62" name="Group 59">
            <a:extLst>
              <a:ext uri="{FF2B5EF4-FFF2-40B4-BE49-F238E27FC236}">
                <a16:creationId xmlns:a16="http://schemas.microsoft.com/office/drawing/2014/main" id="{3B7EBE5E-226D-FCB7-C0E4-7D46D58B77D8}"/>
              </a:ext>
            </a:extLst>
          </p:cNvPr>
          <p:cNvGrpSpPr/>
          <p:nvPr/>
        </p:nvGrpSpPr>
        <p:grpSpPr>
          <a:xfrm>
            <a:off x="767971" y="2402390"/>
            <a:ext cx="3708050" cy="2934575"/>
            <a:chOff x="4316176" y="2512305"/>
            <a:chExt cx="1919287" cy="3144358"/>
          </a:xfrm>
        </p:grpSpPr>
        <p:sp>
          <p:nvSpPr>
            <p:cNvPr id="63" name="TextBox 60">
              <a:extLst>
                <a:ext uri="{FF2B5EF4-FFF2-40B4-BE49-F238E27FC236}">
                  <a16:creationId xmlns:a16="http://schemas.microsoft.com/office/drawing/2014/main" id="{3DC1E042-2CAE-9189-73BC-0A39FBA2C149}"/>
                </a:ext>
              </a:extLst>
            </p:cNvPr>
            <p:cNvSpPr txBox="1"/>
            <p:nvPr/>
          </p:nvSpPr>
          <p:spPr>
            <a:xfrm>
              <a:off x="4316176" y="2512305"/>
              <a:ext cx="1919287" cy="461690"/>
            </a:xfrm>
            <a:prstGeom prst="rect">
              <a:avLst/>
            </a:prstGeom>
            <a:noFill/>
          </p:spPr>
          <p:txBody>
            <a:bodyPr wrap="square" lIns="0" tIns="0" rIns="0" bIns="0" rtlCol="0" anchor="ctr">
              <a:spAutoFit/>
            </a:bodyPr>
            <a:lstStyle/>
            <a:p>
              <a:pPr lvl="0">
                <a:defRPr/>
              </a:pPr>
              <a:r>
                <a:rPr lang="it-IT" sz="1400" dirty="0">
                  <a:solidFill>
                    <a:srgbClr val="001965"/>
                  </a:solidFill>
                </a:rPr>
                <a:t>Sono soddisfatto/a del trattamento attuale per la gestione del peso</a:t>
              </a:r>
              <a:endParaRPr kumimoji="0" lang="en-GB" sz="1400" b="0" i="0" u="none" strike="noStrike" kern="1200" cap="none" spc="0" normalizeH="0" baseline="0" noProof="0" dirty="0">
                <a:ln>
                  <a:noFill/>
                </a:ln>
                <a:solidFill>
                  <a:srgbClr val="001965"/>
                </a:solidFill>
                <a:effectLst/>
                <a:uLnTx/>
                <a:uFillTx/>
                <a:ea typeface="+mn-ea"/>
                <a:cs typeface="+mn-cs"/>
              </a:endParaRPr>
            </a:p>
          </p:txBody>
        </p:sp>
        <p:sp>
          <p:nvSpPr>
            <p:cNvPr id="64" name="TextBox 61">
              <a:extLst>
                <a:ext uri="{FF2B5EF4-FFF2-40B4-BE49-F238E27FC236}">
                  <a16:creationId xmlns:a16="http://schemas.microsoft.com/office/drawing/2014/main" id="{93C1A978-726B-1E5E-B97A-26ED2CB68B2A}"/>
                </a:ext>
              </a:extLst>
            </p:cNvPr>
            <p:cNvSpPr txBox="1"/>
            <p:nvPr/>
          </p:nvSpPr>
          <p:spPr>
            <a:xfrm>
              <a:off x="4316176" y="3329323"/>
              <a:ext cx="1919287" cy="230846"/>
            </a:xfrm>
            <a:prstGeom prst="rect">
              <a:avLst/>
            </a:prstGeom>
            <a:noFill/>
          </p:spPr>
          <p:txBody>
            <a:bodyPr wrap="square" lIns="0" tIns="0" rIns="0" bIns="0" rtlCol="0" anchor="ctr">
              <a:spAutoFit/>
            </a:bodyPr>
            <a:lstStyle/>
            <a:p>
              <a:pPr lvl="0">
                <a:defRPr/>
              </a:pPr>
              <a:r>
                <a:rPr lang="it-IT" sz="1400" dirty="0">
                  <a:solidFill>
                    <a:srgbClr val="001965"/>
                  </a:solidFill>
                </a:rPr>
                <a:t>La mia salute mentale è migliorata</a:t>
              </a:r>
              <a:endParaRPr kumimoji="0" lang="en-GB" sz="1400" b="0" i="0" u="none" strike="noStrike" kern="1200" cap="none" spc="0" normalizeH="0" baseline="0" noProof="0" dirty="0">
                <a:ln>
                  <a:noFill/>
                </a:ln>
                <a:solidFill>
                  <a:srgbClr val="001965"/>
                </a:solidFill>
                <a:effectLst/>
                <a:uLnTx/>
                <a:uFillTx/>
                <a:ea typeface="+mn-ea"/>
                <a:cs typeface="+mn-cs"/>
              </a:endParaRPr>
            </a:p>
          </p:txBody>
        </p:sp>
        <p:sp>
          <p:nvSpPr>
            <p:cNvPr id="65" name="TextBox 62">
              <a:extLst>
                <a:ext uri="{FF2B5EF4-FFF2-40B4-BE49-F238E27FC236}">
                  <a16:creationId xmlns:a16="http://schemas.microsoft.com/office/drawing/2014/main" id="{8213939F-D4AD-6EBF-25C3-3826E43C23DB}"/>
                </a:ext>
              </a:extLst>
            </p:cNvPr>
            <p:cNvSpPr txBox="1"/>
            <p:nvPr/>
          </p:nvSpPr>
          <p:spPr>
            <a:xfrm>
              <a:off x="4316176" y="4041253"/>
              <a:ext cx="1919287" cy="230846"/>
            </a:xfrm>
            <a:prstGeom prst="rect">
              <a:avLst/>
            </a:prstGeom>
            <a:noFill/>
          </p:spPr>
          <p:txBody>
            <a:bodyPr wrap="square" lIns="0" tIns="0" rIns="0" bIns="0" rtlCol="0" anchor="ctr">
              <a:spAutoFit/>
            </a:bodyPr>
            <a:lstStyle/>
            <a:p>
              <a:pPr lvl="0">
                <a:defRPr/>
              </a:pPr>
              <a:r>
                <a:rPr lang="it-IT" sz="1400" dirty="0">
                  <a:solidFill>
                    <a:srgbClr val="001965"/>
                  </a:solidFill>
                </a:rPr>
                <a:t>La mia autostima è migliorata</a:t>
              </a:r>
              <a:endParaRPr kumimoji="0" lang="en-GB" sz="1400" b="0" i="0" u="none" strike="noStrike" kern="1200" cap="none" spc="0" normalizeH="0" baseline="0" noProof="0" dirty="0">
                <a:ln>
                  <a:noFill/>
                </a:ln>
                <a:solidFill>
                  <a:srgbClr val="001965"/>
                </a:solidFill>
                <a:effectLst/>
                <a:uLnTx/>
                <a:uFillTx/>
                <a:ea typeface="+mn-ea"/>
                <a:cs typeface="+mn-cs"/>
              </a:endParaRPr>
            </a:p>
          </p:txBody>
        </p:sp>
        <p:sp>
          <p:nvSpPr>
            <p:cNvPr id="66" name="TextBox 63">
              <a:extLst>
                <a:ext uri="{FF2B5EF4-FFF2-40B4-BE49-F238E27FC236}">
                  <a16:creationId xmlns:a16="http://schemas.microsoft.com/office/drawing/2014/main" id="{FD257585-07BD-3CF8-BDC4-EF7B702E888F}"/>
                </a:ext>
              </a:extLst>
            </p:cNvPr>
            <p:cNvSpPr txBox="1"/>
            <p:nvPr/>
          </p:nvSpPr>
          <p:spPr>
            <a:xfrm>
              <a:off x="4316176" y="4746800"/>
              <a:ext cx="1919287" cy="230846"/>
            </a:xfrm>
            <a:prstGeom prst="rect">
              <a:avLst/>
            </a:prstGeom>
            <a:noFill/>
          </p:spPr>
          <p:txBody>
            <a:bodyPr wrap="square" lIns="0" tIns="0" rIns="0" bIns="0" rtlCol="0" anchor="ctr">
              <a:spAutoFit/>
            </a:bodyPr>
            <a:lstStyle/>
            <a:p>
              <a:pPr lvl="0">
                <a:defRPr/>
              </a:pPr>
              <a:r>
                <a:rPr lang="it-IT" sz="1400" dirty="0">
                  <a:solidFill>
                    <a:srgbClr val="001965"/>
                  </a:solidFill>
                </a:rPr>
                <a:t>Ho sviluppato uno stile di vita più sano</a:t>
              </a:r>
              <a:endParaRPr kumimoji="0" lang="en-GB" sz="1400" b="0" i="0" u="none" strike="noStrike" kern="1200" cap="none" spc="0" normalizeH="0" baseline="0" noProof="0" dirty="0">
                <a:ln>
                  <a:noFill/>
                </a:ln>
                <a:solidFill>
                  <a:srgbClr val="001965"/>
                </a:solidFill>
                <a:effectLst/>
                <a:uLnTx/>
                <a:uFillTx/>
                <a:ea typeface="+mn-ea"/>
                <a:cs typeface="+mn-cs"/>
              </a:endParaRPr>
            </a:p>
          </p:txBody>
        </p:sp>
        <p:sp>
          <p:nvSpPr>
            <p:cNvPr id="67" name="TextBox 64">
              <a:extLst>
                <a:ext uri="{FF2B5EF4-FFF2-40B4-BE49-F238E27FC236}">
                  <a16:creationId xmlns:a16="http://schemas.microsoft.com/office/drawing/2014/main" id="{7CCE69E2-0EE1-5A15-321E-A635B39923A5}"/>
                </a:ext>
              </a:extLst>
            </p:cNvPr>
            <p:cNvSpPr txBox="1"/>
            <p:nvPr/>
          </p:nvSpPr>
          <p:spPr>
            <a:xfrm>
              <a:off x="4316176" y="5425817"/>
              <a:ext cx="1919287" cy="230846"/>
            </a:xfrm>
            <a:prstGeom prst="rect">
              <a:avLst/>
            </a:prstGeom>
            <a:noFill/>
          </p:spPr>
          <p:txBody>
            <a:bodyPr wrap="square" lIns="0" tIns="0" rIns="0" bIns="0" rtlCol="0" anchor="ctr">
              <a:spAutoFit/>
            </a:bodyPr>
            <a:lstStyle/>
            <a:p>
              <a:pPr lvl="0">
                <a:defRPr/>
              </a:pPr>
              <a:r>
                <a:rPr lang="it-IT" sz="1400" dirty="0">
                  <a:solidFill>
                    <a:srgbClr val="001965"/>
                  </a:solidFill>
                </a:rPr>
                <a:t>Ho sviluppato abitudini più sane</a:t>
              </a:r>
              <a:endParaRPr kumimoji="0" lang="en-GB" sz="1400" b="0" i="0" u="none" strike="noStrike" kern="1200" cap="none" spc="0" normalizeH="0" baseline="0" noProof="0" dirty="0">
                <a:ln>
                  <a:noFill/>
                </a:ln>
                <a:solidFill>
                  <a:srgbClr val="001965"/>
                </a:solidFill>
                <a:effectLst/>
                <a:uLnTx/>
                <a:uFillTx/>
                <a:ea typeface="+mn-ea"/>
                <a:cs typeface="+mn-cs"/>
              </a:endParaRPr>
            </a:p>
          </p:txBody>
        </p:sp>
      </p:grpSp>
      <p:grpSp>
        <p:nvGrpSpPr>
          <p:cNvPr id="68" name="Group 70">
            <a:extLst>
              <a:ext uri="{FF2B5EF4-FFF2-40B4-BE49-F238E27FC236}">
                <a16:creationId xmlns:a16="http://schemas.microsoft.com/office/drawing/2014/main" id="{5D928A47-5206-0438-2F35-130FABCF0D46}"/>
              </a:ext>
            </a:extLst>
          </p:cNvPr>
          <p:cNvGrpSpPr/>
          <p:nvPr/>
        </p:nvGrpSpPr>
        <p:grpSpPr>
          <a:xfrm>
            <a:off x="10135629" y="1679971"/>
            <a:ext cx="1919287" cy="3648158"/>
            <a:chOff x="3823448" y="1687367"/>
            <a:chExt cx="1919287" cy="3908958"/>
          </a:xfrm>
        </p:grpSpPr>
        <p:sp>
          <p:nvSpPr>
            <p:cNvPr id="69" name="TextBox 71">
              <a:extLst>
                <a:ext uri="{FF2B5EF4-FFF2-40B4-BE49-F238E27FC236}">
                  <a16:creationId xmlns:a16="http://schemas.microsoft.com/office/drawing/2014/main" id="{597C3C56-96C7-57C6-B3F1-DA86BD164143}"/>
                </a:ext>
              </a:extLst>
            </p:cNvPr>
            <p:cNvSpPr txBox="1"/>
            <p:nvPr/>
          </p:nvSpPr>
          <p:spPr>
            <a:xfrm>
              <a:off x="3823448" y="2580995"/>
              <a:ext cx="1919287" cy="23084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latin typeface="Apis For Office"/>
                  <a:ea typeface="+mn-ea"/>
                  <a:cs typeface="+mn-cs"/>
                </a:rPr>
                <a:t>83%</a:t>
              </a:r>
            </a:p>
          </p:txBody>
        </p:sp>
        <p:sp>
          <p:nvSpPr>
            <p:cNvPr id="70" name="TextBox 72">
              <a:extLst>
                <a:ext uri="{FF2B5EF4-FFF2-40B4-BE49-F238E27FC236}">
                  <a16:creationId xmlns:a16="http://schemas.microsoft.com/office/drawing/2014/main" id="{E19D2E56-CCF2-ACE8-DEA1-561F8BE63E89}"/>
                </a:ext>
              </a:extLst>
            </p:cNvPr>
            <p:cNvSpPr txBox="1"/>
            <p:nvPr/>
          </p:nvSpPr>
          <p:spPr>
            <a:xfrm>
              <a:off x="3823448" y="3268985"/>
              <a:ext cx="1919287" cy="23084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latin typeface="Apis For Office"/>
                  <a:ea typeface="+mn-ea"/>
                  <a:cs typeface="+mn-cs"/>
                </a:rPr>
                <a:t>64%</a:t>
              </a:r>
            </a:p>
          </p:txBody>
        </p:sp>
        <p:sp>
          <p:nvSpPr>
            <p:cNvPr id="71" name="TextBox 73">
              <a:extLst>
                <a:ext uri="{FF2B5EF4-FFF2-40B4-BE49-F238E27FC236}">
                  <a16:creationId xmlns:a16="http://schemas.microsoft.com/office/drawing/2014/main" id="{6E870410-7D38-5259-8B32-CCC1C9505EDD}"/>
                </a:ext>
              </a:extLst>
            </p:cNvPr>
            <p:cNvSpPr txBox="1"/>
            <p:nvPr/>
          </p:nvSpPr>
          <p:spPr>
            <a:xfrm>
              <a:off x="3823448" y="3967307"/>
              <a:ext cx="1919287" cy="23084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latin typeface="Apis For Office"/>
                  <a:ea typeface="+mn-ea"/>
                  <a:cs typeface="+mn-cs"/>
                </a:rPr>
                <a:t>76%</a:t>
              </a:r>
            </a:p>
          </p:txBody>
        </p:sp>
        <p:sp>
          <p:nvSpPr>
            <p:cNvPr id="72" name="TextBox 74">
              <a:extLst>
                <a:ext uri="{FF2B5EF4-FFF2-40B4-BE49-F238E27FC236}">
                  <a16:creationId xmlns:a16="http://schemas.microsoft.com/office/drawing/2014/main" id="{A10D0EDC-2FF4-2EE0-74B7-19C8979ED2C0}"/>
                </a:ext>
              </a:extLst>
            </p:cNvPr>
            <p:cNvSpPr txBox="1"/>
            <p:nvPr/>
          </p:nvSpPr>
          <p:spPr>
            <a:xfrm>
              <a:off x="3823448" y="4686462"/>
              <a:ext cx="1919287" cy="23084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latin typeface="Apis For Office"/>
                  <a:ea typeface="+mn-ea"/>
                  <a:cs typeface="+mn-cs"/>
                </a:rPr>
                <a:t>76%</a:t>
              </a:r>
            </a:p>
          </p:txBody>
        </p:sp>
        <p:sp>
          <p:nvSpPr>
            <p:cNvPr id="73" name="TextBox 75">
              <a:extLst>
                <a:ext uri="{FF2B5EF4-FFF2-40B4-BE49-F238E27FC236}">
                  <a16:creationId xmlns:a16="http://schemas.microsoft.com/office/drawing/2014/main" id="{66954348-BBA9-4696-7E23-A4232D9D72F2}"/>
                </a:ext>
              </a:extLst>
            </p:cNvPr>
            <p:cNvSpPr txBox="1"/>
            <p:nvPr/>
          </p:nvSpPr>
          <p:spPr>
            <a:xfrm>
              <a:off x="3823448" y="5365479"/>
              <a:ext cx="1919287" cy="23084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965"/>
                  </a:solidFill>
                  <a:effectLst/>
                  <a:uLnTx/>
                  <a:uFillTx/>
                  <a:latin typeface="Apis For Office"/>
                  <a:ea typeface="+mn-ea"/>
                  <a:cs typeface="+mn-cs"/>
                </a:rPr>
                <a:t>80%</a:t>
              </a:r>
            </a:p>
          </p:txBody>
        </p:sp>
        <p:sp>
          <p:nvSpPr>
            <p:cNvPr id="74" name="TextBox 76">
              <a:extLst>
                <a:ext uri="{FF2B5EF4-FFF2-40B4-BE49-F238E27FC236}">
                  <a16:creationId xmlns:a16="http://schemas.microsoft.com/office/drawing/2014/main" id="{812C4BB0-AD26-62C4-5726-293D3F7881C5}"/>
                </a:ext>
              </a:extLst>
            </p:cNvPr>
            <p:cNvSpPr txBox="1"/>
            <p:nvPr/>
          </p:nvSpPr>
          <p:spPr>
            <a:xfrm>
              <a:off x="4162871" y="1687367"/>
              <a:ext cx="1179817" cy="665054"/>
            </a:xfrm>
            <a:prstGeom prst="rect">
              <a:avLst/>
            </a:prstGeom>
            <a:noFill/>
          </p:spPr>
          <p:txBody>
            <a:bodyPr wrap="square" lIns="0" tIns="0" rIns="0" bIns="0" rtlCol="0">
              <a:spAutoFit/>
            </a:bodyPr>
            <a:lstStyle/>
            <a:p>
              <a:pPr algn="ctr">
                <a:defRPr/>
              </a:pPr>
              <a:r>
                <a:rPr lang="en-GB" sz="1100" b="1" dirty="0" err="1">
                  <a:solidFill>
                    <a:srgbClr val="001965"/>
                  </a:solidFill>
                </a:rPr>
                <a:t>D’accordo</a:t>
              </a:r>
              <a:r>
                <a:rPr lang="en-GB" sz="1100" b="1" dirty="0">
                  <a:solidFill>
                    <a:srgbClr val="001965"/>
                  </a:solidFill>
                </a:rPr>
                <a:t> o fortemente </a:t>
              </a:r>
              <a:br>
                <a:rPr lang="en-GB" sz="1100" b="1" dirty="0">
                  <a:solidFill>
                    <a:srgbClr val="001965"/>
                  </a:solidFill>
                </a:rPr>
              </a:br>
              <a:r>
                <a:rPr lang="en-GB" sz="1100" b="1" dirty="0" err="1">
                  <a:solidFill>
                    <a:srgbClr val="001965"/>
                  </a:solidFill>
                </a:rPr>
                <a:t>d’accordo</a:t>
              </a:r>
              <a:r>
                <a:rPr kumimoji="0" lang="en-GB" sz="1100" b="1" i="0" u="none" strike="noStrike" kern="1200" cap="none" spc="0" normalizeH="0" baseline="30000" noProof="0" dirty="0">
                  <a:ln>
                    <a:noFill/>
                  </a:ln>
                  <a:solidFill>
                    <a:srgbClr val="001965"/>
                  </a:solidFill>
                  <a:effectLst/>
                  <a:uLnTx/>
                  <a:uFillTx/>
                  <a:latin typeface="Apis For Office"/>
                  <a:ea typeface="+mn-ea"/>
                  <a:cs typeface="+mn-cs"/>
                </a:rPr>
                <a:t>†</a:t>
              </a:r>
            </a:p>
            <a:p>
              <a:pPr algn="ctr">
                <a:defRPr/>
              </a:pPr>
              <a:endParaRPr kumimoji="0" lang="en-GB" sz="1100" b="1" i="0" u="none" strike="noStrike" kern="1200" cap="none" spc="0" normalizeH="0" baseline="30000" noProof="0" dirty="0">
                <a:ln>
                  <a:noFill/>
                </a:ln>
                <a:solidFill>
                  <a:srgbClr val="001965"/>
                </a:solidFill>
                <a:effectLst/>
                <a:uLnTx/>
                <a:uFillTx/>
                <a:latin typeface="Apis For Office"/>
                <a:ea typeface="+mn-ea"/>
                <a:cs typeface="+mn-cs"/>
              </a:endParaRPr>
            </a:p>
          </p:txBody>
        </p:sp>
      </p:grpSp>
      <p:grpSp>
        <p:nvGrpSpPr>
          <p:cNvPr id="5" name="Group 111">
            <a:extLst>
              <a:ext uri="{FF2B5EF4-FFF2-40B4-BE49-F238E27FC236}">
                <a16:creationId xmlns:a16="http://schemas.microsoft.com/office/drawing/2014/main" id="{40D0F887-E04A-5A47-38C2-25635AFDDFED}"/>
              </a:ext>
            </a:extLst>
          </p:cNvPr>
          <p:cNvGrpSpPr/>
          <p:nvPr/>
        </p:nvGrpSpPr>
        <p:grpSpPr>
          <a:xfrm>
            <a:off x="1183525" y="5879911"/>
            <a:ext cx="10139744" cy="180000"/>
            <a:chOff x="53786" y="5959720"/>
            <a:chExt cx="10139744" cy="180000"/>
          </a:xfrm>
        </p:grpSpPr>
        <p:grpSp>
          <p:nvGrpSpPr>
            <p:cNvPr id="6" name="Group 112">
              <a:extLst>
                <a:ext uri="{FF2B5EF4-FFF2-40B4-BE49-F238E27FC236}">
                  <a16:creationId xmlns:a16="http://schemas.microsoft.com/office/drawing/2014/main" id="{5FD936B8-7B09-BFE9-1CAD-D0764E35B48E}"/>
                </a:ext>
              </a:extLst>
            </p:cNvPr>
            <p:cNvGrpSpPr/>
            <p:nvPr/>
          </p:nvGrpSpPr>
          <p:grpSpPr>
            <a:xfrm>
              <a:off x="53786" y="5959720"/>
              <a:ext cx="2080788" cy="180000"/>
              <a:chOff x="53786" y="5959720"/>
              <a:chExt cx="2080788" cy="180000"/>
            </a:xfrm>
          </p:grpSpPr>
          <p:sp>
            <p:nvSpPr>
              <p:cNvPr id="19" name="TextBox 125">
                <a:extLst>
                  <a:ext uri="{FF2B5EF4-FFF2-40B4-BE49-F238E27FC236}">
                    <a16:creationId xmlns:a16="http://schemas.microsoft.com/office/drawing/2014/main" id="{1C358099-AE3E-997A-1296-698943D13A41}"/>
                  </a:ext>
                </a:extLst>
              </p:cNvPr>
              <p:cNvSpPr txBox="1"/>
              <p:nvPr/>
            </p:nvSpPr>
            <p:spPr>
              <a:xfrm>
                <a:off x="305785" y="5959720"/>
                <a:ext cx="1828789" cy="169277"/>
              </a:xfrm>
              <a:prstGeom prst="rect">
                <a:avLst/>
              </a:prstGeom>
              <a:noFill/>
            </p:spPr>
            <p:txBody>
              <a:bodyPr wrap="square" lIns="0" tIns="0" rIns="0" bIns="0" rtlCol="0">
                <a:spAutoFit/>
              </a:bodyPr>
              <a:lstStyle/>
              <a:p>
                <a:pPr lvl="0">
                  <a:defRPr/>
                </a:pPr>
                <a:r>
                  <a:rPr lang="en-GB" sz="1100" dirty="0">
                    <a:solidFill>
                      <a:srgbClr val="001965"/>
                    </a:solidFill>
                  </a:rPr>
                  <a:t>Fortemente in </a:t>
                </a:r>
                <a:r>
                  <a:rPr lang="en-GB" sz="1100" dirty="0" err="1">
                    <a:solidFill>
                      <a:srgbClr val="001965"/>
                    </a:solidFill>
                  </a:rPr>
                  <a:t>disaccordo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20" name="Rectangle 126">
                <a:extLst>
                  <a:ext uri="{FF2B5EF4-FFF2-40B4-BE49-F238E27FC236}">
                    <a16:creationId xmlns:a16="http://schemas.microsoft.com/office/drawing/2014/main" id="{1D2AC856-5ADA-303D-1A93-30E001E7165B}"/>
                  </a:ext>
                </a:extLst>
              </p:cNvPr>
              <p:cNvSpPr/>
              <p:nvPr/>
            </p:nvSpPr>
            <p:spPr>
              <a:xfrm>
                <a:off x="53786" y="5959720"/>
                <a:ext cx="180000" cy="180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nvGrpSpPr>
            <p:cNvPr id="7" name="Group 113">
              <a:extLst>
                <a:ext uri="{FF2B5EF4-FFF2-40B4-BE49-F238E27FC236}">
                  <a16:creationId xmlns:a16="http://schemas.microsoft.com/office/drawing/2014/main" id="{043897AF-2701-25D6-D1D2-4AB978827954}"/>
                </a:ext>
              </a:extLst>
            </p:cNvPr>
            <p:cNvGrpSpPr/>
            <p:nvPr/>
          </p:nvGrpSpPr>
          <p:grpSpPr>
            <a:xfrm>
              <a:off x="2356920" y="5959720"/>
              <a:ext cx="1482679" cy="180000"/>
              <a:chOff x="2551066" y="5959720"/>
              <a:chExt cx="1482679" cy="180000"/>
            </a:xfrm>
          </p:grpSpPr>
          <p:sp>
            <p:nvSpPr>
              <p:cNvPr id="17" name="TextBox 123">
                <a:extLst>
                  <a:ext uri="{FF2B5EF4-FFF2-40B4-BE49-F238E27FC236}">
                    <a16:creationId xmlns:a16="http://schemas.microsoft.com/office/drawing/2014/main" id="{E428FCA1-B51E-26FC-F8D9-591257977A23}"/>
                  </a:ext>
                </a:extLst>
              </p:cNvPr>
              <p:cNvSpPr txBox="1"/>
              <p:nvPr/>
            </p:nvSpPr>
            <p:spPr>
              <a:xfrm>
                <a:off x="2803066" y="5959720"/>
                <a:ext cx="1230679" cy="169277"/>
              </a:xfrm>
              <a:prstGeom prst="rect">
                <a:avLst/>
              </a:prstGeom>
              <a:noFill/>
            </p:spPr>
            <p:txBody>
              <a:bodyPr wrap="square" lIns="0" tIns="0" rIns="0" bIns="0" rtlCol="0">
                <a:spAutoFit/>
              </a:bodyPr>
              <a:lstStyle/>
              <a:p>
                <a:pPr lvl="0">
                  <a:defRPr/>
                </a:pPr>
                <a:r>
                  <a:rPr lang="en-GB" sz="1100" dirty="0">
                    <a:solidFill>
                      <a:srgbClr val="001965"/>
                    </a:solidFill>
                  </a:rPr>
                  <a:t>In </a:t>
                </a:r>
                <a:r>
                  <a:rPr lang="en-GB" sz="1100" dirty="0" err="1">
                    <a:solidFill>
                      <a:srgbClr val="001965"/>
                    </a:solidFill>
                  </a:rPr>
                  <a:t>disaccordo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18" name="Rectangle 124">
                <a:extLst>
                  <a:ext uri="{FF2B5EF4-FFF2-40B4-BE49-F238E27FC236}">
                    <a16:creationId xmlns:a16="http://schemas.microsoft.com/office/drawing/2014/main" id="{C08B8E37-34CE-9FF3-688A-0F0636B449EE}"/>
                  </a:ext>
                </a:extLst>
              </p:cNvPr>
              <p:cNvSpPr/>
              <p:nvPr/>
            </p:nvSpPr>
            <p:spPr>
              <a:xfrm>
                <a:off x="2551066" y="5959720"/>
                <a:ext cx="180000" cy="18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nvGrpSpPr>
            <p:cNvPr id="8" name="Group 114">
              <a:extLst>
                <a:ext uri="{FF2B5EF4-FFF2-40B4-BE49-F238E27FC236}">
                  <a16:creationId xmlns:a16="http://schemas.microsoft.com/office/drawing/2014/main" id="{33B17D3A-589C-7C39-0027-95C07AD0D372}"/>
                </a:ext>
              </a:extLst>
            </p:cNvPr>
            <p:cNvGrpSpPr/>
            <p:nvPr/>
          </p:nvGrpSpPr>
          <p:grpSpPr>
            <a:xfrm>
              <a:off x="3843315" y="5959720"/>
              <a:ext cx="2752218" cy="180000"/>
              <a:chOff x="4382870" y="5959720"/>
              <a:chExt cx="2752218" cy="180000"/>
            </a:xfrm>
          </p:grpSpPr>
          <p:sp>
            <p:nvSpPr>
              <p:cNvPr id="15" name="TextBox 121">
                <a:extLst>
                  <a:ext uri="{FF2B5EF4-FFF2-40B4-BE49-F238E27FC236}">
                    <a16:creationId xmlns:a16="http://schemas.microsoft.com/office/drawing/2014/main" id="{E9D43C09-4406-06D7-1D70-40245E8F395C}"/>
                  </a:ext>
                </a:extLst>
              </p:cNvPr>
              <p:cNvSpPr txBox="1"/>
              <p:nvPr/>
            </p:nvSpPr>
            <p:spPr>
              <a:xfrm>
                <a:off x="4634870" y="5963234"/>
                <a:ext cx="2500218" cy="169277"/>
              </a:xfrm>
              <a:prstGeom prst="rect">
                <a:avLst/>
              </a:prstGeom>
              <a:noFill/>
            </p:spPr>
            <p:txBody>
              <a:bodyPr wrap="square" lIns="0" tIns="0" rIns="0" bIns="0" rtlCol="0">
                <a:spAutoFit/>
              </a:bodyPr>
              <a:lstStyle/>
              <a:p>
                <a:pPr lvl="0">
                  <a:defRPr/>
                </a:pPr>
                <a:r>
                  <a:rPr lang="it-IT" sz="1100" dirty="0">
                    <a:solidFill>
                      <a:srgbClr val="001965"/>
                    </a:solidFill>
                  </a:rPr>
                  <a:t>Né d'accordo né in disaccordo </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16" name="Rectangle 122">
                <a:extLst>
                  <a:ext uri="{FF2B5EF4-FFF2-40B4-BE49-F238E27FC236}">
                    <a16:creationId xmlns:a16="http://schemas.microsoft.com/office/drawing/2014/main" id="{D40A5A96-F732-8D34-9401-1789A29E9B07}"/>
                  </a:ext>
                </a:extLst>
              </p:cNvPr>
              <p:cNvSpPr/>
              <p:nvPr/>
            </p:nvSpPr>
            <p:spPr>
              <a:xfrm>
                <a:off x="4382870" y="5959720"/>
                <a:ext cx="180000" cy="18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nvGrpSpPr>
            <p:cNvPr id="9" name="Group 115">
              <a:extLst>
                <a:ext uri="{FF2B5EF4-FFF2-40B4-BE49-F238E27FC236}">
                  <a16:creationId xmlns:a16="http://schemas.microsoft.com/office/drawing/2014/main" id="{9303BB10-2DC4-C925-C204-7B709DD9F135}"/>
                </a:ext>
              </a:extLst>
            </p:cNvPr>
            <p:cNvGrpSpPr/>
            <p:nvPr/>
          </p:nvGrpSpPr>
          <p:grpSpPr>
            <a:xfrm>
              <a:off x="6505533" y="5959720"/>
              <a:ext cx="1590218" cy="180000"/>
              <a:chOff x="7164183" y="5959720"/>
              <a:chExt cx="1590218" cy="180000"/>
            </a:xfrm>
          </p:grpSpPr>
          <p:sp>
            <p:nvSpPr>
              <p:cNvPr id="13" name="TextBox 119">
                <a:extLst>
                  <a:ext uri="{FF2B5EF4-FFF2-40B4-BE49-F238E27FC236}">
                    <a16:creationId xmlns:a16="http://schemas.microsoft.com/office/drawing/2014/main" id="{17EE2D3F-F0F8-F8F3-0437-6905655E8F1F}"/>
                  </a:ext>
                </a:extLst>
              </p:cNvPr>
              <p:cNvSpPr txBox="1"/>
              <p:nvPr/>
            </p:nvSpPr>
            <p:spPr>
              <a:xfrm>
                <a:off x="7416183" y="5967898"/>
                <a:ext cx="1338218" cy="169277"/>
              </a:xfrm>
              <a:prstGeom prst="rect">
                <a:avLst/>
              </a:prstGeom>
              <a:noFill/>
            </p:spPr>
            <p:txBody>
              <a:bodyPr wrap="square" lIns="0" tIns="0" rIns="0" bIns="0" rtlCol="0">
                <a:spAutoFit/>
              </a:bodyPr>
              <a:lstStyle/>
              <a:p>
                <a:pPr lvl="0">
                  <a:defRPr/>
                </a:pPr>
                <a:r>
                  <a:rPr lang="en-GB" sz="1100" dirty="0" err="1">
                    <a:solidFill>
                      <a:srgbClr val="001965"/>
                    </a:solidFill>
                  </a:rPr>
                  <a:t>D’accordo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14" name="Rectangle 120">
                <a:extLst>
                  <a:ext uri="{FF2B5EF4-FFF2-40B4-BE49-F238E27FC236}">
                    <a16:creationId xmlns:a16="http://schemas.microsoft.com/office/drawing/2014/main" id="{BB5F7316-452F-0181-E272-3CEB76E7D3B1}"/>
                  </a:ext>
                </a:extLst>
              </p:cNvPr>
              <p:cNvSpPr/>
              <p:nvPr/>
            </p:nvSpPr>
            <p:spPr>
              <a:xfrm>
                <a:off x="7164183" y="5959720"/>
                <a:ext cx="180000" cy="180000"/>
              </a:xfrm>
              <a:prstGeom prst="rect">
                <a:avLst/>
              </a:prstGeom>
              <a:solidFill>
                <a:srgbClr val="89C1E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nvGrpSpPr>
            <p:cNvPr id="10" name="Group 116">
              <a:extLst>
                <a:ext uri="{FF2B5EF4-FFF2-40B4-BE49-F238E27FC236}">
                  <a16:creationId xmlns:a16="http://schemas.microsoft.com/office/drawing/2014/main" id="{0F26759A-9F2B-2A56-9E50-37B8F117B5CB}"/>
                </a:ext>
              </a:extLst>
            </p:cNvPr>
            <p:cNvGrpSpPr/>
            <p:nvPr/>
          </p:nvGrpSpPr>
          <p:grpSpPr>
            <a:xfrm>
              <a:off x="7915751" y="5959720"/>
              <a:ext cx="2277779" cy="180000"/>
              <a:chOff x="9095163" y="5959720"/>
              <a:chExt cx="2277779" cy="180000"/>
            </a:xfrm>
          </p:grpSpPr>
          <p:sp>
            <p:nvSpPr>
              <p:cNvPr id="11" name="TextBox 117">
                <a:extLst>
                  <a:ext uri="{FF2B5EF4-FFF2-40B4-BE49-F238E27FC236}">
                    <a16:creationId xmlns:a16="http://schemas.microsoft.com/office/drawing/2014/main" id="{6BBEE1AF-A1EA-1745-9E23-BCA344D363A1}"/>
                  </a:ext>
                </a:extLst>
              </p:cNvPr>
              <p:cNvSpPr txBox="1"/>
              <p:nvPr/>
            </p:nvSpPr>
            <p:spPr>
              <a:xfrm>
                <a:off x="9347163" y="5959720"/>
                <a:ext cx="2025779" cy="169277"/>
              </a:xfrm>
              <a:prstGeom prst="rect">
                <a:avLst/>
              </a:prstGeom>
              <a:noFill/>
            </p:spPr>
            <p:txBody>
              <a:bodyPr wrap="square" lIns="0" tIns="0" rIns="0" bIns="0" rtlCol="0">
                <a:spAutoFit/>
              </a:bodyPr>
              <a:lstStyle/>
              <a:p>
                <a:pPr lvl="0">
                  <a:defRPr/>
                </a:pPr>
                <a:r>
                  <a:rPr lang="en-GB" sz="1100" dirty="0">
                    <a:solidFill>
                      <a:srgbClr val="001965"/>
                    </a:solidFill>
                  </a:rPr>
                  <a:t>Fortemente </a:t>
                </a:r>
                <a:r>
                  <a:rPr lang="en-GB" sz="1100" dirty="0" err="1">
                    <a:solidFill>
                      <a:srgbClr val="001965"/>
                    </a:solidFill>
                  </a:rPr>
                  <a:t>d’accordo</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12" name="Rectangle 118">
                <a:extLst>
                  <a:ext uri="{FF2B5EF4-FFF2-40B4-BE49-F238E27FC236}">
                    <a16:creationId xmlns:a16="http://schemas.microsoft.com/office/drawing/2014/main" id="{3A0E322E-B9BB-AE40-171E-5C3097972C3D}"/>
                  </a:ext>
                </a:extLst>
              </p:cNvPr>
              <p:cNvSpPr/>
              <p:nvPr/>
            </p:nvSpPr>
            <p:spPr>
              <a:xfrm>
                <a:off x="9095163" y="5959720"/>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ea typeface="+mn-ea"/>
                  <a:cs typeface="+mn-cs"/>
                </a:endParaRPr>
              </a:p>
            </p:txBody>
          </p:sp>
        </p:grpSp>
      </p:grpSp>
    </p:spTree>
    <p:extLst>
      <p:ext uri="{BB962C8B-B14F-4D97-AF65-F5344CB8AC3E}">
        <p14:creationId xmlns:p14="http://schemas.microsoft.com/office/powerpoint/2010/main" val="268403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A5C99-C710-A8F5-D716-85D21F2C683D}"/>
            </a:ext>
          </a:extLst>
        </p:cNvPr>
        <p:cNvGrpSpPr/>
        <p:nvPr/>
      </p:nvGrpSpPr>
      <p:grpSpPr>
        <a:xfrm>
          <a:off x="0" y="0"/>
          <a:ext cx="0" cy="0"/>
          <a:chOff x="0" y="0"/>
          <a:chExt cx="0" cy="0"/>
        </a:xfrm>
      </p:grpSpPr>
      <p:sp>
        <p:nvSpPr>
          <p:cNvPr id="15" name="Elemento grafico 35">
            <a:extLst>
              <a:ext uri="{FF2B5EF4-FFF2-40B4-BE49-F238E27FC236}">
                <a16:creationId xmlns:a16="http://schemas.microsoft.com/office/drawing/2014/main" id="{BD5D974E-F46A-C543-96D9-7FB27077404F}"/>
              </a:ext>
            </a:extLst>
          </p:cNvPr>
          <p:cNvSpPr/>
          <p:nvPr/>
        </p:nvSpPr>
        <p:spPr>
          <a:xfrm flipH="1">
            <a:off x="0" y="2128058"/>
            <a:ext cx="12191999" cy="4785919"/>
          </a:xfrm>
          <a:custGeom>
            <a:avLst/>
            <a:gdLst>
              <a:gd name="csX0" fmla="*/ 1865596 w 15475365"/>
              <a:gd name="csY0" fmla="*/ 7140 h 4785918"/>
              <a:gd name="csX1" fmla="*/ 15475366 w 15475365"/>
              <a:gd name="csY1" fmla="*/ 1784227 h 4785918"/>
              <a:gd name="csX2" fmla="*/ 15475366 w 15475365"/>
              <a:gd name="csY2" fmla="*/ 4785919 h 4785918"/>
              <a:gd name="csX3" fmla="*/ 0 w 15475365"/>
              <a:gd name="csY3" fmla="*/ 4785919 h 4785918"/>
              <a:gd name="csX4" fmla="*/ 0 w 15475365"/>
              <a:gd name="csY4" fmla="*/ 3865911 h 4785918"/>
              <a:gd name="csX5" fmla="*/ 889643 w 15475365"/>
              <a:gd name="csY5" fmla="*/ 755669 h 4785918"/>
              <a:gd name="csX6" fmla="*/ 1865596 w 15475365"/>
              <a:gd name="csY6" fmla="*/ 7140 h 4785918"/>
              <a:gd name="csX0" fmla="*/ 1865596 w 15475366"/>
              <a:gd name="csY0" fmla="*/ 7140 h 4785919"/>
              <a:gd name="csX1" fmla="*/ 12166108 w 15475366"/>
              <a:gd name="csY1" fmla="*/ 1501198 h 4785919"/>
              <a:gd name="csX2" fmla="*/ 15475366 w 15475366"/>
              <a:gd name="csY2" fmla="*/ 4785919 h 4785919"/>
              <a:gd name="csX3" fmla="*/ 0 w 15475366"/>
              <a:gd name="csY3" fmla="*/ 4785919 h 4785919"/>
              <a:gd name="csX4" fmla="*/ 0 w 15475366"/>
              <a:gd name="csY4" fmla="*/ 3865911 h 4785919"/>
              <a:gd name="csX5" fmla="*/ 889643 w 15475366"/>
              <a:gd name="csY5" fmla="*/ 755669 h 4785919"/>
              <a:gd name="csX6" fmla="*/ 1865596 w 15475366"/>
              <a:gd name="csY6" fmla="*/ 7140 h 4785919"/>
              <a:gd name="csX0" fmla="*/ 1865596 w 12166108"/>
              <a:gd name="csY0" fmla="*/ 7140 h 4785919"/>
              <a:gd name="csX1" fmla="*/ 12166108 w 12166108"/>
              <a:gd name="csY1" fmla="*/ 1501198 h 4785919"/>
              <a:gd name="csX2" fmla="*/ 11839538 w 12166108"/>
              <a:gd name="csY2" fmla="*/ 4742376 h 4785919"/>
              <a:gd name="csX3" fmla="*/ 0 w 12166108"/>
              <a:gd name="csY3" fmla="*/ 4785919 h 4785919"/>
              <a:gd name="csX4" fmla="*/ 0 w 12166108"/>
              <a:gd name="csY4" fmla="*/ 3865911 h 4785919"/>
              <a:gd name="csX5" fmla="*/ 889643 w 12166108"/>
              <a:gd name="csY5" fmla="*/ 755669 h 4785919"/>
              <a:gd name="csX6" fmla="*/ 1865596 w 12166108"/>
              <a:gd name="csY6" fmla="*/ 7140 h 4785919"/>
              <a:gd name="csX0" fmla="*/ 1865596 w 12187881"/>
              <a:gd name="csY0" fmla="*/ 7140 h 4785919"/>
              <a:gd name="csX1" fmla="*/ 12166108 w 12187881"/>
              <a:gd name="csY1" fmla="*/ 1501198 h 4785919"/>
              <a:gd name="csX2" fmla="*/ 12187881 w 12187881"/>
              <a:gd name="csY2" fmla="*/ 4742376 h 4785919"/>
              <a:gd name="csX3" fmla="*/ 0 w 12187881"/>
              <a:gd name="csY3" fmla="*/ 4785919 h 4785919"/>
              <a:gd name="csX4" fmla="*/ 0 w 12187881"/>
              <a:gd name="csY4" fmla="*/ 3865911 h 4785919"/>
              <a:gd name="csX5" fmla="*/ 889643 w 12187881"/>
              <a:gd name="csY5" fmla="*/ 755669 h 4785919"/>
              <a:gd name="csX6" fmla="*/ 1865596 w 12187881"/>
              <a:gd name="csY6" fmla="*/ 7140 h 4785919"/>
              <a:gd name="csX0" fmla="*/ 1865596 w 12191999"/>
              <a:gd name="csY0" fmla="*/ 7140 h 4785919"/>
              <a:gd name="csX1" fmla="*/ 12191999 w 12191999"/>
              <a:gd name="csY1" fmla="*/ 1519032 h 4785919"/>
              <a:gd name="csX2" fmla="*/ 12187881 w 12191999"/>
              <a:gd name="csY2" fmla="*/ 474237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 name="csX0" fmla="*/ 1865596 w 12191999"/>
              <a:gd name="csY0" fmla="*/ 7140 h 4785919"/>
              <a:gd name="csX1" fmla="*/ 12191999 w 12191999"/>
              <a:gd name="csY1" fmla="*/ 1519032 h 4785919"/>
              <a:gd name="csX2" fmla="*/ 12181489 w 12191999"/>
              <a:gd name="csY2" fmla="*/ 470366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1999" h="4785919">
                <a:moveTo>
                  <a:pt x="1865596" y="7140"/>
                </a:moveTo>
                <a:lnTo>
                  <a:pt x="12191999" y="1519032"/>
                </a:lnTo>
                <a:cubicBezTo>
                  <a:pt x="12190626" y="2593480"/>
                  <a:pt x="12182862" y="3629218"/>
                  <a:pt x="12181489" y="4703666"/>
                </a:cubicBezTo>
                <a:lnTo>
                  <a:pt x="0" y="4785919"/>
                </a:lnTo>
                <a:lnTo>
                  <a:pt x="0" y="3865911"/>
                </a:lnTo>
                <a:lnTo>
                  <a:pt x="889643" y="755669"/>
                </a:lnTo>
                <a:cubicBezTo>
                  <a:pt x="981804" y="272968"/>
                  <a:pt x="1406823" y="-53012"/>
                  <a:pt x="1865596" y="714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pic>
        <p:nvPicPr>
          <p:cNvPr id="17" name="Elemento grafico 16">
            <a:extLst>
              <a:ext uri="{FF2B5EF4-FFF2-40B4-BE49-F238E27FC236}">
                <a16:creationId xmlns:a16="http://schemas.microsoft.com/office/drawing/2014/main" id="{EF4B52CB-958E-2D27-1F8E-A1ECEC0776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3535507" y="2177714"/>
            <a:ext cx="5077326" cy="500444"/>
          </a:xfrm>
          <a:prstGeom prst="rect">
            <a:avLst/>
          </a:prstGeom>
        </p:spPr>
      </p:pic>
      <p:sp>
        <p:nvSpPr>
          <p:cNvPr id="6" name="CasellaDiTesto 5">
            <a:extLst>
              <a:ext uri="{FF2B5EF4-FFF2-40B4-BE49-F238E27FC236}">
                <a16:creationId xmlns:a16="http://schemas.microsoft.com/office/drawing/2014/main" id="{45363F5F-5BC2-B6E7-8F5B-47226BD0BC4F}"/>
              </a:ext>
            </a:extLst>
          </p:cNvPr>
          <p:cNvSpPr txBox="1"/>
          <p:nvPr/>
        </p:nvSpPr>
        <p:spPr>
          <a:xfrm>
            <a:off x="2448565" y="1749713"/>
            <a:ext cx="7294867"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247E"/>
                </a:solidFill>
                <a:effectLst/>
                <a:uLnTx/>
                <a:uFillTx/>
                <a:latin typeface="Century Gothic" panose="020F0302020204030204"/>
                <a:ea typeface="+mn-ea"/>
                <a:cs typeface="+mn-cs"/>
              </a:rPr>
              <a:t>NUOVE FRONTIERE DI</a:t>
            </a:r>
            <a:endParaRPr kumimoji="0" lang="it-IT" sz="2800" b="1" i="0" u="none" strike="noStrike" kern="1200" cap="none" spc="0" normalizeH="0" baseline="0" noProof="0" dirty="0">
              <a:ln>
                <a:noFill/>
              </a:ln>
              <a:solidFill>
                <a:srgbClr val="FFFFFF"/>
              </a:solidFill>
              <a:effectLst/>
              <a:uLnTx/>
              <a:uFillTx/>
              <a:latin typeface="Century Gothic" panose="020F03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FFFF"/>
                </a:solidFill>
                <a:effectLst/>
                <a:uLnTx/>
                <a:uFillTx/>
                <a:latin typeface="Century Gothic" panose="020F0302020204030204"/>
                <a:ea typeface="+mn-ea"/>
                <a:cs typeface="+mn-cs"/>
              </a:rPr>
              <a:t>EFFICACIA E INNOVAZIONE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00247E"/>
                </a:solidFill>
                <a:effectLst/>
                <a:uLnTx/>
                <a:uFillTx/>
                <a:latin typeface="Century Gothic" panose="020F0302020204030204"/>
                <a:ea typeface="+mn-ea"/>
                <a:cs typeface="+mn-cs"/>
              </a:rPr>
              <a:t>CON SEMAGLUTIDE</a:t>
            </a:r>
            <a:br>
              <a:rPr kumimoji="0" lang="it-IT" sz="2800" b="1" i="0" u="none" strike="noStrike" kern="1200" cap="none" spc="0" normalizeH="0" baseline="0" noProof="0" dirty="0">
                <a:ln>
                  <a:noFill/>
                </a:ln>
                <a:solidFill>
                  <a:srgbClr val="00247E"/>
                </a:solidFill>
                <a:effectLst/>
                <a:uLnTx/>
                <a:uFillTx/>
                <a:latin typeface="Century Gothic" panose="020F0302020204030204"/>
                <a:ea typeface="+mn-ea"/>
                <a:cs typeface="+mn-cs"/>
              </a:rPr>
            </a:br>
            <a:r>
              <a:rPr kumimoji="0" lang="it-IT" sz="2800" b="1" i="0" u="none" strike="noStrike" kern="1200" cap="none" spc="0" normalizeH="0" baseline="0" noProof="0" dirty="0">
                <a:ln>
                  <a:noFill/>
                </a:ln>
                <a:solidFill>
                  <a:srgbClr val="00247E"/>
                </a:solidFill>
                <a:effectLst/>
                <a:uLnTx/>
                <a:uFillTx/>
                <a:latin typeface="Century Gothic" panose="020F0302020204030204"/>
                <a:ea typeface="+mn-ea"/>
                <a:cs typeface="+mn-cs"/>
              </a:rPr>
              <a:t>E CHIRURGIA BARIATRICA</a:t>
            </a:r>
            <a:endParaRPr kumimoji="0" lang="it-IT" sz="3600" b="1" i="0" u="none" strike="noStrike" kern="1200" cap="none" spc="0" normalizeH="0" baseline="0" noProof="0" dirty="0">
              <a:ln>
                <a:noFill/>
              </a:ln>
              <a:solidFill>
                <a:srgbClr val="00247E"/>
              </a:solidFill>
              <a:effectLst/>
              <a:uLnTx/>
              <a:uFillTx/>
              <a:latin typeface="Century Gothic" panose="020F0302020204030204"/>
              <a:ea typeface="+mn-ea"/>
              <a:cs typeface="+mn-cs"/>
            </a:endParaRPr>
          </a:p>
        </p:txBody>
      </p:sp>
      <p:pic>
        <p:nvPicPr>
          <p:cNvPr id="2" name="Elemento grafico 1">
            <a:extLst>
              <a:ext uri="{FF2B5EF4-FFF2-40B4-BE49-F238E27FC236}">
                <a16:creationId xmlns:a16="http://schemas.microsoft.com/office/drawing/2014/main" id="{F3BC0975-4284-0BE0-9E8F-A8FAC3B3D2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09473" y="484896"/>
            <a:ext cx="1503552" cy="1050675"/>
          </a:xfrm>
          <a:prstGeom prst="rect">
            <a:avLst/>
          </a:prstGeom>
        </p:spPr>
      </p:pic>
      <p:pic>
        <p:nvPicPr>
          <p:cNvPr id="14" name="Elemento grafico 13">
            <a:extLst>
              <a:ext uri="{FF2B5EF4-FFF2-40B4-BE49-F238E27FC236}">
                <a16:creationId xmlns:a16="http://schemas.microsoft.com/office/drawing/2014/main" id="{663DB7DC-2F98-E8CD-8D3E-D00EE2A773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72129" y="414045"/>
            <a:ext cx="3261915" cy="764321"/>
          </a:xfrm>
          <a:prstGeom prst="rect">
            <a:avLst/>
          </a:prstGeom>
        </p:spPr>
      </p:pic>
      <p:pic>
        <p:nvPicPr>
          <p:cNvPr id="42" name="Elemento grafico 41">
            <a:extLst>
              <a:ext uri="{FF2B5EF4-FFF2-40B4-BE49-F238E27FC236}">
                <a16:creationId xmlns:a16="http://schemas.microsoft.com/office/drawing/2014/main" id="{149997F7-D10B-7DCA-DD02-DF1098539ECC}"/>
              </a:ext>
            </a:extLst>
          </p:cNvPr>
          <p:cNvPicPr>
            <a:picLocks noChangeAspect="1"/>
          </p:cNvPicPr>
          <p:nvPr/>
        </p:nvPicPr>
        <p:blipFill>
          <a:blip>
            <a:extLst>
              <a:ext uri="{96DAC541-7B7A-43D3-8B79-37D633B846F1}">
                <asvg:svgBlip xmlns:asvg="http://schemas.microsoft.com/office/drawing/2016/SVG/main" r:embed="rId6"/>
              </a:ext>
            </a:extLst>
          </a:blip>
          <a:srcRect b="19223"/>
          <a:stretch>
            <a:fillRect/>
          </a:stretch>
        </p:blipFill>
        <p:spPr>
          <a:xfrm flipH="1">
            <a:off x="0" y="5702968"/>
            <a:ext cx="12391500" cy="1194714"/>
          </a:xfrm>
          <a:prstGeom prst="rect">
            <a:avLst/>
          </a:prstGeom>
        </p:spPr>
      </p:pic>
      <p:sp>
        <p:nvSpPr>
          <p:cNvPr id="3" name="CasellaDiTesto 2">
            <a:extLst>
              <a:ext uri="{FF2B5EF4-FFF2-40B4-BE49-F238E27FC236}">
                <a16:creationId xmlns:a16="http://schemas.microsoft.com/office/drawing/2014/main" id="{FA47AA76-BE08-C687-1F52-4F7C7912B868}"/>
              </a:ext>
            </a:extLst>
          </p:cNvPr>
          <p:cNvSpPr txBox="1"/>
          <p:nvPr/>
        </p:nvSpPr>
        <p:spPr>
          <a:xfrm>
            <a:off x="2934383" y="614008"/>
            <a:ext cx="6323235" cy="1181862"/>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it-IT" sz="4800" b="1" i="0" u="none" strike="noStrike" kern="1200" cap="none" spc="0" normalizeH="0" baseline="0" noProof="0" dirty="0">
                <a:ln>
                  <a:noFill/>
                </a:ln>
                <a:solidFill>
                  <a:srgbClr val="FFFFFF"/>
                </a:solidFill>
                <a:effectLst/>
                <a:uLnTx/>
                <a:uFillTx/>
                <a:latin typeface="Century Gothic" panose="020F0302020204030204"/>
                <a:ea typeface="+mn-ea"/>
                <a:cs typeface="+mn-cs"/>
              </a:rPr>
              <a:t>SYNERGY</a:t>
            </a:r>
            <a:r>
              <a:rPr kumimoji="0" lang="it-IT" sz="4800" b="1" i="0" u="none" strike="noStrike" kern="1200" cap="none" spc="0" normalizeH="0" baseline="0" noProof="0" dirty="0">
                <a:ln>
                  <a:noFill/>
                </a:ln>
                <a:solidFill>
                  <a:srgbClr val="00247E"/>
                </a:solidFill>
                <a:effectLst/>
                <a:uLnTx/>
                <a:uFillTx/>
                <a:latin typeface="Century Gothic" panose="020F0302020204030204"/>
                <a:ea typeface="+mn-ea"/>
                <a:cs typeface="+mn-cs"/>
              </a:rPr>
              <a:t> IN THE</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it-IT" sz="4800" b="1" i="0" u="none" strike="noStrike" kern="1200" cap="none" spc="0" normalizeH="0" baseline="0" noProof="0" dirty="0">
                <a:ln>
                  <a:noFill/>
                </a:ln>
                <a:solidFill>
                  <a:srgbClr val="00247E"/>
                </a:solidFill>
                <a:effectLst/>
                <a:uLnTx/>
                <a:uFillTx/>
                <a:latin typeface="Century Gothic" panose="020F0302020204030204"/>
                <a:ea typeface="+mn-ea"/>
                <a:cs typeface="+mn-cs"/>
              </a:rPr>
              <a:t>OBESITY PATHWAY</a:t>
            </a:r>
          </a:p>
        </p:txBody>
      </p:sp>
      <p:sp>
        <p:nvSpPr>
          <p:cNvPr id="5" name="TextBox 45">
            <a:extLst>
              <a:ext uri="{FF2B5EF4-FFF2-40B4-BE49-F238E27FC236}">
                <a16:creationId xmlns:a16="http://schemas.microsoft.com/office/drawing/2014/main" id="{40479352-AA13-0677-6589-5F345E1FD701}"/>
              </a:ext>
            </a:extLst>
          </p:cNvPr>
          <p:cNvSpPr txBox="1"/>
          <p:nvPr/>
        </p:nvSpPr>
        <p:spPr>
          <a:xfrm>
            <a:off x="695077" y="3992398"/>
            <a:ext cx="5680859" cy="1792420"/>
          </a:xfrm>
          <a:prstGeom prst="round2SameRect">
            <a:avLst>
              <a:gd name="adj1" fmla="val 0"/>
              <a:gd name="adj2" fmla="val 0"/>
            </a:avLst>
          </a:prstGeom>
          <a:no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it-IT" sz="3200" b="1" i="0" u="none" strike="noStrike" kern="1200" cap="none" spc="0" normalizeH="0" baseline="0" noProof="0" dirty="0">
                <a:ln>
                  <a:noFill/>
                </a:ln>
                <a:solidFill>
                  <a:srgbClr val="001965"/>
                </a:solidFill>
                <a:effectLst/>
                <a:uLnTx/>
                <a:uFillTx/>
                <a:latin typeface="Century Gothic" panose="020B0502020202020204" pitchFamily="34" charset="0"/>
                <a:ea typeface="+mn-ea"/>
                <a:cs typeface="+mn-cs"/>
              </a:rPr>
              <a:t>MAURIZIO DE LUCA</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it-IT" sz="1400" b="0" i="0" u="none" strike="noStrike" kern="1200" cap="none" spc="0" normalizeH="0" baseline="0" noProof="0" dirty="0">
                <a:ln>
                  <a:noFill/>
                </a:ln>
                <a:solidFill>
                  <a:srgbClr val="001965"/>
                </a:solidFill>
                <a:effectLst/>
                <a:uLnTx/>
                <a:uFillTx/>
                <a:latin typeface="Century Gothic" panose="020B0502020202020204" pitchFamily="34" charset="0"/>
                <a:ea typeface="+mn-ea"/>
                <a:cs typeface="+mn-cs"/>
              </a:rPr>
              <a:t>Presidente della Società Italiana di Chirurgia dell’Obesità e delle Malattie Metaboliche (SICOB), Membro del Comitato Scientifico IFSO e Co-Presidente del Comitato Scientifico del Capitolo Europeo IFSO. Direttore dell’Unità Operativa Complessa di Chirurgia Generale, Ospedale di Rovigo</a:t>
            </a:r>
            <a:endParaRPr kumimoji="0" lang="en-GB" sz="1400" b="0" i="0" u="none" strike="noStrike" kern="1200" cap="none" spc="0" normalizeH="0" baseline="0" noProof="0" dirty="0">
              <a:ln>
                <a:noFill/>
              </a:ln>
              <a:solidFill>
                <a:srgbClr val="001965"/>
              </a:solidFill>
              <a:effectLst/>
              <a:uLnTx/>
              <a:uFillTx/>
              <a:latin typeface="Century Gothic" panose="020B0502020202020204" pitchFamily="34" charset="0"/>
              <a:ea typeface="+mn-ea"/>
              <a:cs typeface="+mn-cs"/>
            </a:endParaRPr>
          </a:p>
        </p:txBody>
      </p:sp>
      <p:cxnSp>
        <p:nvCxnSpPr>
          <p:cNvPr id="9" name="Connettore dritto 8">
            <a:extLst>
              <a:ext uri="{FF2B5EF4-FFF2-40B4-BE49-F238E27FC236}">
                <a16:creationId xmlns:a16="http://schemas.microsoft.com/office/drawing/2014/main" id="{6D43B9BB-A97D-8291-5626-F85907F1191E}"/>
              </a:ext>
            </a:extLst>
          </p:cNvPr>
          <p:cNvCxnSpPr>
            <a:cxnSpLocks/>
          </p:cNvCxnSpPr>
          <p:nvPr/>
        </p:nvCxnSpPr>
        <p:spPr>
          <a:xfrm>
            <a:off x="535661" y="3977703"/>
            <a:ext cx="0" cy="1821810"/>
          </a:xfrm>
          <a:prstGeom prst="line">
            <a:avLst/>
          </a:prstGeom>
          <a:ln w="412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13241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9302D-FA8C-24E8-4A3C-F8D00CEA4F0E}"/>
            </a:ext>
          </a:extLst>
        </p:cNvPr>
        <p:cNvGrpSpPr/>
        <p:nvPr/>
      </p:nvGrpSpPr>
      <p:grpSpPr>
        <a:xfrm>
          <a:off x="0" y="0"/>
          <a:ext cx="0" cy="0"/>
          <a:chOff x="0" y="0"/>
          <a:chExt cx="0" cy="0"/>
        </a:xfrm>
      </p:grpSpPr>
      <p:pic>
        <p:nvPicPr>
          <p:cNvPr id="7" name="Elemento grafico 6">
            <a:extLst>
              <a:ext uri="{FF2B5EF4-FFF2-40B4-BE49-F238E27FC236}">
                <a16:creationId xmlns:a16="http://schemas.microsoft.com/office/drawing/2014/main" id="{F2D52B8D-95CB-3CB4-C75D-608F6713EE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353" y="-1"/>
            <a:ext cx="3691885" cy="6827459"/>
          </a:xfrm>
          <a:prstGeom prst="rect">
            <a:avLst/>
          </a:prstGeom>
        </p:spPr>
      </p:pic>
      <p:sp>
        <p:nvSpPr>
          <p:cNvPr id="5" name="Segnaposto testo 4">
            <a:extLst>
              <a:ext uri="{FF2B5EF4-FFF2-40B4-BE49-F238E27FC236}">
                <a16:creationId xmlns:a16="http://schemas.microsoft.com/office/drawing/2014/main" id="{481B908E-7E70-DA69-AD1B-BB2DED82D6ED}"/>
              </a:ext>
            </a:extLst>
          </p:cNvPr>
          <p:cNvSpPr>
            <a:spLocks noGrp="1"/>
          </p:cNvSpPr>
          <p:nvPr>
            <p:ph type="body" sz="quarter" idx="10"/>
          </p:nvPr>
        </p:nvSpPr>
        <p:spPr>
          <a:xfrm>
            <a:off x="601153" y="628950"/>
            <a:ext cx="9356912" cy="915637"/>
          </a:xfrm>
        </p:spPr>
        <p:txBody>
          <a:bodyPr lIns="0" tIns="0">
            <a:noAutofit/>
          </a:bodyPr>
          <a:lstStyle/>
          <a:p>
            <a:pPr lvl="0">
              <a:defRPr/>
            </a:pPr>
            <a:r>
              <a:rPr lang="it-IT" sz="4000" dirty="0"/>
              <a:t>Take home </a:t>
            </a:r>
            <a:r>
              <a:rPr lang="it-IT" sz="4000" dirty="0" err="1"/>
              <a:t>message</a:t>
            </a:r>
            <a:endParaRPr lang="it-IT" sz="4000" dirty="0"/>
          </a:p>
        </p:txBody>
      </p:sp>
      <p:sp>
        <p:nvSpPr>
          <p:cNvPr id="2" name="Rettangolo con angoli arrotondati sullo stesso lato 25">
            <a:extLst>
              <a:ext uri="{FF2B5EF4-FFF2-40B4-BE49-F238E27FC236}">
                <a16:creationId xmlns:a16="http://schemas.microsoft.com/office/drawing/2014/main" id="{9681AE87-9399-3BBB-E3A3-7F256B2427AB}"/>
              </a:ext>
            </a:extLst>
          </p:cNvPr>
          <p:cNvSpPr/>
          <p:nvPr/>
        </p:nvSpPr>
        <p:spPr>
          <a:xfrm>
            <a:off x="520829" y="1719089"/>
            <a:ext cx="10770578" cy="1288561"/>
          </a:xfrm>
          <a:prstGeom prst="roundRect">
            <a:avLst>
              <a:gd name="adj" fmla="val 19587"/>
            </a:avLst>
          </a:prstGeom>
          <a:gradFill>
            <a:gsLst>
              <a:gs pos="99000">
                <a:srgbClr val="B1D5F2"/>
              </a:gs>
              <a:gs pos="0">
                <a:srgbClr val="FFFFFF"/>
              </a:gs>
            </a:gsLst>
            <a:lin ang="600000" scaled="0"/>
          </a:gradFill>
          <a:ln w="12700" cap="flat" cmpd="sng" algn="ctr">
            <a:noFill/>
            <a:prstDash val="solid"/>
            <a:miter lim="800000"/>
          </a:ln>
          <a:effectLst/>
        </p:spPr>
        <p:txBody>
          <a:bodyPr lIns="324000" tIns="0" rIns="360000" bIns="0" anchor="ctr"/>
          <a:lstStyle/>
          <a:p>
            <a:pPr defTabSz="909291">
              <a:defRPr/>
            </a:pPr>
            <a:r>
              <a:rPr lang="it-IT" sz="2000" b="1" dirty="0">
                <a:solidFill>
                  <a:srgbClr val="033471"/>
                </a:solidFill>
                <a:cs typeface="Apis For Office" panose="020B0504010101010104" pitchFamily="34" charset="0"/>
              </a:rPr>
              <a:t>La medicina ricorre da sempre alle terapie combinate: </a:t>
            </a:r>
            <a:br>
              <a:rPr lang="it-IT" sz="2000" b="1" dirty="0">
                <a:solidFill>
                  <a:srgbClr val="033471"/>
                </a:solidFill>
                <a:cs typeface="Apis For Office" panose="020B0504010101010104" pitchFamily="34" charset="0"/>
              </a:rPr>
            </a:br>
            <a:r>
              <a:rPr lang="it-IT" sz="2000" b="1" dirty="0">
                <a:solidFill>
                  <a:srgbClr val="033471"/>
                </a:solidFill>
                <a:cs typeface="Apis For Office" panose="020B0504010101010104" pitchFamily="34" charset="0"/>
              </a:rPr>
              <a:t>perché non applicare lo stesso principio?</a:t>
            </a:r>
            <a:r>
              <a:rPr lang="en-US" sz="2000" b="1" baseline="30000" dirty="0">
                <a:solidFill>
                  <a:srgbClr val="033471"/>
                </a:solidFill>
                <a:cs typeface="Apis For Office" panose="020B0504010101010104" pitchFamily="34" charset="0"/>
              </a:rPr>
              <a:t>1</a:t>
            </a:r>
            <a:endParaRPr lang="it-IT" sz="2000" b="1" baseline="30000" dirty="0">
              <a:solidFill>
                <a:srgbClr val="033471"/>
              </a:solidFill>
              <a:cs typeface="Apis For Office" panose="020B0504010101010104" pitchFamily="34" charset="0"/>
            </a:endParaRPr>
          </a:p>
        </p:txBody>
      </p:sp>
      <p:sp>
        <p:nvSpPr>
          <p:cNvPr id="9" name="Rettangolo con angoli arrotondati sullo stesso lato 25">
            <a:extLst>
              <a:ext uri="{FF2B5EF4-FFF2-40B4-BE49-F238E27FC236}">
                <a16:creationId xmlns:a16="http://schemas.microsoft.com/office/drawing/2014/main" id="{3172C366-6917-9CC2-9105-039E89608266}"/>
              </a:ext>
            </a:extLst>
          </p:cNvPr>
          <p:cNvSpPr/>
          <p:nvPr/>
        </p:nvSpPr>
        <p:spPr>
          <a:xfrm>
            <a:off x="507023" y="3187326"/>
            <a:ext cx="10770578" cy="2371077"/>
          </a:xfrm>
          <a:prstGeom prst="roundRect">
            <a:avLst>
              <a:gd name="adj" fmla="val 17557"/>
            </a:avLst>
          </a:prstGeom>
          <a:gradFill>
            <a:gsLst>
              <a:gs pos="99000">
                <a:srgbClr val="B1D5F2"/>
              </a:gs>
              <a:gs pos="0">
                <a:srgbClr val="FFFFFF"/>
              </a:gs>
            </a:gsLst>
            <a:lin ang="600000" scaled="0"/>
          </a:gradFill>
          <a:ln w="12700" cap="flat" cmpd="sng" algn="ctr">
            <a:noFill/>
            <a:prstDash val="solid"/>
            <a:miter lim="800000"/>
          </a:ln>
          <a:effectLst/>
        </p:spPr>
        <p:txBody>
          <a:bodyPr lIns="324000" tIns="0" rIns="360000" bIns="0" anchor="ctr"/>
          <a:lstStyle/>
          <a:p>
            <a:pPr defTabSz="909291">
              <a:defRPr/>
            </a:pPr>
            <a:r>
              <a:rPr lang="it-IT" dirty="0">
                <a:solidFill>
                  <a:srgbClr val="033471"/>
                </a:solidFill>
                <a:cs typeface="Apis For Office" panose="020B0504010101010104" pitchFamily="34" charset="0"/>
              </a:rPr>
              <a:t>Come adottare un approccio sistematico per personalizzare il trattamento?</a:t>
            </a:r>
            <a:endParaRPr lang="en-US" dirty="0">
              <a:solidFill>
                <a:srgbClr val="033471"/>
              </a:solidFill>
              <a:cs typeface="Apis For Office" panose="020B0504010101010104" pitchFamily="34" charset="0"/>
            </a:endParaRPr>
          </a:p>
          <a:p>
            <a:pPr lvl="0" defTabSz="909291">
              <a:defRPr/>
            </a:pPr>
            <a:endParaRPr lang="en-US" sz="1000" dirty="0">
              <a:solidFill>
                <a:srgbClr val="033471"/>
              </a:solidFill>
              <a:cs typeface="Apis For Office" panose="020B0504010101010104" pitchFamily="34" charset="0"/>
            </a:endParaRPr>
          </a:p>
          <a:p>
            <a:r>
              <a:rPr lang="it-IT" dirty="0">
                <a:solidFill>
                  <a:srgbClr val="033471"/>
                </a:solidFill>
                <a:cs typeface="Apis For Office" panose="020B0504010101010104" pitchFamily="34" charset="0"/>
              </a:rPr>
              <a:t>Coinvolgere più persone, informarle sui benefici della chirurgia metabolica e bariatrica </a:t>
            </a:r>
            <a:br>
              <a:rPr lang="it-IT" dirty="0">
                <a:solidFill>
                  <a:srgbClr val="033471"/>
                </a:solidFill>
                <a:cs typeface="Apis For Office" panose="020B0504010101010104" pitchFamily="34" charset="0"/>
              </a:rPr>
            </a:br>
            <a:r>
              <a:rPr lang="it-IT" dirty="0">
                <a:solidFill>
                  <a:srgbClr val="033471"/>
                </a:solidFill>
                <a:cs typeface="Apis For Office" panose="020B0504010101010104" pitchFamily="34" charset="0"/>
              </a:rPr>
              <a:t>e vincere la paura permetterà di far crescere questi numeri.</a:t>
            </a:r>
            <a:endParaRPr lang="en-US" dirty="0">
              <a:solidFill>
                <a:srgbClr val="033471"/>
              </a:solidFill>
              <a:cs typeface="Apis For Office" panose="020B0504010101010104" pitchFamily="34" charset="0"/>
            </a:endParaRPr>
          </a:p>
          <a:p>
            <a:pPr lvl="0" defTabSz="909291">
              <a:defRPr/>
            </a:pPr>
            <a:endParaRPr lang="en-US" sz="1100" dirty="0">
              <a:solidFill>
                <a:schemeClr val="bg2"/>
              </a:solidFill>
              <a:cs typeface="Apis For Office" panose="020B0504010101010104" pitchFamily="34" charset="0"/>
            </a:endParaRPr>
          </a:p>
          <a:p>
            <a:pPr defTabSz="909291">
              <a:defRPr/>
            </a:pPr>
            <a:r>
              <a:rPr lang="it-IT" sz="3200" b="1" dirty="0">
                <a:solidFill>
                  <a:schemeClr val="bg2"/>
                </a:solidFill>
                <a:cs typeface="Apis For Office" panose="020B0504010101010104" pitchFamily="34" charset="0"/>
              </a:rPr>
              <a:t>C'è spazio per tutti noi</a:t>
            </a:r>
            <a:r>
              <a:rPr lang="en-US" sz="3200" b="1" baseline="30000" dirty="0">
                <a:solidFill>
                  <a:schemeClr val="bg2"/>
                </a:solidFill>
                <a:cs typeface="Apis For Office" panose="020B0504010101010104" pitchFamily="34" charset="0"/>
              </a:rPr>
              <a:t>2</a:t>
            </a:r>
          </a:p>
        </p:txBody>
      </p:sp>
      <p:sp>
        <p:nvSpPr>
          <p:cNvPr id="3" name="Segnaposto testo 1">
            <a:extLst>
              <a:ext uri="{FF2B5EF4-FFF2-40B4-BE49-F238E27FC236}">
                <a16:creationId xmlns:a16="http://schemas.microsoft.com/office/drawing/2014/main" id="{C01A9B76-D871-C5A1-9464-FA939655CDF5}"/>
              </a:ext>
            </a:extLst>
          </p:cNvPr>
          <p:cNvSpPr>
            <a:spLocks noGrp="1"/>
          </p:cNvSpPr>
          <p:nvPr>
            <p:ph type="body" sz="quarter" idx="11"/>
          </p:nvPr>
        </p:nvSpPr>
        <p:spPr>
          <a:xfrm>
            <a:off x="507023" y="6084276"/>
            <a:ext cx="11438792" cy="510849"/>
          </a:xfrm>
        </p:spPr>
        <p:txBody>
          <a:bodyPr/>
          <a:lstStyle/>
          <a:p>
            <a:r>
              <a:rPr lang="it-IT" dirty="0"/>
              <a:t>1. Schweitzer K. </a:t>
            </a:r>
            <a:r>
              <a:rPr lang="it-IT" dirty="0" err="1"/>
              <a:t>What</a:t>
            </a:r>
            <a:r>
              <a:rPr lang="it-IT" dirty="0"/>
              <a:t> Does the Rise of GLP-1 </a:t>
            </a:r>
            <a:r>
              <a:rPr lang="it-IT" dirty="0" err="1"/>
              <a:t>Drugs</a:t>
            </a:r>
            <a:r>
              <a:rPr lang="it-IT" dirty="0"/>
              <a:t> Mean for </a:t>
            </a:r>
            <a:r>
              <a:rPr lang="it-IT" dirty="0" err="1"/>
              <a:t>Bariatric</a:t>
            </a:r>
            <a:r>
              <a:rPr lang="it-IT" dirty="0"/>
              <a:t> Surgery? JAMA. 2025 Mar 4;333(9):743-745. </a:t>
            </a:r>
            <a:r>
              <a:rPr lang="it-IT" dirty="0" err="1"/>
              <a:t>doi</a:t>
            </a:r>
            <a:r>
              <a:rPr lang="it-IT" dirty="0"/>
              <a:t>: 10.1001/jama.2024.25968. PMID: 39888611.</a:t>
            </a:r>
            <a:br>
              <a:rPr lang="it-IT" dirty="0"/>
            </a:br>
            <a:r>
              <a:rPr lang="it-IT" dirty="0"/>
              <a:t>2.Blüher M, Aras M, et al. New insights </a:t>
            </a:r>
            <a:r>
              <a:rPr lang="it-IT" dirty="0" err="1"/>
              <a:t>into</a:t>
            </a:r>
            <a:r>
              <a:rPr lang="it-IT" dirty="0"/>
              <a:t> the treatment of </a:t>
            </a:r>
            <a:r>
              <a:rPr lang="it-IT" dirty="0" err="1"/>
              <a:t>obesity</a:t>
            </a:r>
            <a:r>
              <a:rPr lang="it-IT" dirty="0"/>
              <a:t>. </a:t>
            </a:r>
            <a:r>
              <a:rPr lang="it-IT" dirty="0" err="1"/>
              <a:t>Diabetes</a:t>
            </a:r>
            <a:r>
              <a:rPr lang="it-IT" dirty="0"/>
              <a:t> Obes </a:t>
            </a:r>
            <a:r>
              <a:rPr lang="it-IT" dirty="0" err="1"/>
              <a:t>Metab</a:t>
            </a:r>
            <a:r>
              <a:rPr lang="it-IT" dirty="0"/>
              <a:t>. 2023 Aug;25(8):2058-2072. </a:t>
            </a:r>
            <a:r>
              <a:rPr lang="it-IT" dirty="0" err="1"/>
              <a:t>doi</a:t>
            </a:r>
            <a:r>
              <a:rPr lang="it-IT" dirty="0"/>
              <a:t>: 10.1111/dom.15077. </a:t>
            </a:r>
          </a:p>
        </p:txBody>
      </p:sp>
      <p:pic>
        <p:nvPicPr>
          <p:cNvPr id="19" name="Elemento grafico 18">
            <a:extLst>
              <a:ext uri="{FF2B5EF4-FFF2-40B4-BE49-F238E27FC236}">
                <a16:creationId xmlns:a16="http://schemas.microsoft.com/office/drawing/2014/main" id="{7DA377C5-644A-587E-3CB8-2D58403C271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37182" y="238204"/>
            <a:ext cx="1799452" cy="1799452"/>
          </a:xfrm>
          <a:prstGeom prst="rect">
            <a:avLst/>
          </a:prstGeom>
        </p:spPr>
      </p:pic>
      <p:pic>
        <p:nvPicPr>
          <p:cNvPr id="23" name="Elemento grafico 22">
            <a:extLst>
              <a:ext uri="{FF2B5EF4-FFF2-40B4-BE49-F238E27FC236}">
                <a16:creationId xmlns:a16="http://schemas.microsoft.com/office/drawing/2014/main" id="{5E2F9C5F-E4E5-47F7-45B3-61AF213AB37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2264" y="-84312"/>
            <a:ext cx="2005801" cy="2005801"/>
          </a:xfrm>
          <a:prstGeom prst="rect">
            <a:avLst/>
          </a:prstGeom>
        </p:spPr>
      </p:pic>
    </p:spTree>
    <p:extLst>
      <p:ext uri="{BB962C8B-B14F-4D97-AF65-F5344CB8AC3E}">
        <p14:creationId xmlns:p14="http://schemas.microsoft.com/office/powerpoint/2010/main" val="1680859598"/>
      </p:ext>
    </p:extLst>
  </p:cSld>
  <p:clrMapOvr>
    <a:masterClrMapping/>
  </p:clrMapOvr>
  <p:transition spd="slow">
    <p:wipe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21F38-9BDA-D7FA-932F-3086F30E1B28}"/>
            </a:ext>
          </a:extLst>
        </p:cNvPr>
        <p:cNvGrpSpPr/>
        <p:nvPr/>
      </p:nvGrpSpPr>
      <p:grpSpPr>
        <a:xfrm>
          <a:off x="0" y="0"/>
          <a:ext cx="0" cy="0"/>
          <a:chOff x="0" y="0"/>
          <a:chExt cx="0" cy="0"/>
        </a:xfrm>
      </p:grpSpPr>
      <p:pic>
        <p:nvPicPr>
          <p:cNvPr id="7" name="Elemento grafico 6">
            <a:extLst>
              <a:ext uri="{FF2B5EF4-FFF2-40B4-BE49-F238E27FC236}">
                <a16:creationId xmlns:a16="http://schemas.microsoft.com/office/drawing/2014/main" id="{C6CD0EBE-E494-ED9F-8242-CF35A457AE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353" y="-1"/>
            <a:ext cx="3691885" cy="6827459"/>
          </a:xfrm>
          <a:prstGeom prst="rect">
            <a:avLst/>
          </a:prstGeom>
        </p:spPr>
      </p:pic>
      <p:grpSp>
        <p:nvGrpSpPr>
          <p:cNvPr id="6" name="Gruppo 5">
            <a:extLst>
              <a:ext uri="{FF2B5EF4-FFF2-40B4-BE49-F238E27FC236}">
                <a16:creationId xmlns:a16="http://schemas.microsoft.com/office/drawing/2014/main" id="{CD96C455-18C3-FE7C-5146-2794B3E5EAF5}"/>
              </a:ext>
            </a:extLst>
          </p:cNvPr>
          <p:cNvGrpSpPr/>
          <p:nvPr/>
        </p:nvGrpSpPr>
        <p:grpSpPr>
          <a:xfrm>
            <a:off x="519890" y="4279140"/>
            <a:ext cx="3062731" cy="1837773"/>
            <a:chOff x="519890" y="4348765"/>
            <a:chExt cx="3062731" cy="1837773"/>
          </a:xfrm>
        </p:grpSpPr>
        <p:sp>
          <p:nvSpPr>
            <p:cNvPr id="40" name="Oval 3">
              <a:extLst>
                <a:ext uri="{FF2B5EF4-FFF2-40B4-BE49-F238E27FC236}">
                  <a16:creationId xmlns:a16="http://schemas.microsoft.com/office/drawing/2014/main" id="{3D79BE0A-4D3D-9AB9-935D-BC60F2321129}"/>
                </a:ext>
              </a:extLst>
            </p:cNvPr>
            <p:cNvSpPr>
              <a:spLocks/>
            </p:cNvSpPr>
            <p:nvPr/>
          </p:nvSpPr>
          <p:spPr>
            <a:xfrm rot="16200000">
              <a:off x="1132369" y="3736286"/>
              <a:ext cx="1837773" cy="3062731"/>
            </a:xfrm>
            <a:prstGeom prst="round2SameRect">
              <a:avLst/>
            </a:prstGeom>
            <a:gradFill>
              <a:gsLst>
                <a:gs pos="58000">
                  <a:schemeClr val="bg1">
                    <a:alpha val="32000"/>
                  </a:schemeClr>
                </a:gs>
                <a:gs pos="29000">
                  <a:srgbClr val="FFFFFF"/>
                </a:gs>
              </a:gsLst>
              <a:lin ang="5400000" scaled="1"/>
            </a:gradFill>
            <a:ln w="76200" cap="flat" cmpd="sng" algn="ctr">
              <a:noFill/>
              <a:prstDash val="solid"/>
              <a:miter lim="800000"/>
            </a:ln>
            <a:effectLst>
              <a:outerShdw blurRad="163781" sx="102000" sy="102000" algn="ctr" rotWithShape="0">
                <a:prstClr val="black">
                  <a:alpha val="16212"/>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8FBF"/>
                </a:solidFill>
                <a:effectLst/>
                <a:uLnTx/>
                <a:uFillTx/>
                <a:latin typeface="Century Gothic" panose="020B0502020202020204" pitchFamily="34" charset="0"/>
                <a:ea typeface="Apis For Office" panose="020B0504010101010104" pitchFamily="34" charset="0"/>
                <a:cs typeface="Apis For Office" panose="020B0504010101010104" pitchFamily="34" charset="0"/>
              </a:endParaRPr>
            </a:p>
          </p:txBody>
        </p:sp>
        <p:pic>
          <p:nvPicPr>
            <p:cNvPr id="37" name="Elemento grafico 36">
              <a:extLst>
                <a:ext uri="{FF2B5EF4-FFF2-40B4-BE49-F238E27FC236}">
                  <a16:creationId xmlns:a16="http://schemas.microsoft.com/office/drawing/2014/main" id="{4B3726CA-9535-AAAB-1876-B15C1EA04D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4034" y="4444031"/>
              <a:ext cx="879972" cy="879972"/>
            </a:xfrm>
            <a:prstGeom prst="rect">
              <a:avLst/>
            </a:prstGeom>
          </p:spPr>
        </p:pic>
        <p:sp>
          <p:nvSpPr>
            <p:cNvPr id="41" name="Oval 3">
              <a:extLst>
                <a:ext uri="{FF2B5EF4-FFF2-40B4-BE49-F238E27FC236}">
                  <a16:creationId xmlns:a16="http://schemas.microsoft.com/office/drawing/2014/main" id="{4792FF15-5E33-BA3F-BD7C-50A7DE029BCB}"/>
                </a:ext>
              </a:extLst>
            </p:cNvPr>
            <p:cNvSpPr/>
            <p:nvPr/>
          </p:nvSpPr>
          <p:spPr>
            <a:xfrm>
              <a:off x="519890" y="5362460"/>
              <a:ext cx="1605177" cy="617855"/>
            </a:xfrm>
            <a:prstGeom prst="rect">
              <a:avLst/>
            </a:prstGeom>
            <a:noFill/>
            <a:ln w="76200" cap="flat" cmpd="sng" algn="ctr">
              <a:noFill/>
              <a:prstDash val="solid"/>
              <a:miter lim="800000"/>
            </a:ln>
            <a:effectLst>
              <a:outerShdw blurRad="163781" sx="102000" sy="102000" algn="ctr" rotWithShape="0">
                <a:prstClr val="black">
                  <a:alpha val="16212"/>
                </a:prstClr>
              </a:outerShdw>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err="1">
                  <a:ln>
                    <a:noFill/>
                  </a:ln>
                  <a:solidFill>
                    <a:schemeClr val="bg2"/>
                  </a:solidFill>
                  <a:effectLst/>
                  <a:uLnTx/>
                  <a:uFillTx/>
                  <a:latin typeface="Century Gothic" panose="020B0502020202020204" pitchFamily="34" charset="0"/>
                  <a:ea typeface="Apis For Office" panose="020B0504010101010104" pitchFamily="34" charset="0"/>
                  <a:cs typeface="Apis For Office" panose="020B0504010101010104" pitchFamily="34" charset="0"/>
                </a:rPr>
                <a:t>Semagl</a:t>
              </a:r>
              <a:r>
                <a:rPr lang="en-US" b="1" kern="0" dirty="0">
                  <a:solidFill>
                    <a:schemeClr val="bg2"/>
                  </a:solidFill>
                  <a:latin typeface="Century Gothic" panose="020B0502020202020204" pitchFamily="34" charset="0"/>
                  <a:ea typeface="Apis For Office" panose="020B0504010101010104" pitchFamily="34" charset="0"/>
                  <a:cs typeface="Apis For Office" panose="020B0504010101010104" pitchFamily="34" charset="0"/>
                </a:rPr>
                <a:t>u</a:t>
              </a:r>
              <a:r>
                <a:rPr kumimoji="0" lang="en-US" sz="1800" b="1" i="0" u="none" strike="noStrike" kern="0" cap="none" spc="0" normalizeH="0" baseline="0" noProof="0" dirty="0">
                  <a:ln>
                    <a:noFill/>
                  </a:ln>
                  <a:solidFill>
                    <a:schemeClr val="bg2"/>
                  </a:solidFill>
                  <a:effectLst/>
                  <a:uLnTx/>
                  <a:uFillTx/>
                  <a:latin typeface="Century Gothic" panose="020B0502020202020204" pitchFamily="34" charset="0"/>
                  <a:ea typeface="Apis For Office" panose="020B0504010101010104" pitchFamily="34" charset="0"/>
                  <a:cs typeface="Apis For Office" panose="020B0504010101010104" pitchFamily="34" charset="0"/>
                </a:rPr>
                <a:t>tide </a:t>
              </a:r>
              <a:r>
                <a:rPr kumimoji="0" lang="en-US" sz="1800" b="1" i="0" u="none" strike="noStrike" kern="0" cap="none" spc="0" normalizeH="0" baseline="0" noProof="0" dirty="0" err="1">
                  <a:ln>
                    <a:noFill/>
                  </a:ln>
                  <a:solidFill>
                    <a:schemeClr val="bg2"/>
                  </a:solidFill>
                  <a:effectLst/>
                  <a:uLnTx/>
                  <a:uFillTx/>
                  <a:latin typeface="Century Gothic" panose="020B0502020202020204" pitchFamily="34" charset="0"/>
                  <a:ea typeface="Apis For Office" panose="020B0504010101010104" pitchFamily="34" charset="0"/>
                  <a:cs typeface="Apis For Office" panose="020B0504010101010104" pitchFamily="34" charset="0"/>
                </a:rPr>
                <a:t>compresse</a:t>
              </a:r>
              <a:r>
                <a:rPr kumimoji="0" lang="en-US" sz="1800" b="1" i="0" u="none" strike="noStrike" kern="0" cap="none" spc="0" normalizeH="0" baseline="0" noProof="0" dirty="0">
                  <a:ln>
                    <a:noFill/>
                  </a:ln>
                  <a:solidFill>
                    <a:schemeClr val="bg2"/>
                  </a:solidFill>
                  <a:effectLst/>
                  <a:uLnTx/>
                  <a:uFillTx/>
                  <a:latin typeface="Century Gothic" panose="020B0502020202020204" pitchFamily="34" charset="0"/>
                  <a:ea typeface="Apis For Office" panose="020B0504010101010104" pitchFamily="34" charset="0"/>
                  <a:cs typeface="Apis For Office" panose="020B0504010101010104" pitchFamily="34" charset="0"/>
                </a:rPr>
                <a:t> </a:t>
              </a:r>
            </a:p>
          </p:txBody>
        </p:sp>
      </p:grpSp>
      <p:grpSp>
        <p:nvGrpSpPr>
          <p:cNvPr id="5" name="Gruppo 4">
            <a:extLst>
              <a:ext uri="{FF2B5EF4-FFF2-40B4-BE49-F238E27FC236}">
                <a16:creationId xmlns:a16="http://schemas.microsoft.com/office/drawing/2014/main" id="{5D9B8F2E-0E12-A104-C3EE-B195B777F723}"/>
              </a:ext>
            </a:extLst>
          </p:cNvPr>
          <p:cNvGrpSpPr/>
          <p:nvPr/>
        </p:nvGrpSpPr>
        <p:grpSpPr>
          <a:xfrm>
            <a:off x="493269" y="1291516"/>
            <a:ext cx="2453131" cy="2722976"/>
            <a:chOff x="493269" y="1291516"/>
            <a:chExt cx="2453131" cy="2722976"/>
          </a:xfrm>
        </p:grpSpPr>
        <p:sp>
          <p:nvSpPr>
            <p:cNvPr id="4" name="Oval 3">
              <a:extLst>
                <a:ext uri="{FF2B5EF4-FFF2-40B4-BE49-F238E27FC236}">
                  <a16:creationId xmlns:a16="http://schemas.microsoft.com/office/drawing/2014/main" id="{674DD88C-ECD0-2D13-6AD3-19845349759B}"/>
                </a:ext>
              </a:extLst>
            </p:cNvPr>
            <p:cNvSpPr>
              <a:spLocks/>
            </p:cNvSpPr>
            <p:nvPr/>
          </p:nvSpPr>
          <p:spPr>
            <a:xfrm rot="16200000">
              <a:off x="358347" y="1426438"/>
              <a:ext cx="2722976" cy="2453131"/>
            </a:xfrm>
            <a:prstGeom prst="roundRect">
              <a:avLst/>
            </a:prstGeom>
            <a:gradFill>
              <a:gsLst>
                <a:gs pos="58000">
                  <a:schemeClr val="bg1">
                    <a:alpha val="32000"/>
                  </a:schemeClr>
                </a:gs>
                <a:gs pos="29000">
                  <a:srgbClr val="FFFFFF"/>
                </a:gs>
              </a:gsLst>
              <a:lin ang="5400000" scaled="1"/>
            </a:gradFill>
            <a:ln w="76200" cap="flat" cmpd="sng" algn="ctr">
              <a:noFill/>
              <a:prstDash val="solid"/>
              <a:miter lim="800000"/>
            </a:ln>
            <a:effectLst>
              <a:outerShdw blurRad="163781" sx="102000" sy="102000" algn="ctr" rotWithShape="0">
                <a:prstClr val="black">
                  <a:alpha val="16212"/>
                </a:prstClr>
              </a:outerShdw>
            </a:effectLst>
          </p:spPr>
          <p:txBody>
            <a:bodyPr rtlCol="0" anchor="ctr"/>
            <a:lstStyle/>
            <a:p>
              <a:pPr algn="ctr"/>
              <a:endParaRPr lang="en-US" kern="0" dirty="0">
                <a:solidFill>
                  <a:srgbClr val="038FBF"/>
                </a:solidFill>
                <a:latin typeface="Century Gothic" panose="020B0502020202020204" pitchFamily="34" charset="0"/>
                <a:ea typeface="Apis For Office" panose="020B0504010101010104" pitchFamily="34" charset="0"/>
                <a:cs typeface="Apis For Office" panose="020B0504010101010104" pitchFamily="34" charset="0"/>
              </a:endParaRPr>
            </a:p>
          </p:txBody>
        </p:sp>
        <p:pic>
          <p:nvPicPr>
            <p:cNvPr id="31" name="Elemento grafico 30">
              <a:extLst>
                <a:ext uri="{FF2B5EF4-FFF2-40B4-BE49-F238E27FC236}">
                  <a16:creationId xmlns:a16="http://schemas.microsoft.com/office/drawing/2014/main" id="{0A10EC31-96EE-26F5-E0A1-DE8B58C83E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5634" y="1959177"/>
              <a:ext cx="762000" cy="876300"/>
            </a:xfrm>
            <a:prstGeom prst="rect">
              <a:avLst/>
            </a:prstGeom>
          </p:spPr>
        </p:pic>
        <p:sp>
          <p:nvSpPr>
            <p:cNvPr id="38" name="Oval 3">
              <a:extLst>
                <a:ext uri="{FF2B5EF4-FFF2-40B4-BE49-F238E27FC236}">
                  <a16:creationId xmlns:a16="http://schemas.microsoft.com/office/drawing/2014/main" id="{28E876C4-7598-CFC5-F2D4-3A469E858C64}"/>
                </a:ext>
              </a:extLst>
            </p:cNvPr>
            <p:cNvSpPr/>
            <p:nvPr/>
          </p:nvSpPr>
          <p:spPr>
            <a:xfrm>
              <a:off x="508858" y="2979954"/>
              <a:ext cx="1605177" cy="617855"/>
            </a:xfrm>
            <a:prstGeom prst="rect">
              <a:avLst/>
            </a:prstGeom>
            <a:noFill/>
            <a:ln w="76200" cap="flat" cmpd="sng" algn="ctr">
              <a:noFill/>
              <a:prstDash val="solid"/>
              <a:miter lim="800000"/>
            </a:ln>
            <a:effectLst>
              <a:outerShdw blurRad="163781" sx="102000" sy="102000" algn="ctr" rotWithShape="0">
                <a:prstClr val="black">
                  <a:alpha val="16212"/>
                </a:prstClr>
              </a:outerShdw>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err="1">
                  <a:ln>
                    <a:noFill/>
                  </a:ln>
                  <a:solidFill>
                    <a:srgbClr val="001965"/>
                  </a:solidFill>
                  <a:effectLst/>
                  <a:uLnTx/>
                  <a:uFillTx/>
                  <a:latin typeface="Century Gothic" panose="020B0502020202020204" pitchFamily="34" charset="0"/>
                  <a:ea typeface="Apis For Office" panose="020B0504010101010104" pitchFamily="34" charset="0"/>
                  <a:cs typeface="Apis For Office" panose="020B0504010101010104" pitchFamily="34" charset="0"/>
                </a:rPr>
                <a:t>Semagl</a:t>
              </a:r>
              <a:r>
                <a:rPr lang="en-US" b="1" kern="0" dirty="0">
                  <a:solidFill>
                    <a:srgbClr val="001965"/>
                  </a:solidFill>
                  <a:latin typeface="Century Gothic" panose="020B0502020202020204" pitchFamily="34" charset="0"/>
                  <a:ea typeface="Apis For Office" panose="020B0504010101010104" pitchFamily="34" charset="0"/>
                  <a:cs typeface="Apis For Office" panose="020B0504010101010104" pitchFamily="34" charset="0"/>
                </a:rPr>
                <a:t>u</a:t>
              </a:r>
              <a:r>
                <a:rPr kumimoji="0" lang="en-US" sz="1800" b="1" i="0" u="none" strike="noStrike" kern="0" cap="none" spc="0" normalizeH="0" baseline="0" noProof="0" dirty="0">
                  <a:ln>
                    <a:noFill/>
                  </a:ln>
                  <a:solidFill>
                    <a:srgbClr val="001965"/>
                  </a:solidFill>
                  <a:effectLst/>
                  <a:uLnTx/>
                  <a:uFillTx/>
                  <a:latin typeface="Century Gothic" panose="020B0502020202020204" pitchFamily="34" charset="0"/>
                  <a:ea typeface="Apis For Office" panose="020B0504010101010104" pitchFamily="34" charset="0"/>
                  <a:cs typeface="Apis For Office" panose="020B0504010101010104" pitchFamily="34" charset="0"/>
                </a:rPr>
                <a:t>tide </a:t>
              </a:r>
              <a:r>
                <a:rPr kumimoji="0" lang="en-US" sz="1800" b="1" i="0" u="none" strike="noStrike" kern="0" cap="none" spc="0" normalizeH="0" baseline="0" noProof="0" dirty="0" err="1">
                  <a:ln>
                    <a:noFill/>
                  </a:ln>
                  <a:solidFill>
                    <a:srgbClr val="001965"/>
                  </a:solidFill>
                  <a:effectLst/>
                  <a:uLnTx/>
                  <a:uFillTx/>
                  <a:latin typeface="Century Gothic" panose="020B0502020202020204" pitchFamily="34" charset="0"/>
                  <a:ea typeface="Apis For Office" panose="020B0504010101010104" pitchFamily="34" charset="0"/>
                  <a:cs typeface="Apis For Office" panose="020B0504010101010104" pitchFamily="34" charset="0"/>
                </a:rPr>
                <a:t>iniettiva</a:t>
              </a:r>
              <a:r>
                <a:rPr kumimoji="0" lang="en-US" sz="1800" b="1" i="0" u="none" strike="noStrike" kern="0" cap="none" spc="0" normalizeH="0" baseline="0" noProof="0" dirty="0">
                  <a:ln>
                    <a:noFill/>
                  </a:ln>
                  <a:solidFill>
                    <a:srgbClr val="001965"/>
                  </a:solidFill>
                  <a:effectLst/>
                  <a:uLnTx/>
                  <a:uFillTx/>
                  <a:latin typeface="Century Gothic" panose="020B0502020202020204" pitchFamily="34" charset="0"/>
                  <a:ea typeface="Apis For Office" panose="020B0504010101010104" pitchFamily="34" charset="0"/>
                  <a:cs typeface="Apis For Office" panose="020B0504010101010104" pitchFamily="34" charset="0"/>
                </a:rPr>
                <a:t> </a:t>
              </a:r>
            </a:p>
          </p:txBody>
        </p:sp>
      </p:grpSp>
      <p:sp>
        <p:nvSpPr>
          <p:cNvPr id="12" name="Segnaposto testo 4">
            <a:extLst>
              <a:ext uri="{FF2B5EF4-FFF2-40B4-BE49-F238E27FC236}">
                <a16:creationId xmlns:a16="http://schemas.microsoft.com/office/drawing/2014/main" id="{909E5F17-64BB-9A18-EC86-1BCC22582120}"/>
              </a:ext>
            </a:extLst>
          </p:cNvPr>
          <p:cNvSpPr txBox="1">
            <a:spLocks/>
          </p:cNvSpPr>
          <p:nvPr/>
        </p:nvSpPr>
        <p:spPr>
          <a:xfrm>
            <a:off x="601153" y="538089"/>
            <a:ext cx="9356912" cy="915637"/>
          </a:xfrm>
          <a:prstGeom prst="rect">
            <a:avLst/>
          </a:prstGeom>
        </p:spPr>
        <p:txBody>
          <a:bodyPr lIns="0" tIns="0" rIns="0" bIns="0" anchor="t">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3200" b="1" i="0" kern="1200">
                <a:solidFill>
                  <a:schemeClr val="accent1"/>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pPr>
              <a:defRPr/>
            </a:pPr>
            <a:r>
              <a:rPr lang="it-IT" sz="4000" dirty="0"/>
              <a:t>TAKE HOME MESSAGE</a:t>
            </a:r>
          </a:p>
        </p:txBody>
      </p:sp>
      <p:sp>
        <p:nvSpPr>
          <p:cNvPr id="22" name="Rettangolo con angoli arrotondati sullo stesso lato 25">
            <a:extLst>
              <a:ext uri="{FF2B5EF4-FFF2-40B4-BE49-F238E27FC236}">
                <a16:creationId xmlns:a16="http://schemas.microsoft.com/office/drawing/2014/main" id="{7D100FD8-5FF6-0967-CF9F-5AE3B67F47A8}"/>
              </a:ext>
            </a:extLst>
          </p:cNvPr>
          <p:cNvSpPr/>
          <p:nvPr/>
        </p:nvSpPr>
        <p:spPr>
          <a:xfrm>
            <a:off x="2298073" y="4396795"/>
            <a:ext cx="9313356" cy="493200"/>
          </a:xfrm>
          <a:prstGeom prst="roundRect">
            <a:avLst>
              <a:gd name="adj" fmla="val 50000"/>
            </a:avLst>
          </a:prstGeom>
          <a:gradFill>
            <a:gsLst>
              <a:gs pos="99000">
                <a:srgbClr val="B1D5F2"/>
              </a:gs>
              <a:gs pos="0">
                <a:srgbClr val="FFFFFF"/>
              </a:gs>
            </a:gsLst>
            <a:lin ang="600000" scaled="0"/>
          </a:gradFill>
          <a:ln w="12700" cap="flat" cmpd="sng" algn="ctr">
            <a:noFill/>
            <a:prstDash val="solid"/>
            <a:miter lim="800000"/>
          </a:ln>
          <a:effectLst/>
        </p:spPr>
        <p:txBody>
          <a:bodyPr lIns="360000" tIns="0" rIns="360000" bIns="0" anchor="ctr"/>
          <a:lstStyle/>
          <a:p>
            <a:pPr lvl="0" algn="just">
              <a:defRPr/>
            </a:pPr>
            <a:r>
              <a:rPr lang="it-IT" sz="1600" b="1" dirty="0">
                <a:solidFill>
                  <a:schemeClr val="accent5"/>
                </a:solidFill>
              </a:rPr>
              <a:t>AMPLIA LE OPPORTUNITÀ DI ACCESSO al </a:t>
            </a:r>
            <a:r>
              <a:rPr lang="it-IT" sz="1600" b="1" dirty="0">
                <a:solidFill>
                  <a:srgbClr val="001965"/>
                </a:solidFill>
              </a:rPr>
              <a:t>trattamento dell’eccesso di peso</a:t>
            </a:r>
          </a:p>
        </p:txBody>
      </p:sp>
      <p:sp>
        <p:nvSpPr>
          <p:cNvPr id="23" name="Rettangolo con angoli arrotondati sullo stesso lato 25">
            <a:extLst>
              <a:ext uri="{FF2B5EF4-FFF2-40B4-BE49-F238E27FC236}">
                <a16:creationId xmlns:a16="http://schemas.microsoft.com/office/drawing/2014/main" id="{B3907F38-EDD3-7212-6E62-71B2007BA14F}"/>
              </a:ext>
            </a:extLst>
          </p:cNvPr>
          <p:cNvSpPr/>
          <p:nvPr/>
        </p:nvSpPr>
        <p:spPr>
          <a:xfrm>
            <a:off x="2298073" y="4953904"/>
            <a:ext cx="9313356" cy="493200"/>
          </a:xfrm>
          <a:prstGeom prst="roundRect">
            <a:avLst>
              <a:gd name="adj" fmla="val 50000"/>
            </a:avLst>
          </a:prstGeom>
          <a:gradFill>
            <a:gsLst>
              <a:gs pos="99000">
                <a:srgbClr val="B1D5F2"/>
              </a:gs>
              <a:gs pos="0">
                <a:srgbClr val="FFFFFF"/>
              </a:gs>
            </a:gsLst>
            <a:lin ang="600000" scaled="0"/>
          </a:gradFill>
          <a:ln w="12700" cap="flat" cmpd="sng" algn="ctr">
            <a:noFill/>
            <a:prstDash val="solid"/>
            <a:miter lim="800000"/>
          </a:ln>
          <a:effectLst/>
        </p:spPr>
        <p:txBody>
          <a:bodyPr lIns="360000" tIns="0" rIns="360000" bIns="0" anchor="ctr"/>
          <a:lstStyle/>
          <a:p>
            <a:pPr lvl="0" algn="just">
              <a:defRPr/>
            </a:pPr>
            <a:r>
              <a:rPr lang="it-IT" sz="1600" b="1" dirty="0">
                <a:solidFill>
                  <a:schemeClr val="accent5"/>
                </a:solidFill>
                <a:ea typeface="Noto Sans" panose="020B0502040504020204" pitchFamily="34" charset="0"/>
                <a:cs typeface="Noto Sans" panose="020B0502040504020204" pitchFamily="34" charset="0"/>
              </a:rPr>
              <a:t>EFFICACIA E TOLLERABILITÀ </a:t>
            </a:r>
            <a:r>
              <a:rPr lang="it-IT" sz="1600" b="1" dirty="0">
                <a:solidFill>
                  <a:srgbClr val="001965"/>
                </a:solidFill>
                <a:ea typeface="Noto Sans" panose="020B0502040504020204" pitchFamily="34" charset="0"/>
                <a:cs typeface="Noto Sans" panose="020B0502040504020204" pitchFamily="34" charset="0"/>
              </a:rPr>
              <a:t>in linea con il profilo noto di semaglutide 2,4 mg</a:t>
            </a:r>
          </a:p>
        </p:txBody>
      </p:sp>
      <p:sp>
        <p:nvSpPr>
          <p:cNvPr id="24" name="Rettangolo con angoli arrotondati sullo stesso lato 25">
            <a:extLst>
              <a:ext uri="{FF2B5EF4-FFF2-40B4-BE49-F238E27FC236}">
                <a16:creationId xmlns:a16="http://schemas.microsoft.com/office/drawing/2014/main" id="{7DA55224-ABA2-DBC5-E166-47C71E330905}"/>
              </a:ext>
            </a:extLst>
          </p:cNvPr>
          <p:cNvSpPr/>
          <p:nvPr/>
        </p:nvSpPr>
        <p:spPr>
          <a:xfrm>
            <a:off x="2298072" y="5511013"/>
            <a:ext cx="9313356" cy="493200"/>
          </a:xfrm>
          <a:prstGeom prst="roundRect">
            <a:avLst>
              <a:gd name="adj" fmla="val 50000"/>
            </a:avLst>
          </a:prstGeom>
          <a:gradFill>
            <a:gsLst>
              <a:gs pos="99000">
                <a:srgbClr val="B1D5F2"/>
              </a:gs>
              <a:gs pos="0">
                <a:srgbClr val="FFFFFF"/>
              </a:gs>
            </a:gsLst>
            <a:lin ang="600000" scaled="0"/>
          </a:gradFill>
          <a:ln w="12700" cap="flat" cmpd="sng" algn="ctr">
            <a:noFill/>
            <a:prstDash val="solid"/>
            <a:miter lim="800000"/>
          </a:ln>
          <a:effectLst/>
        </p:spPr>
        <p:txBody>
          <a:bodyPr lIns="360000" tIns="0" rIns="360000" bIns="0" anchor="ctr"/>
          <a:lstStyle/>
          <a:p>
            <a:pPr>
              <a:defRPr/>
            </a:pPr>
            <a:r>
              <a:rPr lang="it-IT" sz="1600" b="1" dirty="0">
                <a:solidFill>
                  <a:schemeClr val="accent5"/>
                </a:solidFill>
                <a:ea typeface="Apis For Office" panose="020B0504010101010104" pitchFamily="34" charset="0"/>
                <a:cs typeface="Apis For Office" panose="020B0504010101010104" pitchFamily="34" charset="0"/>
              </a:rPr>
              <a:t>NESSUNA INTERAZIONE </a:t>
            </a:r>
            <a:r>
              <a:rPr lang="it-IT" sz="1600" b="1" dirty="0">
                <a:solidFill>
                  <a:srgbClr val="001965"/>
                </a:solidFill>
                <a:ea typeface="Apis For Office" panose="020B0504010101010104" pitchFamily="34" charset="0"/>
                <a:cs typeface="Apis For Office" panose="020B0504010101010104" pitchFamily="34" charset="0"/>
              </a:rPr>
              <a:t>farmaco–farmaco clinicamente </a:t>
            </a:r>
            <a:r>
              <a:rPr lang="it-IT" sz="1600" b="1" dirty="0">
                <a:solidFill>
                  <a:schemeClr val="accent5"/>
                </a:solidFill>
                <a:ea typeface="Apis For Office" panose="020B0504010101010104" pitchFamily="34" charset="0"/>
                <a:cs typeface="Apis For Office" panose="020B0504010101010104" pitchFamily="34" charset="0"/>
              </a:rPr>
              <a:t>SIGNIFICATIVA </a:t>
            </a:r>
          </a:p>
        </p:txBody>
      </p:sp>
      <p:sp>
        <p:nvSpPr>
          <p:cNvPr id="25" name="Rettangolo con angoli arrotondati 24">
            <a:extLst>
              <a:ext uri="{FF2B5EF4-FFF2-40B4-BE49-F238E27FC236}">
                <a16:creationId xmlns:a16="http://schemas.microsoft.com/office/drawing/2014/main" id="{B57DE0B0-10C3-EE11-DC47-0C60ED78DBDB}"/>
              </a:ext>
            </a:extLst>
          </p:cNvPr>
          <p:cNvSpPr/>
          <p:nvPr/>
        </p:nvSpPr>
        <p:spPr>
          <a:xfrm>
            <a:off x="2151688" y="4291095"/>
            <a:ext cx="10093553" cy="1813865"/>
          </a:xfrm>
          <a:prstGeom prst="roundRect">
            <a:avLst>
              <a:gd name="adj" fmla="val 10119"/>
            </a:avLst>
          </a:prstGeom>
          <a:noFill/>
          <a:ln w="25400">
            <a:gradFill flip="none" rotWithShape="1">
              <a:gsLst>
                <a:gs pos="0">
                  <a:schemeClr val="bg2"/>
                </a:gs>
                <a:gs pos="70000">
                  <a:srgbClr val="D8E9F8">
                    <a:alpha val="0"/>
                  </a:srgbClr>
                </a:gs>
                <a:gs pos="41000">
                  <a:srgbClr val="B6DAF4"/>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pic>
        <p:nvPicPr>
          <p:cNvPr id="42" name="Elemento grafico 41">
            <a:extLst>
              <a:ext uri="{FF2B5EF4-FFF2-40B4-BE49-F238E27FC236}">
                <a16:creationId xmlns:a16="http://schemas.microsoft.com/office/drawing/2014/main" id="{B762FD32-F16E-C065-C0E6-473D82419A39}"/>
              </a:ext>
            </a:extLst>
          </p:cNvPr>
          <p:cNvPicPr>
            <a:picLocks noChangeAspect="1"/>
          </p:cNvPicPr>
          <p:nvPr/>
        </p:nvPicPr>
        <p:blipFill>
          <a:blip>
            <a:extLst>
              <a:ext uri="{96DAC541-7B7A-43D3-8B79-37D633B846F1}">
                <asvg:svgBlip xmlns:asvg="http://schemas.microsoft.com/office/drawing/2016/SVG/main" r:embed="rId6"/>
              </a:ext>
            </a:extLst>
          </a:blip>
          <a:srcRect l="12665" b="49541"/>
          <a:stretch>
            <a:fillRect/>
          </a:stretch>
        </p:blipFill>
        <p:spPr>
          <a:xfrm flipH="1">
            <a:off x="6502399" y="0"/>
            <a:ext cx="5689600" cy="1873845"/>
          </a:xfrm>
          <a:prstGeom prst="rect">
            <a:avLst/>
          </a:prstGeom>
        </p:spPr>
      </p:pic>
      <p:sp>
        <p:nvSpPr>
          <p:cNvPr id="3" name="Segnaposto testo 1">
            <a:extLst>
              <a:ext uri="{FF2B5EF4-FFF2-40B4-BE49-F238E27FC236}">
                <a16:creationId xmlns:a16="http://schemas.microsoft.com/office/drawing/2014/main" id="{FD66B169-14ED-961C-6712-598B76EC728A}"/>
              </a:ext>
            </a:extLst>
          </p:cNvPr>
          <p:cNvSpPr txBox="1">
            <a:spLocks/>
          </p:cNvSpPr>
          <p:nvPr/>
        </p:nvSpPr>
        <p:spPr>
          <a:xfrm>
            <a:off x="507023" y="6084276"/>
            <a:ext cx="11438792" cy="510849"/>
          </a:xfrm>
          <a:prstGeom prst="rect">
            <a:avLst/>
          </a:prstGeom>
        </p:spPr>
        <p:txBody>
          <a:bodyPr lIns="0" tIns="0" rIns="0" bIns="0" anchor="b">
            <a:noAutofit/>
          </a:bodyPr>
          <a:lstStyle>
            <a:lvl1pPr marL="0" indent="0" algn="l" defTabSz="914400" rtl="0" eaLnBrk="1" latinLnBrk="0" hangingPunct="1">
              <a:lnSpc>
                <a:spcPct val="80000"/>
              </a:lnSpc>
              <a:spcBef>
                <a:spcPts val="0"/>
              </a:spcBef>
              <a:spcAft>
                <a:spcPts val="600"/>
              </a:spcAft>
              <a:buFont typeface="Arial" panose="020B0604020202020204" pitchFamily="34" charset="0"/>
              <a:buNone/>
              <a:defRPr sz="700" b="0" i="0" kern="1200">
                <a:solidFill>
                  <a:schemeClr val="accent6"/>
                </a:solidFill>
                <a:latin typeface="Century Gothic" panose="020B0502020202020204" pitchFamily="34" charset="0"/>
                <a:ea typeface="Apis For Office" panose="020B0504010101010104" pitchFamily="34" charset="0"/>
                <a:cs typeface="Arial" panose="020B0604020202020204" pitchFamily="34" charset="0"/>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0" i="0" kern="1200">
                <a:solidFill>
                  <a:schemeClr val="tx2"/>
                </a:solidFill>
                <a:latin typeface="Arial" panose="020B0604020202020204" pitchFamily="34" charset="0"/>
                <a:ea typeface="+mn-ea"/>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0" i="0" kern="1200">
                <a:solidFill>
                  <a:schemeClr val="tx2"/>
                </a:solidFill>
                <a:latin typeface="Arial" panose="020B0604020202020204" pitchFamily="34" charset="0"/>
                <a:ea typeface="+mn-ea"/>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i="0" kern="1200" baseline="0">
                <a:solidFill>
                  <a:schemeClr val="tx2"/>
                </a:solidFill>
                <a:latin typeface="Arial" panose="020B0604020202020204" pitchFamily="34" charset="0"/>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0" i="0" kern="1200">
                <a:solidFill>
                  <a:schemeClr val="tx2"/>
                </a:solidFill>
                <a:latin typeface="Arial" panose="020B0604020202020204" pitchFamily="34" charset="0"/>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0" i="0" kern="1200" baseline="0">
                <a:solidFill>
                  <a:schemeClr val="tx2"/>
                </a:solidFill>
                <a:latin typeface="Arial" panose="020B0604020202020204" pitchFamily="34" charset="0"/>
                <a:ea typeface="+mn-ea"/>
                <a:cs typeface="+mn-cs"/>
              </a:defRPr>
            </a:lvl9pPr>
          </a:lstStyle>
          <a:p>
            <a:r>
              <a:rPr lang="it-IT" dirty="0" err="1"/>
              <a:t>Hjelmesæth</a:t>
            </a:r>
            <a:r>
              <a:rPr lang="it-IT" dirty="0"/>
              <a:t> </a:t>
            </a:r>
            <a:r>
              <a:rPr lang="it-IT" dirty="0" err="1"/>
              <a:t>J,Bhat</a:t>
            </a:r>
            <a:r>
              <a:rPr lang="it-IT" dirty="0"/>
              <a:t> </a:t>
            </a:r>
            <a:r>
              <a:rPr lang="it-IT" dirty="0" err="1"/>
              <a:t>S</a:t>
            </a:r>
            <a:r>
              <a:rPr lang="it-IT" dirty="0"/>
              <a:t>, Garvey </a:t>
            </a:r>
            <a:r>
              <a:rPr lang="it-IT" dirty="0" err="1"/>
              <a:t>W</a:t>
            </a:r>
            <a:r>
              <a:rPr lang="it-IT" dirty="0"/>
              <a:t>, et al. </a:t>
            </a:r>
            <a:r>
              <a:rPr lang="it-IT" dirty="0" err="1"/>
              <a:t>Effect</a:t>
            </a:r>
            <a:r>
              <a:rPr lang="it-IT" dirty="0"/>
              <a:t> of Semaglutide on Body </a:t>
            </a:r>
            <a:r>
              <a:rPr lang="it-IT" dirty="0" err="1"/>
              <a:t>Composition</a:t>
            </a:r>
            <a:r>
              <a:rPr lang="it-IT" dirty="0"/>
              <a:t> and </a:t>
            </a:r>
            <a:r>
              <a:rPr lang="it-IT" dirty="0" err="1"/>
              <a:t>Proximal</a:t>
            </a:r>
            <a:r>
              <a:rPr lang="it-IT" dirty="0"/>
              <a:t> Muscle Strength: The STEP UP Trial. </a:t>
            </a:r>
            <a:r>
              <a:rPr lang="it-IT" dirty="0" err="1"/>
              <a:t>Guided</a:t>
            </a:r>
            <a:r>
              <a:rPr lang="it-IT" dirty="0"/>
              <a:t> poster </a:t>
            </a:r>
            <a:r>
              <a:rPr lang="it-IT" dirty="0" err="1"/>
              <a:t>presentation</a:t>
            </a:r>
            <a:r>
              <a:rPr lang="it-IT" dirty="0"/>
              <a:t> </a:t>
            </a:r>
            <a:r>
              <a:rPr lang="it-IT" dirty="0" err="1"/>
              <a:t>at</a:t>
            </a:r>
            <a:r>
              <a:rPr lang="it-IT" dirty="0"/>
              <a:t> the </a:t>
            </a:r>
            <a:r>
              <a:rPr lang="it-IT" dirty="0" err="1"/>
              <a:t>European</a:t>
            </a:r>
            <a:r>
              <a:rPr lang="it-IT" dirty="0"/>
              <a:t> Congress on </a:t>
            </a:r>
            <a:r>
              <a:rPr lang="it-IT" dirty="0" err="1"/>
              <a:t>Obesity</a:t>
            </a:r>
            <a:r>
              <a:rPr lang="it-IT" dirty="0"/>
              <a:t> (ECO) 2026; 12–15 May 2026; Istanbul, </a:t>
            </a:r>
            <a:r>
              <a:rPr lang="it-IT" dirty="0" err="1"/>
              <a:t>Turkey</a:t>
            </a:r>
            <a:br>
              <a:rPr lang="it-IT" dirty="0"/>
            </a:br>
            <a:r>
              <a:rPr lang="it-IT" dirty="0"/>
              <a:t>RCP semaglutide compresse</a:t>
            </a:r>
          </a:p>
        </p:txBody>
      </p:sp>
      <p:sp>
        <p:nvSpPr>
          <p:cNvPr id="16" name="Rettangolo con angoli arrotondati 15">
            <a:extLst>
              <a:ext uri="{FF2B5EF4-FFF2-40B4-BE49-F238E27FC236}">
                <a16:creationId xmlns:a16="http://schemas.microsoft.com/office/drawing/2014/main" id="{DF6C995E-7ACC-1A2C-2339-52602845BEC1}"/>
              </a:ext>
            </a:extLst>
          </p:cNvPr>
          <p:cNvSpPr/>
          <p:nvPr/>
        </p:nvSpPr>
        <p:spPr>
          <a:xfrm>
            <a:off x="2098447" y="1291517"/>
            <a:ext cx="10093553" cy="2722977"/>
          </a:xfrm>
          <a:prstGeom prst="roundRect">
            <a:avLst>
              <a:gd name="adj" fmla="val 10119"/>
            </a:avLst>
          </a:prstGeom>
          <a:noFill/>
          <a:ln w="25400">
            <a:gradFill flip="none" rotWithShape="1">
              <a:gsLst>
                <a:gs pos="0">
                  <a:srgbClr val="001965"/>
                </a:gs>
                <a:gs pos="74000">
                  <a:srgbClr val="001965">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it-IT" sz="2000" noProof="0" err="1"/>
          </a:p>
        </p:txBody>
      </p:sp>
      <p:sp>
        <p:nvSpPr>
          <p:cNvPr id="2" name="Rettangolo con angoli arrotondati sullo stesso lato 25">
            <a:extLst>
              <a:ext uri="{FF2B5EF4-FFF2-40B4-BE49-F238E27FC236}">
                <a16:creationId xmlns:a16="http://schemas.microsoft.com/office/drawing/2014/main" id="{780C9927-39A2-2E57-FC01-3BE0F427A769}"/>
              </a:ext>
            </a:extLst>
          </p:cNvPr>
          <p:cNvSpPr/>
          <p:nvPr/>
        </p:nvSpPr>
        <p:spPr>
          <a:xfrm>
            <a:off x="2298074" y="1416120"/>
            <a:ext cx="9313356" cy="1162262"/>
          </a:xfrm>
          <a:prstGeom prst="roundRect">
            <a:avLst>
              <a:gd name="adj" fmla="val 18263"/>
            </a:avLst>
          </a:prstGeom>
          <a:gradFill>
            <a:gsLst>
              <a:gs pos="99000">
                <a:srgbClr val="B1D5F2"/>
              </a:gs>
              <a:gs pos="0">
                <a:srgbClr val="FFFFFF"/>
              </a:gs>
            </a:gsLst>
            <a:lin ang="600000" scaled="0"/>
          </a:gradFill>
          <a:ln w="12700" cap="flat" cmpd="sng" algn="ctr">
            <a:noFill/>
            <a:prstDash val="solid"/>
            <a:miter lim="800000"/>
          </a:ln>
          <a:effectLst/>
        </p:spPr>
        <p:txBody>
          <a:bodyPr lIns="360000" tIns="0" rIns="360000" bIns="0" anchor="ctr"/>
          <a:lstStyle/>
          <a:p>
            <a:pPr lvl="0" defTabSz="909291">
              <a:buClr>
                <a:srgbClr val="C6007E"/>
              </a:buClr>
              <a:defRPr/>
            </a:pPr>
            <a:r>
              <a:rPr lang="it-IT" sz="1600" b="1" dirty="0">
                <a:solidFill>
                  <a:schemeClr val="accent5"/>
                </a:solidFill>
              </a:rPr>
              <a:t>PERDITA DI PESO SIGNIFICATIVA E DI QUALITÀ</a:t>
            </a:r>
          </a:p>
          <a:p>
            <a:pPr marL="285750" lvl="0" indent="-285750" defTabSz="909291">
              <a:buClr>
                <a:schemeClr val="accent1">
                  <a:lumMod val="60000"/>
                  <a:lumOff val="40000"/>
                </a:schemeClr>
              </a:buClr>
              <a:buFont typeface="Arial" panose="020B0604020202020204" pitchFamily="34" charset="0"/>
              <a:buChar char="•"/>
              <a:defRPr/>
            </a:pPr>
            <a:r>
              <a:rPr lang="it-IT" sz="1600" b="1" dirty="0">
                <a:solidFill>
                  <a:srgbClr val="001965"/>
                </a:solidFill>
                <a:ea typeface="Apis For Office" panose="020B0504010101010104" pitchFamily="34" charset="0"/>
                <a:cs typeface="Apis For Office" panose="020B0504010101010104" pitchFamily="34" charset="0"/>
              </a:rPr>
              <a:t>Riduzione </a:t>
            </a:r>
            <a:r>
              <a:rPr lang="it-IT" sz="1600" b="1" dirty="0">
                <a:solidFill>
                  <a:srgbClr val="033471"/>
                </a:solidFill>
                <a:ea typeface="Apis For Office" panose="020B0504010101010104" pitchFamily="34" charset="0"/>
                <a:cs typeface="Apis For Office" panose="020B0504010101010104" pitchFamily="34" charset="0"/>
              </a:rPr>
              <a:t>media del </a:t>
            </a:r>
            <a:r>
              <a:rPr lang="it-IT" sz="1600" b="1" dirty="0">
                <a:solidFill>
                  <a:srgbClr val="002060"/>
                </a:solidFill>
                <a:ea typeface="Apis For Office" panose="020B0504010101010104" pitchFamily="34" charset="0"/>
                <a:cs typeface="Apis For Office" panose="020B0504010101010104" pitchFamily="34" charset="0"/>
              </a:rPr>
              <a:t>peso corporeo del </a:t>
            </a:r>
            <a:r>
              <a:rPr lang="it-IT" sz="1600" b="1" dirty="0">
                <a:solidFill>
                  <a:schemeClr val="accent5"/>
                </a:solidFill>
                <a:ea typeface="Apis For Office" panose="020B0504010101010104" pitchFamily="34" charset="0"/>
                <a:cs typeface="Apis For Office" panose="020B0504010101010104" pitchFamily="34" charset="0"/>
              </a:rPr>
              <a:t>28% </a:t>
            </a:r>
            <a:r>
              <a:rPr lang="it-IT" sz="1600" dirty="0">
                <a:solidFill>
                  <a:srgbClr val="033471"/>
                </a:solidFill>
                <a:ea typeface="Apis For Office" panose="020B0504010101010104" pitchFamily="34" charset="0"/>
                <a:cs typeface="Apis For Office" panose="020B0504010101010104" pitchFamily="34" charset="0"/>
              </a:rPr>
              <a:t>nei pazienti Early responder</a:t>
            </a:r>
          </a:p>
          <a:p>
            <a:pPr marL="285750" lvl="0" indent="-285750" defTabSz="909291">
              <a:buClr>
                <a:schemeClr val="accent1">
                  <a:lumMod val="60000"/>
                  <a:lumOff val="40000"/>
                </a:schemeClr>
              </a:buClr>
              <a:buFont typeface="Arial" panose="020B0604020202020204" pitchFamily="34" charset="0"/>
              <a:buChar char="•"/>
              <a:defRPr/>
            </a:pPr>
            <a:r>
              <a:rPr lang="it-IT" sz="1600" b="1" dirty="0">
                <a:solidFill>
                  <a:srgbClr val="033471"/>
                </a:solidFill>
                <a:ea typeface="Apis For Office" panose="020B0504010101010104" pitchFamily="34" charset="0"/>
                <a:cs typeface="Apis For Office" panose="020B0504010101010104" pitchFamily="34" charset="0"/>
              </a:rPr>
              <a:t>Miglioramento della composizione corporea: </a:t>
            </a:r>
            <a:r>
              <a:rPr lang="it-IT" sz="1600" b="1" dirty="0">
                <a:solidFill>
                  <a:schemeClr val="accent5"/>
                </a:solidFill>
                <a:ea typeface="Apis For Office" panose="020B0504010101010104" pitchFamily="34" charset="0"/>
                <a:cs typeface="Apis For Office" panose="020B0504010101010104" pitchFamily="34" charset="0"/>
              </a:rPr>
              <a:t>l'84% </a:t>
            </a:r>
            <a:r>
              <a:rPr lang="it-IT" sz="1600" dirty="0">
                <a:solidFill>
                  <a:srgbClr val="033471"/>
                </a:solidFill>
                <a:ea typeface="Apis For Office" panose="020B0504010101010104" pitchFamily="34" charset="0"/>
                <a:cs typeface="Apis For Office" panose="020B0504010101010104" pitchFamily="34" charset="0"/>
              </a:rPr>
              <a:t>della perdita di peso proviene dalla riduzione del </a:t>
            </a:r>
            <a:r>
              <a:rPr lang="it-IT" sz="1600" b="1" dirty="0">
                <a:solidFill>
                  <a:srgbClr val="001965"/>
                </a:solidFill>
                <a:ea typeface="Apis For Office" panose="020B0504010101010104" pitchFamily="34" charset="0"/>
                <a:cs typeface="Apis For Office" panose="020B0504010101010104" pitchFamily="34" charset="0"/>
              </a:rPr>
              <a:t>tessuto adiposo </a:t>
            </a:r>
            <a:r>
              <a:rPr lang="it-IT" sz="1600" dirty="0">
                <a:solidFill>
                  <a:srgbClr val="033471"/>
                </a:solidFill>
                <a:ea typeface="Apis For Office" panose="020B0504010101010104" pitchFamily="34" charset="0"/>
                <a:cs typeface="Apis For Office" panose="020B0504010101010104" pitchFamily="34" charset="0"/>
              </a:rPr>
              <a:t>con miglioramento della funzionalità muscolare</a:t>
            </a:r>
          </a:p>
        </p:txBody>
      </p:sp>
      <p:sp>
        <p:nvSpPr>
          <p:cNvPr id="19" name="Rettangolo con angoli arrotondati sullo stesso lato 25">
            <a:extLst>
              <a:ext uri="{FF2B5EF4-FFF2-40B4-BE49-F238E27FC236}">
                <a16:creationId xmlns:a16="http://schemas.microsoft.com/office/drawing/2014/main" id="{E0CC18A8-805A-F8E2-394F-775035058F44}"/>
              </a:ext>
            </a:extLst>
          </p:cNvPr>
          <p:cNvSpPr/>
          <p:nvPr/>
        </p:nvSpPr>
        <p:spPr>
          <a:xfrm>
            <a:off x="2298074" y="2689543"/>
            <a:ext cx="9313356" cy="493200"/>
          </a:xfrm>
          <a:prstGeom prst="roundRect">
            <a:avLst>
              <a:gd name="adj" fmla="val 50000"/>
            </a:avLst>
          </a:prstGeom>
          <a:gradFill>
            <a:gsLst>
              <a:gs pos="99000">
                <a:srgbClr val="B1D5F2"/>
              </a:gs>
              <a:gs pos="0">
                <a:srgbClr val="FFFFFF"/>
              </a:gs>
            </a:gsLst>
            <a:lin ang="600000" scaled="0"/>
          </a:gradFill>
          <a:ln w="12700" cap="flat" cmpd="sng" algn="ctr">
            <a:noFill/>
            <a:prstDash val="solid"/>
            <a:miter lim="800000"/>
          </a:ln>
          <a:effectLst/>
        </p:spPr>
        <p:txBody>
          <a:bodyPr lIns="360000" tIns="0" rIns="108000" bIns="0" anchor="ctr"/>
          <a:lstStyle/>
          <a:p>
            <a:pPr lvl="0">
              <a:defRPr/>
            </a:pPr>
            <a:r>
              <a:rPr lang="it-IT" b="1" dirty="0">
                <a:solidFill>
                  <a:schemeClr val="accent5"/>
                </a:solidFill>
                <a:ea typeface="Apis For Office" panose="020B0504010101010104" pitchFamily="34" charset="0"/>
                <a:cs typeface="Apis For Office" panose="020B0504010101010104" pitchFamily="34" charset="0"/>
              </a:rPr>
              <a:t>7,2 </a:t>
            </a:r>
            <a:r>
              <a:rPr lang="it-IT" sz="1600" b="1" dirty="0">
                <a:solidFill>
                  <a:schemeClr val="accent5"/>
                </a:solidFill>
                <a:ea typeface="Apis For Office" panose="020B0504010101010104" pitchFamily="34" charset="0"/>
                <a:cs typeface="Apis For Office" panose="020B0504010101010104" pitchFamily="34" charset="0"/>
              </a:rPr>
              <a:t>mg SDD: </a:t>
            </a:r>
            <a:r>
              <a:rPr lang="it-IT" sz="1600" b="1" dirty="0">
                <a:solidFill>
                  <a:srgbClr val="001965"/>
                </a:solidFill>
                <a:ea typeface="Apis For Office" panose="020B0504010101010104" pitchFamily="34" charset="0"/>
                <a:cs typeface="Apis For Office" panose="020B0504010101010104" pitchFamily="34" charset="0"/>
              </a:rPr>
              <a:t>SEMPLIFICA</a:t>
            </a:r>
            <a:r>
              <a:rPr lang="it-IT" sz="1600" b="1" dirty="0">
                <a:solidFill>
                  <a:srgbClr val="C6007E"/>
                </a:solidFill>
                <a:ea typeface="Apis For Office" panose="020B0504010101010104" pitchFamily="34" charset="0"/>
                <a:cs typeface="Apis For Office" panose="020B0504010101010104" pitchFamily="34" charset="0"/>
              </a:rPr>
              <a:t> </a:t>
            </a:r>
            <a:r>
              <a:rPr lang="it-IT" sz="1600" b="1" dirty="0">
                <a:solidFill>
                  <a:srgbClr val="001965"/>
                </a:solidFill>
              </a:rPr>
              <a:t>l’esperienza terapeutica, con d</a:t>
            </a:r>
            <a:r>
              <a:rPr lang="it-IT" sz="1600" b="1" kern="0" dirty="0">
                <a:solidFill>
                  <a:srgbClr val="001965"/>
                </a:solidFill>
              </a:rPr>
              <a:t>ose escalation </a:t>
            </a:r>
            <a:r>
              <a:rPr lang="it-IT" sz="1600" b="1" dirty="0">
                <a:solidFill>
                  <a:srgbClr val="001965"/>
                </a:solidFill>
                <a:ea typeface="Apis For Office" panose="020B0504010101010104" pitchFamily="34" charset="0"/>
                <a:cs typeface="Apis For Office" panose="020B0504010101010104" pitchFamily="34" charset="0"/>
              </a:rPr>
              <a:t>BEN TOLLERATA </a:t>
            </a:r>
          </a:p>
        </p:txBody>
      </p:sp>
      <p:sp>
        <p:nvSpPr>
          <p:cNvPr id="20" name="Rettangolo con angoli arrotondati sullo stesso lato 25">
            <a:extLst>
              <a:ext uri="{FF2B5EF4-FFF2-40B4-BE49-F238E27FC236}">
                <a16:creationId xmlns:a16="http://schemas.microsoft.com/office/drawing/2014/main" id="{570A33D7-801E-A159-C3D8-A4ECD677CE38}"/>
              </a:ext>
            </a:extLst>
          </p:cNvPr>
          <p:cNvSpPr/>
          <p:nvPr/>
        </p:nvSpPr>
        <p:spPr>
          <a:xfrm>
            <a:off x="2298074" y="3308532"/>
            <a:ext cx="9313356" cy="545341"/>
          </a:xfrm>
          <a:prstGeom prst="roundRect">
            <a:avLst>
              <a:gd name="adj" fmla="val 50000"/>
            </a:avLst>
          </a:prstGeom>
          <a:gradFill>
            <a:gsLst>
              <a:gs pos="99000">
                <a:srgbClr val="B1D5F2"/>
              </a:gs>
              <a:gs pos="0">
                <a:srgbClr val="FFFFFF"/>
              </a:gs>
            </a:gsLst>
            <a:lin ang="600000" scaled="0"/>
          </a:gradFill>
          <a:ln w="12700" cap="flat" cmpd="sng" algn="ctr">
            <a:noFill/>
            <a:prstDash val="solid"/>
            <a:miter lim="800000"/>
          </a:ln>
          <a:effectLst/>
        </p:spPr>
        <p:txBody>
          <a:bodyPr lIns="360000" tIns="0" rIns="360000" bIns="0" anchor="ctr"/>
          <a:lstStyle/>
          <a:p>
            <a:pPr lvl="0">
              <a:defRPr/>
            </a:pPr>
            <a:r>
              <a:rPr lang="it-IT" sz="1600" b="1" dirty="0">
                <a:solidFill>
                  <a:srgbClr val="001965"/>
                </a:solidFill>
              </a:rPr>
              <a:t>Regola in modo significativo diversi aspetti del comportamento alimentare </a:t>
            </a:r>
            <a:r>
              <a:rPr lang="it-IT" sz="1600" b="1" dirty="0">
                <a:solidFill>
                  <a:schemeClr val="accent5"/>
                </a:solidFill>
              </a:rPr>
              <a:t>(</a:t>
            </a:r>
            <a:r>
              <a:rPr lang="it-IT" sz="1600" b="1" dirty="0">
                <a:solidFill>
                  <a:schemeClr val="accent5"/>
                </a:solidFill>
                <a:ea typeface="Apis For Office" panose="020B0504010101010104" pitchFamily="34" charset="0"/>
                <a:cs typeface="Apis For Office" panose="020B0504010101010104" pitchFamily="34" charset="0"/>
              </a:rPr>
              <a:t>CRAVING E FOOD NOISE) </a:t>
            </a:r>
            <a:r>
              <a:rPr lang="it-IT" sz="1600" b="1" dirty="0">
                <a:solidFill>
                  <a:srgbClr val="001965"/>
                </a:solidFill>
                <a:ea typeface="Apis For Office" panose="020B0504010101010104" pitchFamily="34" charset="0"/>
                <a:cs typeface="Apis For Office" panose="020B0504010101010104" pitchFamily="34" charset="0"/>
              </a:rPr>
              <a:t>oltre che una riduzione della spesa per alcol e tabacco</a:t>
            </a:r>
          </a:p>
        </p:txBody>
      </p:sp>
    </p:spTree>
    <p:extLst>
      <p:ext uri="{BB962C8B-B14F-4D97-AF65-F5344CB8AC3E}">
        <p14:creationId xmlns:p14="http://schemas.microsoft.com/office/powerpoint/2010/main" val="300101852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018D7-C293-D6B9-4CF7-1180A914AD49}"/>
            </a:ext>
          </a:extLst>
        </p:cNvPr>
        <p:cNvGrpSpPr/>
        <p:nvPr/>
      </p:nvGrpSpPr>
      <p:grpSpPr>
        <a:xfrm>
          <a:off x="0" y="0"/>
          <a:ext cx="0" cy="0"/>
          <a:chOff x="0" y="0"/>
          <a:chExt cx="0" cy="0"/>
        </a:xfrm>
      </p:grpSpPr>
      <p:sp>
        <p:nvSpPr>
          <p:cNvPr id="3" name="Elemento grafico 35">
            <a:extLst>
              <a:ext uri="{FF2B5EF4-FFF2-40B4-BE49-F238E27FC236}">
                <a16:creationId xmlns:a16="http://schemas.microsoft.com/office/drawing/2014/main" id="{030F645C-BE31-1A33-68CD-3AE4CDF5AA54}"/>
              </a:ext>
            </a:extLst>
          </p:cNvPr>
          <p:cNvSpPr/>
          <p:nvPr/>
        </p:nvSpPr>
        <p:spPr>
          <a:xfrm flipH="1">
            <a:off x="0" y="2128058"/>
            <a:ext cx="12191999" cy="4785919"/>
          </a:xfrm>
          <a:custGeom>
            <a:avLst/>
            <a:gdLst>
              <a:gd name="csX0" fmla="*/ 1865596 w 15475365"/>
              <a:gd name="csY0" fmla="*/ 7140 h 4785918"/>
              <a:gd name="csX1" fmla="*/ 15475366 w 15475365"/>
              <a:gd name="csY1" fmla="*/ 1784227 h 4785918"/>
              <a:gd name="csX2" fmla="*/ 15475366 w 15475365"/>
              <a:gd name="csY2" fmla="*/ 4785919 h 4785918"/>
              <a:gd name="csX3" fmla="*/ 0 w 15475365"/>
              <a:gd name="csY3" fmla="*/ 4785919 h 4785918"/>
              <a:gd name="csX4" fmla="*/ 0 w 15475365"/>
              <a:gd name="csY4" fmla="*/ 3865911 h 4785918"/>
              <a:gd name="csX5" fmla="*/ 889643 w 15475365"/>
              <a:gd name="csY5" fmla="*/ 755669 h 4785918"/>
              <a:gd name="csX6" fmla="*/ 1865596 w 15475365"/>
              <a:gd name="csY6" fmla="*/ 7140 h 4785918"/>
              <a:gd name="csX0" fmla="*/ 1865596 w 15475366"/>
              <a:gd name="csY0" fmla="*/ 7140 h 4785919"/>
              <a:gd name="csX1" fmla="*/ 12166108 w 15475366"/>
              <a:gd name="csY1" fmla="*/ 1501198 h 4785919"/>
              <a:gd name="csX2" fmla="*/ 15475366 w 15475366"/>
              <a:gd name="csY2" fmla="*/ 4785919 h 4785919"/>
              <a:gd name="csX3" fmla="*/ 0 w 15475366"/>
              <a:gd name="csY3" fmla="*/ 4785919 h 4785919"/>
              <a:gd name="csX4" fmla="*/ 0 w 15475366"/>
              <a:gd name="csY4" fmla="*/ 3865911 h 4785919"/>
              <a:gd name="csX5" fmla="*/ 889643 w 15475366"/>
              <a:gd name="csY5" fmla="*/ 755669 h 4785919"/>
              <a:gd name="csX6" fmla="*/ 1865596 w 15475366"/>
              <a:gd name="csY6" fmla="*/ 7140 h 4785919"/>
              <a:gd name="csX0" fmla="*/ 1865596 w 12166108"/>
              <a:gd name="csY0" fmla="*/ 7140 h 4785919"/>
              <a:gd name="csX1" fmla="*/ 12166108 w 12166108"/>
              <a:gd name="csY1" fmla="*/ 1501198 h 4785919"/>
              <a:gd name="csX2" fmla="*/ 11839538 w 12166108"/>
              <a:gd name="csY2" fmla="*/ 4742376 h 4785919"/>
              <a:gd name="csX3" fmla="*/ 0 w 12166108"/>
              <a:gd name="csY3" fmla="*/ 4785919 h 4785919"/>
              <a:gd name="csX4" fmla="*/ 0 w 12166108"/>
              <a:gd name="csY4" fmla="*/ 3865911 h 4785919"/>
              <a:gd name="csX5" fmla="*/ 889643 w 12166108"/>
              <a:gd name="csY5" fmla="*/ 755669 h 4785919"/>
              <a:gd name="csX6" fmla="*/ 1865596 w 12166108"/>
              <a:gd name="csY6" fmla="*/ 7140 h 4785919"/>
              <a:gd name="csX0" fmla="*/ 1865596 w 12187881"/>
              <a:gd name="csY0" fmla="*/ 7140 h 4785919"/>
              <a:gd name="csX1" fmla="*/ 12166108 w 12187881"/>
              <a:gd name="csY1" fmla="*/ 1501198 h 4785919"/>
              <a:gd name="csX2" fmla="*/ 12187881 w 12187881"/>
              <a:gd name="csY2" fmla="*/ 4742376 h 4785919"/>
              <a:gd name="csX3" fmla="*/ 0 w 12187881"/>
              <a:gd name="csY3" fmla="*/ 4785919 h 4785919"/>
              <a:gd name="csX4" fmla="*/ 0 w 12187881"/>
              <a:gd name="csY4" fmla="*/ 3865911 h 4785919"/>
              <a:gd name="csX5" fmla="*/ 889643 w 12187881"/>
              <a:gd name="csY5" fmla="*/ 755669 h 4785919"/>
              <a:gd name="csX6" fmla="*/ 1865596 w 12187881"/>
              <a:gd name="csY6" fmla="*/ 7140 h 4785919"/>
              <a:gd name="csX0" fmla="*/ 1865596 w 12191999"/>
              <a:gd name="csY0" fmla="*/ 7140 h 4785919"/>
              <a:gd name="csX1" fmla="*/ 12191999 w 12191999"/>
              <a:gd name="csY1" fmla="*/ 1519032 h 4785919"/>
              <a:gd name="csX2" fmla="*/ 12187881 w 12191999"/>
              <a:gd name="csY2" fmla="*/ 474237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 name="csX0" fmla="*/ 1865596 w 12191999"/>
              <a:gd name="csY0" fmla="*/ 7140 h 4785919"/>
              <a:gd name="csX1" fmla="*/ 12191999 w 12191999"/>
              <a:gd name="csY1" fmla="*/ 1519032 h 4785919"/>
              <a:gd name="csX2" fmla="*/ 12181489 w 12191999"/>
              <a:gd name="csY2" fmla="*/ 4703666 h 4785919"/>
              <a:gd name="csX3" fmla="*/ 0 w 12191999"/>
              <a:gd name="csY3" fmla="*/ 4785919 h 4785919"/>
              <a:gd name="csX4" fmla="*/ 0 w 12191999"/>
              <a:gd name="csY4" fmla="*/ 3865911 h 4785919"/>
              <a:gd name="csX5" fmla="*/ 889643 w 12191999"/>
              <a:gd name="csY5" fmla="*/ 755669 h 4785919"/>
              <a:gd name="csX6" fmla="*/ 1865596 w 12191999"/>
              <a:gd name="csY6" fmla="*/ 7140 h 47859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1999" h="4785919">
                <a:moveTo>
                  <a:pt x="1865596" y="7140"/>
                </a:moveTo>
                <a:lnTo>
                  <a:pt x="12191999" y="1519032"/>
                </a:lnTo>
                <a:cubicBezTo>
                  <a:pt x="12190626" y="2593480"/>
                  <a:pt x="12182862" y="3629218"/>
                  <a:pt x="12181489" y="4703666"/>
                </a:cubicBezTo>
                <a:lnTo>
                  <a:pt x="0" y="4785919"/>
                </a:lnTo>
                <a:lnTo>
                  <a:pt x="0" y="3865911"/>
                </a:lnTo>
                <a:lnTo>
                  <a:pt x="889643" y="755669"/>
                </a:lnTo>
                <a:cubicBezTo>
                  <a:pt x="981804" y="272968"/>
                  <a:pt x="1406823" y="-53012"/>
                  <a:pt x="1865596" y="7140"/>
                </a:cubicBezTo>
                <a:close/>
              </a:path>
            </a:pathLst>
          </a:custGeom>
          <a:solidFill>
            <a:schemeClr val="accent3"/>
          </a:solidFill>
          <a:ln w="11851" cap="flat">
            <a:noFill/>
            <a:prstDash val="solid"/>
            <a:miter/>
          </a:ln>
        </p:spPr>
        <p:txBody>
          <a:bodyPr/>
          <a:lstStyle/>
          <a:p>
            <a:endParaRPr lang="it-IT"/>
          </a:p>
        </p:txBody>
      </p:sp>
      <p:pic>
        <p:nvPicPr>
          <p:cNvPr id="4" name="Elemento grafico 3">
            <a:extLst>
              <a:ext uri="{FF2B5EF4-FFF2-40B4-BE49-F238E27FC236}">
                <a16:creationId xmlns:a16="http://schemas.microsoft.com/office/drawing/2014/main" id="{F2C5FC3A-B868-45B6-DD73-C6F4431A09ED}"/>
              </a:ext>
            </a:extLst>
          </p:cNvPr>
          <p:cNvPicPr>
            <a:picLocks noChangeAspect="1"/>
          </p:cNvPicPr>
          <p:nvPr/>
        </p:nvPicPr>
        <p:blipFill>
          <a:blip>
            <a:extLst>
              <a:ext uri="{96DAC541-7B7A-43D3-8B79-37D633B846F1}">
                <asvg:svgBlip xmlns:asvg="http://schemas.microsoft.com/office/drawing/2016/SVG/main" r:embed="rId2"/>
              </a:ext>
            </a:extLst>
          </a:blip>
          <a:srcRect b="19223"/>
          <a:stretch>
            <a:fillRect/>
          </a:stretch>
        </p:blipFill>
        <p:spPr>
          <a:xfrm flipH="1">
            <a:off x="0" y="5700054"/>
            <a:ext cx="12391500" cy="1181862"/>
          </a:xfrm>
          <a:prstGeom prst="rect">
            <a:avLst/>
          </a:prstGeom>
        </p:spPr>
      </p:pic>
      <p:pic>
        <p:nvPicPr>
          <p:cNvPr id="8" name="Elemento grafico 7">
            <a:extLst>
              <a:ext uri="{FF2B5EF4-FFF2-40B4-BE49-F238E27FC236}">
                <a16:creationId xmlns:a16="http://schemas.microsoft.com/office/drawing/2014/main" id="{57D9DC13-CE03-F4B7-F2FE-335956E3CF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5843" y="360643"/>
            <a:ext cx="6319712" cy="2050059"/>
          </a:xfrm>
          <a:prstGeom prst="rect">
            <a:avLst/>
          </a:prstGeom>
        </p:spPr>
      </p:pic>
      <p:sp>
        <p:nvSpPr>
          <p:cNvPr id="5" name="TextBox 4">
            <a:extLst>
              <a:ext uri="{FF2B5EF4-FFF2-40B4-BE49-F238E27FC236}">
                <a16:creationId xmlns:a16="http://schemas.microsoft.com/office/drawing/2014/main" id="{0DA9DEF6-AFB7-1C07-C990-3F0712D251BA}"/>
              </a:ext>
            </a:extLst>
          </p:cNvPr>
          <p:cNvSpPr txBox="1"/>
          <p:nvPr/>
        </p:nvSpPr>
        <p:spPr>
          <a:xfrm>
            <a:off x="1712932" y="-16724"/>
            <a:ext cx="4525534" cy="259257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3800" b="1" i="0" u="none" strike="noStrike" kern="1200" cap="none" spc="0" normalizeH="0" baseline="0" noProof="0">
                <a:ln>
                  <a:noFill/>
                </a:ln>
                <a:solidFill>
                  <a:srgbClr val="FFFFFF"/>
                </a:solidFill>
                <a:effectLst/>
                <a:uLnTx/>
                <a:uFillTx/>
                <a:latin typeface="Century Gothic" panose="020F0302020204030204"/>
                <a:ea typeface="+mn-ea"/>
                <a:cs typeface="+mn-cs"/>
              </a:rPr>
              <a:t>Q</a:t>
            </a:r>
            <a:r>
              <a:rPr kumimoji="0" lang="it-IT" sz="9600" b="0" i="0" u="none" strike="noStrike" kern="1200" cap="none" spc="0" normalizeH="0" baseline="0" noProof="0">
                <a:ln>
                  <a:noFill/>
                </a:ln>
                <a:solidFill>
                  <a:srgbClr val="FFFFFF"/>
                </a:solidFill>
                <a:effectLst/>
                <a:uLnTx/>
                <a:uFillTx/>
                <a:latin typeface="Century Gothic" panose="020F0302020204030204"/>
                <a:ea typeface="+mn-ea"/>
                <a:cs typeface="+mn-cs"/>
              </a:rPr>
              <a:t>&amp;</a:t>
            </a:r>
            <a:r>
              <a:rPr kumimoji="0" lang="it-IT" sz="13800" b="1" i="0" u="none" strike="noStrike" kern="1200" cap="none" spc="0" normalizeH="0" baseline="0" noProof="0">
                <a:ln>
                  <a:noFill/>
                </a:ln>
                <a:solidFill>
                  <a:srgbClr val="FFFFFF"/>
                </a:solidFill>
                <a:effectLst/>
                <a:uLnTx/>
                <a:uFillTx/>
                <a:latin typeface="Century Gothic" panose="020F0302020204030204"/>
                <a:ea typeface="+mn-ea"/>
                <a:cs typeface="+mn-cs"/>
              </a:rPr>
              <a:t>A</a:t>
            </a:r>
            <a:r>
              <a:rPr kumimoji="0" lang="it-IT" sz="16600" b="0" i="0" u="none" strike="noStrike" kern="1200" cap="none" spc="0" normalizeH="0" baseline="0" noProof="0">
                <a:ln>
                  <a:noFill/>
                </a:ln>
                <a:solidFill>
                  <a:srgbClr val="0093D3"/>
                </a:solidFill>
                <a:effectLst/>
                <a:uLnTx/>
                <a:uFillTx/>
                <a:latin typeface="Century Gothic" panose="020F0302020204030204"/>
                <a:ea typeface="+mn-ea"/>
                <a:cs typeface="+mn-cs"/>
              </a:rPr>
              <a:t> </a:t>
            </a:r>
            <a:endParaRPr kumimoji="0" lang="it-IT" sz="9600" b="1" i="0" u="none" strike="noStrike" kern="1200" cap="none" spc="0" normalizeH="0" baseline="0" noProof="0">
              <a:ln>
                <a:noFill/>
              </a:ln>
              <a:solidFill>
                <a:srgbClr val="0056A4"/>
              </a:solidFill>
              <a:effectLst/>
              <a:uLnTx/>
              <a:uFillTx/>
              <a:latin typeface="Century Gothic" panose="020F0302020204030204"/>
              <a:ea typeface="+mn-ea"/>
              <a:cs typeface="+mn-cs"/>
            </a:endParaRPr>
          </a:p>
        </p:txBody>
      </p:sp>
      <p:pic>
        <p:nvPicPr>
          <p:cNvPr id="2" name="Elemento grafico 1">
            <a:extLst>
              <a:ext uri="{FF2B5EF4-FFF2-40B4-BE49-F238E27FC236}">
                <a16:creationId xmlns:a16="http://schemas.microsoft.com/office/drawing/2014/main" id="{97963855-EB8E-8A54-032E-800A780C9E9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1574566" y="4401775"/>
            <a:ext cx="5077326" cy="500444"/>
          </a:xfrm>
          <a:prstGeom prst="rect">
            <a:avLst/>
          </a:prstGeom>
        </p:spPr>
      </p:pic>
      <p:sp>
        <p:nvSpPr>
          <p:cNvPr id="6" name="CasellaDiTesto 5">
            <a:extLst>
              <a:ext uri="{FF2B5EF4-FFF2-40B4-BE49-F238E27FC236}">
                <a16:creationId xmlns:a16="http://schemas.microsoft.com/office/drawing/2014/main" id="{2E902464-3FF9-3557-B6E2-68EE6A6BDDF2}"/>
              </a:ext>
            </a:extLst>
          </p:cNvPr>
          <p:cNvSpPr txBox="1"/>
          <p:nvPr/>
        </p:nvSpPr>
        <p:spPr>
          <a:xfrm>
            <a:off x="1454252" y="3970350"/>
            <a:ext cx="5361613" cy="1729704"/>
          </a:xfrm>
          <a:prstGeom prst="rect">
            <a:avLst/>
          </a:prstGeom>
          <a:noFill/>
        </p:spPr>
        <p:txBody>
          <a:bodyPr wrap="square">
            <a:spAutoFit/>
          </a:bodyPr>
          <a:lstStyle/>
          <a:p>
            <a:pPr algn="ctr">
              <a:defRPr/>
            </a:pPr>
            <a:r>
              <a:rPr lang="it-IT" sz="2800" b="1" dirty="0">
                <a:solidFill>
                  <a:srgbClr val="00247E"/>
                </a:solidFill>
                <a:latin typeface="Century Gothic" panose="020F0302020204030204"/>
              </a:rPr>
              <a:t>NUOVE FRONTIERE DI</a:t>
            </a:r>
            <a:endParaRPr lang="it-IT" sz="2800" b="1" dirty="0">
              <a:solidFill>
                <a:schemeClr val="bg1"/>
              </a:solidFill>
              <a:latin typeface="Century Gothic" panose="020F0302020204030204"/>
            </a:endParaRPr>
          </a:p>
          <a:p>
            <a:pPr algn="ctr">
              <a:defRPr/>
            </a:pPr>
            <a:r>
              <a:rPr lang="it-IT" sz="2800" b="1" dirty="0">
                <a:solidFill>
                  <a:schemeClr val="bg1"/>
                </a:solidFill>
                <a:latin typeface="Century Gothic" panose="020F0302020204030204"/>
              </a:rPr>
              <a:t>EFFICACIA E INNOVAZIONE</a:t>
            </a:r>
          </a:p>
          <a:p>
            <a:pPr algn="ctr">
              <a:defRPr/>
            </a:pPr>
            <a:r>
              <a:rPr lang="it-IT" sz="2800" b="1" dirty="0">
                <a:solidFill>
                  <a:srgbClr val="00247E"/>
                </a:solidFill>
                <a:latin typeface="Century Gothic" panose="020F0302020204030204"/>
              </a:rPr>
              <a:t>CON SEMAGLUTIDE</a:t>
            </a:r>
          </a:p>
          <a:p>
            <a:pPr algn="ctr">
              <a:lnSpc>
                <a:spcPct val="80000"/>
              </a:lnSpc>
              <a:defRPr/>
            </a:pPr>
            <a:r>
              <a:rPr lang="it-IT" sz="2800" b="1" dirty="0">
                <a:solidFill>
                  <a:srgbClr val="00247E"/>
                </a:solidFill>
                <a:latin typeface="Century Gothic" panose="020F0302020204030204"/>
              </a:rPr>
              <a:t>E CHIRURGIA BARIATRICA</a:t>
            </a:r>
            <a:endParaRPr lang="it-IT" sz="3600" b="1" dirty="0">
              <a:solidFill>
                <a:srgbClr val="00247E"/>
              </a:solidFill>
              <a:latin typeface="Century Gothic" panose="020F0302020204030204"/>
            </a:endParaRPr>
          </a:p>
        </p:txBody>
      </p:sp>
      <p:pic>
        <p:nvPicPr>
          <p:cNvPr id="7" name="Elemento grafico 6">
            <a:extLst>
              <a:ext uri="{FF2B5EF4-FFF2-40B4-BE49-F238E27FC236}">
                <a16:creationId xmlns:a16="http://schemas.microsoft.com/office/drawing/2014/main" id="{B7F3C603-3B91-F3F4-99D1-3B4EDC79A6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1188" y="2638106"/>
            <a:ext cx="3261915" cy="764321"/>
          </a:xfrm>
          <a:prstGeom prst="rect">
            <a:avLst/>
          </a:prstGeom>
        </p:spPr>
      </p:pic>
      <p:sp>
        <p:nvSpPr>
          <p:cNvPr id="9" name="CasellaDiTesto 8">
            <a:extLst>
              <a:ext uri="{FF2B5EF4-FFF2-40B4-BE49-F238E27FC236}">
                <a16:creationId xmlns:a16="http://schemas.microsoft.com/office/drawing/2014/main" id="{41A5DF36-9094-8454-DE82-F80D3A57E582}"/>
              </a:ext>
            </a:extLst>
          </p:cNvPr>
          <p:cNvSpPr txBox="1"/>
          <p:nvPr/>
        </p:nvSpPr>
        <p:spPr>
          <a:xfrm>
            <a:off x="973442" y="2838069"/>
            <a:ext cx="6323235" cy="1181862"/>
          </a:xfrm>
          <a:prstGeom prst="rect">
            <a:avLst/>
          </a:prstGeom>
          <a:noFill/>
        </p:spPr>
        <p:txBody>
          <a:bodyPr wrap="square" lIns="0" tIns="0" rIns="0" bIns="0" rtlCol="0">
            <a:spAutoFit/>
          </a:bodyPr>
          <a:lstStyle/>
          <a:p>
            <a:pPr algn="ctr">
              <a:lnSpc>
                <a:spcPct val="80000"/>
              </a:lnSpc>
              <a:defRPr/>
            </a:pPr>
            <a:r>
              <a:rPr lang="it-IT" sz="4800" b="1">
                <a:solidFill>
                  <a:schemeClr val="bg1"/>
                </a:solidFill>
                <a:latin typeface="Century Gothic" panose="020F0302020204030204"/>
              </a:rPr>
              <a:t>SYNERGY</a:t>
            </a:r>
            <a:r>
              <a:rPr lang="it-IT" sz="4800" b="1">
                <a:solidFill>
                  <a:srgbClr val="00247E"/>
                </a:solidFill>
                <a:latin typeface="Century Gothic" panose="020F0302020204030204"/>
              </a:rPr>
              <a:t> IN THE</a:t>
            </a:r>
          </a:p>
          <a:p>
            <a:pPr algn="ctr">
              <a:lnSpc>
                <a:spcPct val="80000"/>
              </a:lnSpc>
              <a:defRPr/>
            </a:pPr>
            <a:r>
              <a:rPr lang="it-IT" sz="4800" b="1">
                <a:solidFill>
                  <a:srgbClr val="00247E"/>
                </a:solidFill>
                <a:latin typeface="Century Gothic" panose="020F0302020204030204"/>
              </a:rPr>
              <a:t>OBESITY PATHWAY</a:t>
            </a:r>
          </a:p>
        </p:txBody>
      </p:sp>
      <p:grpSp>
        <p:nvGrpSpPr>
          <p:cNvPr id="23" name="Gruppo 22">
            <a:extLst>
              <a:ext uri="{FF2B5EF4-FFF2-40B4-BE49-F238E27FC236}">
                <a16:creationId xmlns:a16="http://schemas.microsoft.com/office/drawing/2014/main" id="{CE28AFA8-19A2-3901-8AB5-A6CE479D658F}"/>
              </a:ext>
            </a:extLst>
          </p:cNvPr>
          <p:cNvGrpSpPr/>
          <p:nvPr/>
        </p:nvGrpSpPr>
        <p:grpSpPr>
          <a:xfrm>
            <a:off x="7951399" y="738484"/>
            <a:ext cx="2864760" cy="5381031"/>
            <a:chOff x="7477768" y="1269595"/>
            <a:chExt cx="2821355" cy="5299501"/>
          </a:xfrm>
        </p:grpSpPr>
        <p:grpSp>
          <p:nvGrpSpPr>
            <p:cNvPr id="24" name="Gruppo 23">
              <a:extLst>
                <a:ext uri="{FF2B5EF4-FFF2-40B4-BE49-F238E27FC236}">
                  <a16:creationId xmlns:a16="http://schemas.microsoft.com/office/drawing/2014/main" id="{CA0D88EB-7B45-0AC5-198B-D747D2599B9B}"/>
                </a:ext>
              </a:extLst>
            </p:cNvPr>
            <p:cNvGrpSpPr/>
            <p:nvPr/>
          </p:nvGrpSpPr>
          <p:grpSpPr>
            <a:xfrm>
              <a:off x="7477768" y="1269595"/>
              <a:ext cx="2821355" cy="5299501"/>
              <a:chOff x="8505764" y="551332"/>
              <a:chExt cx="3035400" cy="5701553"/>
            </a:xfrm>
            <a:solidFill>
              <a:schemeClr val="bg2"/>
            </a:solidFill>
          </p:grpSpPr>
          <p:sp>
            <p:nvSpPr>
              <p:cNvPr id="27" name="Rettangolo con angoli arrotondati 26">
                <a:extLst>
                  <a:ext uri="{FF2B5EF4-FFF2-40B4-BE49-F238E27FC236}">
                    <a16:creationId xmlns:a16="http://schemas.microsoft.com/office/drawing/2014/main" id="{FBCE35BD-D683-529D-67C9-047923DE8CDA}"/>
                  </a:ext>
                </a:extLst>
              </p:cNvPr>
              <p:cNvSpPr/>
              <p:nvPr/>
            </p:nvSpPr>
            <p:spPr>
              <a:xfrm rot="5400000">
                <a:off x="7172687" y="1884409"/>
                <a:ext cx="5701553" cy="3035400"/>
              </a:xfrm>
              <a:prstGeom prst="roundRect">
                <a:avLst>
                  <a:gd name="adj" fmla="val 6045"/>
                </a:avLst>
              </a:prstGeom>
              <a:solidFill>
                <a:srgbClr val="00247E"/>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8" name="Ovale 27">
                <a:extLst>
                  <a:ext uri="{FF2B5EF4-FFF2-40B4-BE49-F238E27FC236}">
                    <a16:creationId xmlns:a16="http://schemas.microsoft.com/office/drawing/2014/main" id="{3052781B-54A5-E22F-A468-20F77DA7AE5F}"/>
                  </a:ext>
                </a:extLst>
              </p:cNvPr>
              <p:cNvSpPr/>
              <p:nvPr/>
            </p:nvSpPr>
            <p:spPr>
              <a:xfrm rot="5400000">
                <a:off x="9902663" y="5937677"/>
                <a:ext cx="241601" cy="241601"/>
              </a:xfrm>
              <a:prstGeom prst="ellipse">
                <a:avLst/>
              </a:prstGeom>
              <a:solidFill>
                <a:srgbClr val="00247E"/>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29" name="Rettangolo con angoli arrotondati 28">
                <a:extLst>
                  <a:ext uri="{FF2B5EF4-FFF2-40B4-BE49-F238E27FC236}">
                    <a16:creationId xmlns:a16="http://schemas.microsoft.com/office/drawing/2014/main" id="{FB866A69-9FDC-8B1F-C341-5E396AE97644}"/>
                  </a:ext>
                </a:extLst>
              </p:cNvPr>
              <p:cNvSpPr/>
              <p:nvPr/>
            </p:nvSpPr>
            <p:spPr>
              <a:xfrm rot="5400000">
                <a:off x="9994721" y="434278"/>
                <a:ext cx="57484" cy="513973"/>
              </a:xfrm>
              <a:prstGeom prst="roundRect">
                <a:avLst>
                  <a:gd name="adj" fmla="val 50000"/>
                </a:avLst>
              </a:prstGeom>
              <a:solidFill>
                <a:srgbClr val="00247E"/>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grpSp>
        <p:sp>
          <p:nvSpPr>
            <p:cNvPr id="25" name="Rettangolo con angoli arrotondati sullo stesso lato 24">
              <a:extLst>
                <a:ext uri="{FF2B5EF4-FFF2-40B4-BE49-F238E27FC236}">
                  <a16:creationId xmlns:a16="http://schemas.microsoft.com/office/drawing/2014/main" id="{393472DD-2560-5E70-DF69-4E231F612180}"/>
                </a:ext>
              </a:extLst>
            </p:cNvPr>
            <p:cNvSpPr/>
            <p:nvPr/>
          </p:nvSpPr>
          <p:spPr>
            <a:xfrm>
              <a:off x="7604439" y="1516818"/>
              <a:ext cx="2568011" cy="4637448"/>
            </a:xfrm>
            <a:prstGeom prst="round2SameRect">
              <a:avLst>
                <a:gd name="adj1" fmla="val 5481"/>
                <a:gd name="adj2" fmla="val 0"/>
              </a:avLst>
            </a:prstGeom>
            <a:solidFill>
              <a:schemeClr val="bg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pic>
          <p:nvPicPr>
            <p:cNvPr id="26" name="Immagine 25">
              <a:extLst>
                <a:ext uri="{FF2B5EF4-FFF2-40B4-BE49-F238E27FC236}">
                  <a16:creationId xmlns:a16="http://schemas.microsoft.com/office/drawing/2014/main" id="{CD65A1B9-DD0C-E7E7-0803-32C52D43860B}"/>
                </a:ext>
              </a:extLst>
            </p:cNvPr>
            <p:cNvPicPr>
              <a:picLocks noChangeAspect="1"/>
            </p:cNvPicPr>
            <p:nvPr/>
          </p:nvPicPr>
          <p:blipFill rotWithShape="1">
            <a:blip r:embed="rId6">
              <a:extLst>
                <a:ext uri="{28A0092B-C50C-407E-A947-70E740481C1C}">
                  <a14:useLocalDpi xmlns:a14="http://schemas.microsoft.com/office/drawing/2010/main" val="0"/>
                </a:ext>
              </a:extLst>
            </a:blip>
            <a:srcRect l="7762" t="8340" r="8291" b="7711"/>
            <a:stretch>
              <a:fillRect/>
            </a:stretch>
          </p:blipFill>
          <p:spPr>
            <a:xfrm>
              <a:off x="7688330" y="1939935"/>
              <a:ext cx="2400231" cy="2400231"/>
            </a:xfrm>
            <a:prstGeom prst="rect">
              <a:avLst/>
            </a:prstGeom>
          </p:spPr>
        </p:pic>
      </p:grpSp>
      <p:sp>
        <p:nvSpPr>
          <p:cNvPr id="30" name="CasellaDiTesto 29">
            <a:extLst>
              <a:ext uri="{FF2B5EF4-FFF2-40B4-BE49-F238E27FC236}">
                <a16:creationId xmlns:a16="http://schemas.microsoft.com/office/drawing/2014/main" id="{917A07D4-44A0-CDD3-FCB3-D256A420ECA0}"/>
              </a:ext>
            </a:extLst>
          </p:cNvPr>
          <p:cNvSpPr txBox="1"/>
          <p:nvPr/>
        </p:nvSpPr>
        <p:spPr>
          <a:xfrm>
            <a:off x="8166176" y="4373837"/>
            <a:ext cx="2400231" cy="795089"/>
          </a:xfrm>
          <a:prstGeom prst="rect">
            <a:avLst/>
          </a:prstGeom>
          <a:noFill/>
        </p:spPr>
        <p:txBody>
          <a:bodyPr wrap="square" lIns="0" tIns="0" rIns="0" bIns="0" rtlCol="0">
            <a:spAutoFit/>
          </a:bodyPr>
          <a:lstStyle/>
          <a:p>
            <a:pPr lvl="0" algn="ctr">
              <a:lnSpc>
                <a:spcPts val="3120"/>
              </a:lnSpc>
              <a:defRPr/>
            </a:pPr>
            <a:r>
              <a:rPr lang="it-IT" sz="3200" dirty="0">
                <a:solidFill>
                  <a:srgbClr val="00247E"/>
                </a:solidFill>
              </a:rPr>
              <a:t>INQUADRA </a:t>
            </a:r>
            <a:r>
              <a:rPr lang="it-IT" sz="3000" dirty="0">
                <a:solidFill>
                  <a:srgbClr val="00247E"/>
                </a:solidFill>
              </a:rPr>
              <a:t>IL </a:t>
            </a:r>
            <a:r>
              <a:rPr lang="it-IT" sz="3000" b="1" dirty="0">
                <a:solidFill>
                  <a:srgbClr val="00247E"/>
                </a:solidFill>
              </a:rPr>
              <a:t>QR-CODE</a:t>
            </a:r>
          </a:p>
        </p:txBody>
      </p:sp>
    </p:spTree>
    <p:extLst>
      <p:ext uri="{BB962C8B-B14F-4D97-AF65-F5344CB8AC3E}">
        <p14:creationId xmlns:p14="http://schemas.microsoft.com/office/powerpoint/2010/main" val="340400913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ags/tag24.xml><?xml version="1.0" encoding="utf-8"?>
<p:tagLst xmlns:a="http://schemas.openxmlformats.org/drawingml/2006/main" xmlns:r="http://schemas.openxmlformats.org/officeDocument/2006/relationships" xmlns:p="http://schemas.openxmlformats.org/presentationml/2006/main">
  <p:tag name="[SUBGRID]" val="[SubGrid]"/>
</p:tagLst>
</file>

<file path=ppt/tags/tag25.xml><?xml version="1.0" encoding="utf-8"?>
<p:tagLst xmlns:a="http://schemas.openxmlformats.org/drawingml/2006/main" xmlns:r="http://schemas.openxmlformats.org/officeDocument/2006/relationships" xmlns:p="http://schemas.openxmlformats.org/presentationml/2006/main">
  <p:tag name="[SUBGRID]" val="[SubGrid]"/>
</p:tagLst>
</file>

<file path=ppt/tags/tag26.xml><?xml version="1.0" encoding="utf-8"?>
<p:tagLst xmlns:a="http://schemas.openxmlformats.org/drawingml/2006/main" xmlns:r="http://schemas.openxmlformats.org/officeDocument/2006/relationships" xmlns:p="http://schemas.openxmlformats.org/presentationml/2006/main">
  <p:tag name="[SUBGRID]" val="[SubGrid]"/>
</p:tagLst>
</file>

<file path=ppt/tags/tag27.xml><?xml version="1.0" encoding="utf-8"?>
<p:tagLst xmlns:a="http://schemas.openxmlformats.org/drawingml/2006/main" xmlns:r="http://schemas.openxmlformats.org/officeDocument/2006/relationships" xmlns:p="http://schemas.openxmlformats.org/presentationml/2006/main">
  <p:tag name="[SUBGRID]" val="[SubGrid]"/>
</p:tagLst>
</file>

<file path=ppt/tags/tag28.xml><?xml version="1.0" encoding="utf-8"?>
<p:tagLst xmlns:a="http://schemas.openxmlformats.org/drawingml/2006/main" xmlns:r="http://schemas.openxmlformats.org/officeDocument/2006/relationships" xmlns:p="http://schemas.openxmlformats.org/presentationml/2006/main">
  <p:tag name="[SUBGRID]" val="[SubGrid]"/>
</p:tagLst>
</file>

<file path=ppt/tags/tag29.xml><?xml version="1.0" encoding="utf-8"?>
<p:tagLst xmlns:a="http://schemas.openxmlformats.org/drawingml/2006/main" xmlns:r="http://schemas.openxmlformats.org/officeDocument/2006/relationships" xmlns:p="http://schemas.openxmlformats.org/presentationml/2006/main">
  <p:tag name="[SUBGRID]" val="[SubGrid]"/>
</p:tagLst>
</file>

<file path=ppt/tags/tag30.xml><?xml version="1.0" encoding="utf-8"?>
<p:tagLst xmlns:a="http://schemas.openxmlformats.org/drawingml/2006/main" xmlns:r="http://schemas.openxmlformats.org/officeDocument/2006/relationships" xmlns:p="http://schemas.openxmlformats.org/presentationml/2006/main">
  <p:tag name="[SUBGRID]" val="[SubGrid]"/>
</p:tagLst>
</file>

<file path=ppt/tags/tag31.xml><?xml version="1.0" encoding="utf-8"?>
<p:tagLst xmlns:a="http://schemas.openxmlformats.org/drawingml/2006/main" xmlns:r="http://schemas.openxmlformats.org/officeDocument/2006/relationships" xmlns:p="http://schemas.openxmlformats.org/presentationml/2006/main">
  <p:tag name="[SUBGRID]" val="[SubGrid]"/>
</p:tagLst>
</file>

<file path=ppt/tags/tag32.xml><?xml version="1.0" encoding="utf-8"?>
<p:tagLst xmlns:a="http://schemas.openxmlformats.org/drawingml/2006/main" xmlns:r="http://schemas.openxmlformats.org/officeDocument/2006/relationships" xmlns:p="http://schemas.openxmlformats.org/presentationml/2006/main">
  <p:tag name="[SUBGRID]" val="[SubGrid]"/>
</p:tagLst>
</file>

<file path=ppt/tags/tag33.xml><?xml version="1.0" encoding="utf-8"?>
<p:tagLst xmlns:a="http://schemas.openxmlformats.org/drawingml/2006/main" xmlns:r="http://schemas.openxmlformats.org/officeDocument/2006/relationships" xmlns:p="http://schemas.openxmlformats.org/presentationml/2006/main">
  <p:tag name="[SUBGRID]" val="[SubGrid]"/>
</p:tagLst>
</file>

<file path=ppt/tags/tag34.xml><?xml version="1.0" encoding="utf-8"?>
<p:tagLst xmlns:a="http://schemas.openxmlformats.org/drawingml/2006/main" xmlns:r="http://schemas.openxmlformats.org/officeDocument/2006/relationships" xmlns:p="http://schemas.openxmlformats.org/presentationml/2006/main">
  <p:tag name="[SUBGRID]" val="[SubGrid]"/>
</p:tagLst>
</file>

<file path=ppt/tags/tag35.xml><?xml version="1.0" encoding="utf-8"?>
<p:tagLst xmlns:a="http://schemas.openxmlformats.org/drawingml/2006/main" xmlns:r="http://schemas.openxmlformats.org/officeDocument/2006/relationships" xmlns:p="http://schemas.openxmlformats.org/presentationml/2006/main">
  <p:tag name="[SUBGRID]" val="[SubGrid]"/>
</p:tagLst>
</file>

<file path=ppt/tags/tag36.xml><?xml version="1.0" encoding="utf-8"?>
<p:tagLst xmlns:a="http://schemas.openxmlformats.org/drawingml/2006/main" xmlns:r="http://schemas.openxmlformats.org/officeDocument/2006/relationships" xmlns:p="http://schemas.openxmlformats.org/presentationml/2006/main">
  <p:tag name="[SUBGRID]" val="[SubGrid]"/>
</p:tagLst>
</file>

<file path=ppt/tags/tag37.xml><?xml version="1.0" encoding="utf-8"?>
<p:tagLst xmlns:a="http://schemas.openxmlformats.org/drawingml/2006/main" xmlns:r="http://schemas.openxmlformats.org/officeDocument/2006/relationships" xmlns:p="http://schemas.openxmlformats.org/presentationml/2006/main">
  <p:tag name="[SUBGRID]" val="[SubGrid]"/>
</p:tagLst>
</file>

<file path=ppt/tags/tag38.xml><?xml version="1.0" encoding="utf-8"?>
<p:tagLst xmlns:a="http://schemas.openxmlformats.org/drawingml/2006/main" xmlns:r="http://schemas.openxmlformats.org/officeDocument/2006/relationships" xmlns:p="http://schemas.openxmlformats.org/presentationml/2006/main">
  <p:tag name="[SUBGRID]" val="[SubGrid]"/>
</p:tagLst>
</file>

<file path=ppt/tags/tag39.xml><?xml version="1.0" encoding="utf-8"?>
<p:tagLst xmlns:a="http://schemas.openxmlformats.org/drawingml/2006/main" xmlns:r="http://schemas.openxmlformats.org/officeDocument/2006/relationships" xmlns:p="http://schemas.openxmlformats.org/presentationml/2006/main">
  <p:tag name="[SUBGRID]" val="[SubGrid]"/>
</p:tagLst>
</file>

<file path=ppt/tags/tag40.xml><?xml version="1.0" encoding="utf-8"?>
<p:tagLst xmlns:a="http://schemas.openxmlformats.org/drawingml/2006/main" xmlns:r="http://schemas.openxmlformats.org/officeDocument/2006/relationships" xmlns:p="http://schemas.openxmlformats.org/presentationml/2006/main">
  <p:tag name="[SUBGRID]" val="[SubGrid]"/>
</p:tagLst>
</file>

<file path=ppt/tags/tag41.xml><?xml version="1.0" encoding="utf-8"?>
<p:tagLst xmlns:a="http://schemas.openxmlformats.org/drawingml/2006/main" xmlns:r="http://schemas.openxmlformats.org/officeDocument/2006/relationships" xmlns:p="http://schemas.openxmlformats.org/presentationml/2006/main">
  <p:tag name="[SUBGRID]" val="[SubGrid]"/>
</p:tagLst>
</file>

<file path=ppt/tags/tag42.xml><?xml version="1.0" encoding="utf-8"?>
<p:tagLst xmlns:a="http://schemas.openxmlformats.org/drawingml/2006/main" xmlns:r="http://schemas.openxmlformats.org/officeDocument/2006/relationships" xmlns:p="http://schemas.openxmlformats.org/presentationml/2006/main">
  <p:tag name="[SUBGRID]" val="[SubGrid]"/>
</p:tagLst>
</file>

<file path=ppt/tags/tag43.xml><?xml version="1.0" encoding="utf-8"?>
<p:tagLst xmlns:a="http://schemas.openxmlformats.org/drawingml/2006/main" xmlns:r="http://schemas.openxmlformats.org/officeDocument/2006/relationships" xmlns:p="http://schemas.openxmlformats.org/presentationml/2006/main">
  <p:tag name="[SUBGRID]" val="[SubGrid]"/>
</p:tagLst>
</file>

<file path=ppt/tags/tag44.xml><?xml version="1.0" encoding="utf-8"?>
<p:tagLst xmlns:a="http://schemas.openxmlformats.org/drawingml/2006/main" xmlns:r="http://schemas.openxmlformats.org/officeDocument/2006/relationships" xmlns:p="http://schemas.openxmlformats.org/presentationml/2006/main">
  <p:tag name="[SUBGRID]" val="[SubGrid]"/>
</p:tagLst>
</file>

<file path=ppt/tags/tag45.xml><?xml version="1.0" encoding="utf-8"?>
<p:tagLst xmlns:a="http://schemas.openxmlformats.org/drawingml/2006/main" xmlns:r="http://schemas.openxmlformats.org/officeDocument/2006/relationships" xmlns:p="http://schemas.openxmlformats.org/presentationml/2006/main">
  <p:tag name="[SUBGRID]" val="[SubGrid]"/>
</p:tagLst>
</file>

<file path=ppt/tags/tag46.xml><?xml version="1.0" encoding="utf-8"?>
<p:tagLst xmlns:a="http://schemas.openxmlformats.org/drawingml/2006/main" xmlns:r="http://schemas.openxmlformats.org/officeDocument/2006/relationships" xmlns:p="http://schemas.openxmlformats.org/presentationml/2006/main">
  <p:tag name="[SUBGRID]" val="[SubGrid]"/>
</p:tagLst>
</file>

<file path=ppt/tags/tag47.xml><?xml version="1.0" encoding="utf-8"?>
<p:tagLst xmlns:a="http://schemas.openxmlformats.org/drawingml/2006/main" xmlns:r="http://schemas.openxmlformats.org/officeDocument/2006/relationships" xmlns:p="http://schemas.openxmlformats.org/presentationml/2006/main">
  <p:tag name="[SUBGRID]" val="[SubGrid]"/>
</p:tagLst>
</file>

<file path=ppt/tags/tag48.xml><?xml version="1.0" encoding="utf-8"?>
<p:tagLst xmlns:a="http://schemas.openxmlformats.org/drawingml/2006/main" xmlns:r="http://schemas.openxmlformats.org/officeDocument/2006/relationships" xmlns:p="http://schemas.openxmlformats.org/presentationml/2006/main">
  <p:tag name="[SUBGRID]" val="[SubGrid]"/>
</p:tagLst>
</file>

<file path=ppt/tags/tag49.xml><?xml version="1.0" encoding="utf-8"?>
<p:tagLst xmlns:a="http://schemas.openxmlformats.org/drawingml/2006/main" xmlns:r="http://schemas.openxmlformats.org/officeDocument/2006/relationships" xmlns:p="http://schemas.openxmlformats.org/presentationml/2006/main">
  <p:tag name="[SUBGRID]" val="[SubGrid]"/>
</p:tagLst>
</file>

<file path=ppt/tags/tag50.xml><?xml version="1.0" encoding="utf-8"?>
<p:tagLst xmlns:a="http://schemas.openxmlformats.org/drawingml/2006/main" xmlns:r="http://schemas.openxmlformats.org/officeDocument/2006/relationships" xmlns:p="http://schemas.openxmlformats.org/presentationml/2006/main">
  <p:tag name="[SUBGRID]" val="[SubGrid]"/>
</p:tagLst>
</file>

<file path=ppt/tags/tag51.xml><?xml version="1.0" encoding="utf-8"?>
<p:tagLst xmlns:a="http://schemas.openxmlformats.org/drawingml/2006/main" xmlns:r="http://schemas.openxmlformats.org/officeDocument/2006/relationships" xmlns:p="http://schemas.openxmlformats.org/presentationml/2006/main">
  <p:tag name="[SUBGRID]" val="[SubGrid]"/>
</p:tagLst>
</file>

<file path=ppt/tags/tag52.xml><?xml version="1.0" encoding="utf-8"?>
<p:tagLst xmlns:a="http://schemas.openxmlformats.org/drawingml/2006/main" xmlns:r="http://schemas.openxmlformats.org/officeDocument/2006/relationships" xmlns:p="http://schemas.openxmlformats.org/presentationml/2006/main">
  <p:tag name="[SUBGRID]" val="[SubGrid]"/>
</p:tagLst>
</file>

<file path=ppt/tags/tag53.xml><?xml version="1.0" encoding="utf-8"?>
<p:tagLst xmlns:a="http://schemas.openxmlformats.org/drawingml/2006/main" xmlns:r="http://schemas.openxmlformats.org/officeDocument/2006/relationships" xmlns:p="http://schemas.openxmlformats.org/presentationml/2006/main">
  <p:tag name="[SUBGRID]" val="[SubGrid]"/>
</p:tagLst>
</file>

<file path=ppt/tags/tag54.xml><?xml version="1.0" encoding="utf-8"?>
<p:tagLst xmlns:a="http://schemas.openxmlformats.org/drawingml/2006/main" xmlns:r="http://schemas.openxmlformats.org/officeDocument/2006/relationships" xmlns:p="http://schemas.openxmlformats.org/presentationml/2006/main">
  <p:tag name="[SUBGRID]" val="[SubGrid]"/>
</p:tagLst>
</file>

<file path=ppt/tags/tag55.xml><?xml version="1.0" encoding="utf-8"?>
<p:tagLst xmlns:a="http://schemas.openxmlformats.org/drawingml/2006/main" xmlns:r="http://schemas.openxmlformats.org/officeDocument/2006/relationships" xmlns:p="http://schemas.openxmlformats.org/presentationml/2006/main">
  <p:tag name="[SUBGRID]" val="[SubGrid]"/>
</p:tagLst>
</file>

<file path=ppt/tags/tag56.xml><?xml version="1.0" encoding="utf-8"?>
<p:tagLst xmlns:a="http://schemas.openxmlformats.org/drawingml/2006/main" xmlns:r="http://schemas.openxmlformats.org/officeDocument/2006/relationships" xmlns:p="http://schemas.openxmlformats.org/presentationml/2006/main">
  <p:tag name="[SUBGRID]" val="[SubGrid]"/>
</p:tagLst>
</file>

<file path=ppt/tags/tag57.xml><?xml version="1.0" encoding="utf-8"?>
<p:tagLst xmlns:a="http://schemas.openxmlformats.org/drawingml/2006/main" xmlns:r="http://schemas.openxmlformats.org/officeDocument/2006/relationships" xmlns:p="http://schemas.openxmlformats.org/presentationml/2006/main">
  <p:tag name="[SUBGRID]" val="[SubGrid]"/>
</p:tagLst>
</file>

<file path=ppt/tags/tag58.xml><?xml version="1.0" encoding="utf-8"?>
<p:tagLst xmlns:a="http://schemas.openxmlformats.org/drawingml/2006/main" xmlns:r="http://schemas.openxmlformats.org/officeDocument/2006/relationships" xmlns:p="http://schemas.openxmlformats.org/presentationml/2006/main">
  <p:tag name="[SUBGRID]" val="[SubGrid]"/>
</p:tagLst>
</file>

<file path=ppt/tags/tag59.xml><?xml version="1.0" encoding="utf-8"?>
<p:tagLst xmlns:a="http://schemas.openxmlformats.org/drawingml/2006/main" xmlns:r="http://schemas.openxmlformats.org/officeDocument/2006/relationships" xmlns:p="http://schemas.openxmlformats.org/presentationml/2006/main">
  <p:tag name="[SUBGRID]" val="[SubGrid]"/>
</p:tagLst>
</file>

<file path=ppt/tags/tag60.xml><?xml version="1.0" encoding="utf-8"?>
<p:tagLst xmlns:a="http://schemas.openxmlformats.org/drawingml/2006/main" xmlns:r="http://schemas.openxmlformats.org/officeDocument/2006/relationships" xmlns:p="http://schemas.openxmlformats.org/presentationml/2006/main">
  <p:tag name="[SUBGRID]" val="[SubGrid]"/>
</p:tagLst>
</file>

<file path=ppt/tags/tag61.xml><?xml version="1.0" encoding="utf-8"?>
<p:tagLst xmlns:a="http://schemas.openxmlformats.org/drawingml/2006/main" xmlns:r="http://schemas.openxmlformats.org/officeDocument/2006/relationships" xmlns:p="http://schemas.openxmlformats.org/presentationml/2006/main">
  <p:tag name="[SUBGRID]" val="[SubGrid]"/>
</p:tagLst>
</file>

<file path=ppt/tags/tag62.xml><?xml version="1.0" encoding="utf-8"?>
<p:tagLst xmlns:a="http://schemas.openxmlformats.org/drawingml/2006/main" xmlns:r="http://schemas.openxmlformats.org/officeDocument/2006/relationships" xmlns:p="http://schemas.openxmlformats.org/presentationml/2006/main">
  <p:tag name="[SUBGRID]" val="[SubGrid]"/>
</p:tagLst>
</file>

<file path=ppt/tags/tag63.xml><?xml version="1.0" encoding="utf-8"?>
<p:tagLst xmlns:a="http://schemas.openxmlformats.org/drawingml/2006/main" xmlns:r="http://schemas.openxmlformats.org/officeDocument/2006/relationships" xmlns:p="http://schemas.openxmlformats.org/presentationml/2006/main">
  <p:tag name="[SUBGRID]" val="[SubGrid]"/>
</p:tagLst>
</file>

<file path=ppt/tags/tag64.xml><?xml version="1.0" encoding="utf-8"?>
<p:tagLst xmlns:a="http://schemas.openxmlformats.org/drawingml/2006/main" xmlns:r="http://schemas.openxmlformats.org/officeDocument/2006/relationships" xmlns:p="http://schemas.openxmlformats.org/presentationml/2006/main">
  <p:tag name="[SUBGRID]" val="[SubGrid]"/>
</p:tagLst>
</file>

<file path=ppt/tags/tag65.xml><?xml version="1.0" encoding="utf-8"?>
<p:tagLst xmlns:a="http://schemas.openxmlformats.org/drawingml/2006/main" xmlns:r="http://schemas.openxmlformats.org/officeDocument/2006/relationships" xmlns:p="http://schemas.openxmlformats.org/presentationml/2006/main">
  <p:tag name="[SUBGRID]" val="[SubGrid]"/>
</p:tagLst>
</file>

<file path=ppt/tags/tag66.xml><?xml version="1.0" encoding="utf-8"?>
<p:tagLst xmlns:a="http://schemas.openxmlformats.org/drawingml/2006/main" xmlns:r="http://schemas.openxmlformats.org/officeDocument/2006/relationships" xmlns:p="http://schemas.openxmlformats.org/presentationml/2006/main">
  <p:tag name="[SUBGRID]" val="[SubGrid]"/>
</p:tagLst>
</file>

<file path=ppt/tags/tag67.xml><?xml version="1.0" encoding="utf-8"?>
<p:tagLst xmlns:a="http://schemas.openxmlformats.org/drawingml/2006/main" xmlns:r="http://schemas.openxmlformats.org/officeDocument/2006/relationships" xmlns:p="http://schemas.openxmlformats.org/presentationml/2006/main">
  <p:tag name="[SUBGRID]" val="[SubGrid]"/>
</p:tagLst>
</file>

<file path=ppt/tags/tag68.xml><?xml version="1.0" encoding="utf-8"?>
<p:tagLst xmlns:a="http://schemas.openxmlformats.org/drawingml/2006/main" xmlns:r="http://schemas.openxmlformats.org/officeDocument/2006/relationships" xmlns:p="http://schemas.openxmlformats.org/presentationml/2006/main">
  <p:tag name="[SUBGRID]" val="[SubGrid]"/>
</p:tagLst>
</file>

<file path=ppt/tags/tag69.xml><?xml version="1.0" encoding="utf-8"?>
<p:tagLst xmlns:a="http://schemas.openxmlformats.org/drawingml/2006/main" xmlns:r="http://schemas.openxmlformats.org/officeDocument/2006/relationships" xmlns:p="http://schemas.openxmlformats.org/presentationml/2006/main">
  <p:tag name="[SUBGRID]" val="[SubGrid]"/>
</p:tagLst>
</file>

<file path=ppt/tags/tag70.xml><?xml version="1.0" encoding="utf-8"?>
<p:tagLst xmlns:a="http://schemas.openxmlformats.org/drawingml/2006/main" xmlns:r="http://schemas.openxmlformats.org/officeDocument/2006/relationships" xmlns:p="http://schemas.openxmlformats.org/presentationml/2006/main">
  <p:tag name="[SUBGRID]" val="[SubGrid]"/>
</p:tagLst>
</file>

<file path=ppt/tags/tag71.xml><?xml version="1.0" encoding="utf-8"?>
<p:tagLst xmlns:a="http://schemas.openxmlformats.org/drawingml/2006/main" xmlns:r="http://schemas.openxmlformats.org/officeDocument/2006/relationships" xmlns:p="http://schemas.openxmlformats.org/presentationml/2006/main">
  <p:tag name="[SUBGRID]" val="[SubGrid]"/>
</p:tagLst>
</file>

<file path=ppt/tags/tag72.xml><?xml version="1.0" encoding="utf-8"?>
<p:tagLst xmlns:a="http://schemas.openxmlformats.org/drawingml/2006/main" xmlns:r="http://schemas.openxmlformats.org/officeDocument/2006/relationships" xmlns:p="http://schemas.openxmlformats.org/presentationml/2006/main">
  <p:tag name="[SUBGRID]" val="[SubGrid]"/>
</p:tagLst>
</file>

<file path=ppt/tags/tag73.xml><?xml version="1.0" encoding="utf-8"?>
<p:tagLst xmlns:a="http://schemas.openxmlformats.org/drawingml/2006/main" xmlns:r="http://schemas.openxmlformats.org/officeDocument/2006/relationships" xmlns:p="http://schemas.openxmlformats.org/presentationml/2006/main">
  <p:tag name="[SUBGRID]" val="[SubGrid]"/>
</p:tagLst>
</file>

<file path=ppt/tags/tag74.xml><?xml version="1.0" encoding="utf-8"?>
<p:tagLst xmlns:a="http://schemas.openxmlformats.org/drawingml/2006/main" xmlns:r="http://schemas.openxmlformats.org/officeDocument/2006/relationships" xmlns:p="http://schemas.openxmlformats.org/presentationml/2006/main">
  <p:tag name="[SUBGRID]" val="[SubGrid]"/>
</p:tagLst>
</file>

<file path=ppt/tags/tag75.xml><?xml version="1.0" encoding="utf-8"?>
<p:tagLst xmlns:a="http://schemas.openxmlformats.org/drawingml/2006/main" xmlns:r="http://schemas.openxmlformats.org/officeDocument/2006/relationships" xmlns:p="http://schemas.openxmlformats.org/presentationml/2006/main">
  <p:tag name="[SUBGRID]" val="[SubGrid]"/>
</p:tagLst>
</file>

<file path=ppt/tags/tag76.xml><?xml version="1.0" encoding="utf-8"?>
<p:tagLst xmlns:a="http://schemas.openxmlformats.org/drawingml/2006/main" xmlns:r="http://schemas.openxmlformats.org/officeDocument/2006/relationships" xmlns:p="http://schemas.openxmlformats.org/presentationml/2006/main">
  <p:tag name="[SUBGRID]" val="[SubGrid]"/>
</p:tagLst>
</file>

<file path=ppt/tags/tag77.xml><?xml version="1.0" encoding="utf-8"?>
<p:tagLst xmlns:a="http://schemas.openxmlformats.org/drawingml/2006/main" xmlns:r="http://schemas.openxmlformats.org/officeDocument/2006/relationships" xmlns:p="http://schemas.openxmlformats.org/presentationml/2006/main">
  <p:tag name="[SUBGRID]" val="[SubGrid]"/>
</p:tagLst>
</file>

<file path=ppt/tags/tag78.xml><?xml version="1.0" encoding="utf-8"?>
<p:tagLst xmlns:a="http://schemas.openxmlformats.org/drawingml/2006/main" xmlns:r="http://schemas.openxmlformats.org/officeDocument/2006/relationships" xmlns:p="http://schemas.openxmlformats.org/presentationml/2006/main">
  <p:tag name="[SUBGRID]" val="[SubGrid]"/>
</p:tagLst>
</file>

<file path=ppt/tags/tag79.xml><?xml version="1.0" encoding="utf-8"?>
<p:tagLst xmlns:a="http://schemas.openxmlformats.org/drawingml/2006/main" xmlns:r="http://schemas.openxmlformats.org/officeDocument/2006/relationships" xmlns:p="http://schemas.openxmlformats.org/presentationml/2006/main">
  <p:tag name="[SUBGRID]" val="[SubGrid]"/>
</p:tagLst>
</file>

<file path=ppt/tags/tag80.xml><?xml version="1.0" encoding="utf-8"?>
<p:tagLst xmlns:a="http://schemas.openxmlformats.org/drawingml/2006/main" xmlns:r="http://schemas.openxmlformats.org/officeDocument/2006/relationships" xmlns:p="http://schemas.openxmlformats.org/presentationml/2006/main">
  <p:tag name="[SUBGRID]" val="[SubGrid]"/>
</p:tagLst>
</file>

<file path=ppt/tags/tag81.xml><?xml version="1.0" encoding="utf-8"?>
<p:tagLst xmlns:a="http://schemas.openxmlformats.org/drawingml/2006/main" xmlns:r="http://schemas.openxmlformats.org/officeDocument/2006/relationships" xmlns:p="http://schemas.openxmlformats.org/presentationml/2006/main">
  <p:tag name="[SUBGRID]" val="[SubGrid]"/>
</p:tagLst>
</file>

<file path=ppt/tags/tag82.xml><?xml version="1.0" encoding="utf-8"?>
<p:tagLst xmlns:a="http://schemas.openxmlformats.org/drawingml/2006/main" xmlns:r="http://schemas.openxmlformats.org/officeDocument/2006/relationships" xmlns:p="http://schemas.openxmlformats.org/presentationml/2006/main">
  <p:tag name="[SUBGRID]" val="[SubGrid]"/>
</p:tagLst>
</file>

<file path=ppt/tags/tag83.xml><?xml version="1.0" encoding="utf-8"?>
<p:tagLst xmlns:a="http://schemas.openxmlformats.org/drawingml/2006/main" xmlns:r="http://schemas.openxmlformats.org/officeDocument/2006/relationships" xmlns:p="http://schemas.openxmlformats.org/presentationml/2006/main">
  <p:tag name="[SUBGRID]" val="[SubGrid]"/>
</p:tagLst>
</file>

<file path=ppt/tags/tag84.xml><?xml version="1.0" encoding="utf-8"?>
<p:tagLst xmlns:a="http://schemas.openxmlformats.org/drawingml/2006/main" xmlns:r="http://schemas.openxmlformats.org/officeDocument/2006/relationships" xmlns:p="http://schemas.openxmlformats.org/presentationml/2006/main">
  <p:tag name="[SUBGRID]" val="[SubGrid]"/>
</p:tagLst>
</file>

<file path=ppt/tags/tag85.xml><?xml version="1.0" encoding="utf-8"?>
<p:tagLst xmlns:a="http://schemas.openxmlformats.org/drawingml/2006/main" xmlns:r="http://schemas.openxmlformats.org/officeDocument/2006/relationships" xmlns:p="http://schemas.openxmlformats.org/presentationml/2006/main">
  <p:tag name="[SUBGRID]" val="[SubGrid]"/>
</p:tagLst>
</file>

<file path=ppt/tags/tag86.xml><?xml version="1.0" encoding="utf-8"?>
<p:tagLst xmlns:a="http://schemas.openxmlformats.org/drawingml/2006/main" xmlns:r="http://schemas.openxmlformats.org/officeDocument/2006/relationships" xmlns:p="http://schemas.openxmlformats.org/presentationml/2006/main">
  <p:tag name="[SUBGRID]" val="[SubGrid]"/>
</p:tagLst>
</file>

<file path=ppt/tags/tag87.xml><?xml version="1.0" encoding="utf-8"?>
<p:tagLst xmlns:a="http://schemas.openxmlformats.org/drawingml/2006/main" xmlns:r="http://schemas.openxmlformats.org/officeDocument/2006/relationships" xmlns:p="http://schemas.openxmlformats.org/presentationml/2006/main">
  <p:tag name="[SUBGRID]" val="[SubGrid]"/>
</p:tagLst>
</file>

<file path=ppt/theme/theme1.xml><?xml version="1.0" encoding="utf-8"?>
<a:theme xmlns:a="http://schemas.openxmlformats.org/drawingml/2006/main" name="Novo Nordisk UDC 16:9">
  <a:themeElements>
    <a:clrScheme name="Personalizzati 22">
      <a:dk1>
        <a:srgbClr val="000000"/>
      </a:dk1>
      <a:lt1>
        <a:srgbClr val="FFFFFF"/>
      </a:lt1>
      <a:dk2>
        <a:srgbClr val="001965"/>
      </a:dk2>
      <a:lt2>
        <a:srgbClr val="4590C4"/>
      </a:lt2>
      <a:accent1>
        <a:srgbClr val="00257E"/>
      </a:accent1>
      <a:accent2>
        <a:srgbClr val="DB3D7A"/>
      </a:accent2>
      <a:accent3>
        <a:srgbClr val="D8E9F7"/>
      </a:accent3>
      <a:accent4>
        <a:srgbClr val="055CCE"/>
      </a:accent4>
      <a:accent5>
        <a:srgbClr val="3B97DE"/>
      </a:accent5>
      <a:accent6>
        <a:srgbClr val="939AA7"/>
      </a:accent6>
      <a:hlink>
        <a:srgbClr val="005AD2"/>
      </a:hlink>
      <a:folHlink>
        <a:srgbClr val="3B97DE"/>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lnSpc>
            <a:spcPct val="120000"/>
          </a:lnSpc>
          <a:defRPr sz="2000" dirty="0" err="1" smtClean="0">
            <a:solidFill>
              <a:schemeClr val="tx2"/>
            </a:solidFill>
          </a:defRPr>
        </a:defPPr>
      </a:lstStyle>
    </a:txDef>
  </a:objectDefaults>
  <a:extraClrSchemeLst/>
  <a:custClrLst>
    <a:custClr name="True Blue">
      <a:srgbClr val="001965"/>
    </a:custClr>
    <a:custClr name="Light Blue">
      <a:srgbClr val="3B97DE"/>
    </a:custClr>
    <a:custClr name="Sea Blue">
      <a:srgbClr val="005AD2"/>
    </a:custClr>
    <a:custClr name="Rose Pink">
      <a:srgbClr val="EEA7BF"/>
    </a:custClr>
    <a:custClr name="Ocean Green">
      <a:srgbClr val="2A918B"/>
    </a:custClr>
    <a:custClr name="Concrete Grey">
      <a:srgbClr val="939AA7"/>
    </a:custClr>
    <a:custClr name="Sand Grey">
      <a:srgbClr val="CCC5BD"/>
    </a:custClr>
    <a:custClr name="Color has no name">
      <a:srgbClr val="FFFFFF"/>
    </a:custClr>
    <a:custClr name="Color has no name">
      <a:srgbClr val="FFFFFF"/>
    </a:custClr>
    <a:custClr name="Color has no name">
      <a:srgbClr val="FFFFFF"/>
    </a:custClr>
    <a:custClr name="Color has no name">
      <a:srgbClr val="FFFFFF"/>
    </a:custClr>
    <a:custClr name="Light Blue 40%">
      <a:srgbClr val="B1D5F2"/>
    </a:custClr>
    <a:custClr name="Sea Blue 40%">
      <a:srgbClr val="99BDED"/>
    </a:custClr>
    <a:custClr name="Rose Pink 40%">
      <a:srgbClr val="F8DCE5"/>
    </a:custClr>
    <a:custClr name="Ocean Green 40%">
      <a:srgbClr val="AAD3D1"/>
    </a:custClr>
    <a:custClr name="Concrete Grey 40%">
      <a:srgbClr val="D4D7DC"/>
    </a:custClr>
    <a:custClr name="Sand Grey 40%">
      <a:srgbClr val="EBE8E5"/>
    </a:custClr>
    <a:custClr name="Color has no name">
      <a:srgbClr val="FFFFFF"/>
    </a:custClr>
    <a:custClr name="Color has no name">
      <a:srgbClr val="FFFFFF"/>
    </a:custClr>
    <a:custClr name="Color has no name">
      <a:srgbClr val="FFFFFF"/>
    </a:custClr>
    <a:custClr name="Color has no name">
      <a:srgbClr val="FFFFFF"/>
    </a:custClr>
    <a:custClr name="Light Blue 20%">
      <a:srgbClr val="D8EAF8"/>
    </a:custClr>
    <a:custClr name="Sea Blue 20%">
      <a:srgbClr val="CCDEF6"/>
    </a:custClr>
    <a:custClr name="Rose Pink 20%">
      <a:srgbClr val="FCEDF2"/>
    </a:custClr>
    <a:custClr name="Ocean Green 20%">
      <a:srgbClr val="D4E9E8"/>
    </a:custClr>
    <a:custClr name="Concrete Grey 20%">
      <a:srgbClr val="E9EBED"/>
    </a:custClr>
    <a:custClr name="Sand Grey 20%">
      <a:srgbClr val="F5F3F2"/>
    </a:custClr>
    <a:custClr name="Color has no name">
      <a:srgbClr val="FFFFFF"/>
    </a:custClr>
    <a:custClr name="Color has no name">
      <a:srgbClr val="FFFFFF"/>
    </a:custClr>
    <a:custClr name="Color has no name">
      <a:srgbClr val="FFFFFF"/>
    </a:custClr>
    <a:custClr name="Color has no name">
      <a:srgbClr val="FFFFFF"/>
    </a:custClr>
    <a:custClr name="Golden Sun">
      <a:srgbClr val="EAAB00"/>
    </a:custClr>
    <a:custClr name="Lava Red">
      <a:srgbClr val="E6553F"/>
    </a:custClr>
    <a:custClr name="Forest Green">
      <a:srgbClr val="3F9C35"/>
    </a:custClr>
  </a:custClrLst>
  <a:extLst>
    <a:ext uri="{05A4C25C-085E-4340-85A3-A5531E510DB2}">
      <thm15:themeFamily xmlns:thm15="http://schemas.microsoft.com/office/thememl/2012/main" name="Blank.potx" id="{E74F5A70-44BF-4AEF-9F91-978B11132E07}" vid="{565FA72A-7CC8-47B7-A269-0957194D19A6}"/>
    </a:ext>
  </a:extLst>
</a:theme>
</file>

<file path=ppt/theme/theme2.xml><?xml version="1.0" encoding="utf-8"?>
<a:theme xmlns:a="http://schemas.openxmlformats.org/drawingml/2006/main" name="Office-tema">
  <a:themeElements>
    <a:clrScheme name="NovoNordisk 2020">
      <a:dk1>
        <a:srgbClr val="000000"/>
      </a:dk1>
      <a:lt1>
        <a:srgbClr val="FFFFFF"/>
      </a:lt1>
      <a:dk2>
        <a:srgbClr val="001965"/>
      </a:dk2>
      <a:lt2>
        <a:srgbClr val="CCC5BD"/>
      </a:lt2>
      <a:accent1>
        <a:srgbClr val="001965"/>
      </a:accent1>
      <a:accent2>
        <a:srgbClr val="005AD2"/>
      </a:accent2>
      <a:accent3>
        <a:srgbClr val="2A918B"/>
      </a:accent3>
      <a:accent4>
        <a:srgbClr val="EEA7BF"/>
      </a:accent4>
      <a:accent5>
        <a:srgbClr val="3B97DE"/>
      </a:accent5>
      <a:accent6>
        <a:srgbClr val="939AA7"/>
      </a:accent6>
      <a:hlink>
        <a:srgbClr val="005AD2"/>
      </a:hlink>
      <a:folHlink>
        <a:srgbClr val="3B97DE"/>
      </a:folHlink>
    </a:clrScheme>
    <a:fontScheme name="NovoNordisk Noto">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True Blue">
      <a:srgbClr val="001965"/>
    </a:custClr>
    <a:custClr name="Light Blue">
      <a:srgbClr val="3B97DE"/>
    </a:custClr>
    <a:custClr name="Sea Blue">
      <a:srgbClr val="005AD2"/>
    </a:custClr>
    <a:custClr name="Rose Pink">
      <a:srgbClr val="EEA7BF"/>
    </a:custClr>
    <a:custClr name="Ocean Green">
      <a:srgbClr val="2A918B"/>
    </a:custClr>
    <a:custClr name="Concrete Grey">
      <a:srgbClr val="939AA7"/>
    </a:custClr>
    <a:custClr name="Sand Grey">
      <a:srgbClr val="CCC5BD"/>
    </a:custClr>
    <a:custClr name="Color has no name">
      <a:srgbClr val="FFFFFF"/>
    </a:custClr>
    <a:custClr name="Color has no name">
      <a:srgbClr val="FFFFFF"/>
    </a:custClr>
    <a:custClr name="Color has no name">
      <a:srgbClr val="FFFFFF"/>
    </a:custClr>
    <a:custClr name="Color has no name">
      <a:srgbClr val="FFFFFF"/>
    </a:custClr>
    <a:custClr name="Light Blue 40%">
      <a:srgbClr val="B1D5F2"/>
    </a:custClr>
    <a:custClr name="Sea Blue 40%">
      <a:srgbClr val="99BDED"/>
    </a:custClr>
    <a:custClr name="Rose Pink 40%">
      <a:srgbClr val="F8DCE5"/>
    </a:custClr>
    <a:custClr name="Ocean Green 40%">
      <a:srgbClr val="AAD3D1"/>
    </a:custClr>
    <a:custClr name="Concrete Grey 40%">
      <a:srgbClr val="D4D7DC"/>
    </a:custClr>
    <a:custClr name="Sand Grey 40%">
      <a:srgbClr val="EBE8E5"/>
    </a:custClr>
    <a:custClr name="Color has no name">
      <a:srgbClr val="FFFFFF"/>
    </a:custClr>
    <a:custClr name="Color has no name">
      <a:srgbClr val="FFFFFF"/>
    </a:custClr>
    <a:custClr name="Color has no name">
      <a:srgbClr val="FFFFFF"/>
    </a:custClr>
    <a:custClr name="Color has no name">
      <a:srgbClr val="FFFFFF"/>
    </a:custClr>
    <a:custClr name="Light Blue 20%">
      <a:srgbClr val="D8EAF8"/>
    </a:custClr>
    <a:custClr name="Sea Blue 20%">
      <a:srgbClr val="CCDEF6"/>
    </a:custClr>
    <a:custClr name="Rose Pink 20%">
      <a:srgbClr val="FCEDF2"/>
    </a:custClr>
    <a:custClr name="Ocean Green 20%">
      <a:srgbClr val="D4E9E8"/>
    </a:custClr>
    <a:custClr name="Concrete Grey 20%">
      <a:srgbClr val="E9EBED"/>
    </a:custClr>
    <a:custClr name="Sand Grey 20%">
      <a:srgbClr val="F5F3F2"/>
    </a:custClr>
    <a:custClr name="Color has no name">
      <a:srgbClr val="FFFFFF"/>
    </a:custClr>
    <a:custClr name="Color has no name">
      <a:srgbClr val="FFFFFF"/>
    </a:custClr>
    <a:custClr name="Color has no name">
      <a:srgbClr val="FFFFFF"/>
    </a:custClr>
    <a:custClr name="Color has no name">
      <a:srgbClr val="FFFFFF"/>
    </a:custClr>
    <a:custClr name="Golden Sun">
      <a:srgbClr val="EAAB00"/>
    </a:custClr>
    <a:custClr name="Lava Red">
      <a:srgbClr val="E6553F"/>
    </a:custClr>
    <a:custClr name="Forest Green">
      <a:srgbClr val="3F9C35"/>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ovoNordisk 2020">
      <a:dk1>
        <a:srgbClr val="000000"/>
      </a:dk1>
      <a:lt1>
        <a:srgbClr val="FFFFFF"/>
      </a:lt1>
      <a:dk2>
        <a:srgbClr val="001965"/>
      </a:dk2>
      <a:lt2>
        <a:srgbClr val="CCC5BD"/>
      </a:lt2>
      <a:accent1>
        <a:srgbClr val="001965"/>
      </a:accent1>
      <a:accent2>
        <a:srgbClr val="005AD2"/>
      </a:accent2>
      <a:accent3>
        <a:srgbClr val="2A918B"/>
      </a:accent3>
      <a:accent4>
        <a:srgbClr val="EEA7BF"/>
      </a:accent4>
      <a:accent5>
        <a:srgbClr val="3B97DE"/>
      </a:accent5>
      <a:accent6>
        <a:srgbClr val="939AA7"/>
      </a:accent6>
      <a:hlink>
        <a:srgbClr val="005AD2"/>
      </a:hlink>
      <a:folHlink>
        <a:srgbClr val="3B97DE"/>
      </a:folHlink>
    </a:clrScheme>
    <a:fontScheme name="NovoNordisk Not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True Blue">
      <a:srgbClr val="001965"/>
    </a:custClr>
    <a:custClr name="Light Blue">
      <a:srgbClr val="3B97DE"/>
    </a:custClr>
    <a:custClr name="Sea Blue">
      <a:srgbClr val="005AD2"/>
    </a:custClr>
    <a:custClr name="Rose Pink">
      <a:srgbClr val="EEA7BF"/>
    </a:custClr>
    <a:custClr name="Ocean Green">
      <a:srgbClr val="2A918B"/>
    </a:custClr>
    <a:custClr name="Concrete Grey">
      <a:srgbClr val="939AA7"/>
    </a:custClr>
    <a:custClr name="Sand Grey">
      <a:srgbClr val="CCC5BD"/>
    </a:custClr>
    <a:custClr name="Color has no name">
      <a:srgbClr val="FFFFFF"/>
    </a:custClr>
    <a:custClr name="Color has no name">
      <a:srgbClr val="FFFFFF"/>
    </a:custClr>
    <a:custClr name="Color has no name">
      <a:srgbClr val="FFFFFF"/>
    </a:custClr>
    <a:custClr name="Color has no name">
      <a:srgbClr val="FFFFFF"/>
    </a:custClr>
    <a:custClr name="Light Blue 40%">
      <a:srgbClr val="B1D5F2"/>
    </a:custClr>
    <a:custClr name="Sea Blue 40%">
      <a:srgbClr val="99BDED"/>
    </a:custClr>
    <a:custClr name="Rose Pink 40%">
      <a:srgbClr val="F8DCE5"/>
    </a:custClr>
    <a:custClr name="Ocean Green 40%">
      <a:srgbClr val="AAD3D1"/>
    </a:custClr>
    <a:custClr name="Concrete Grey 40%">
      <a:srgbClr val="D4D7DC"/>
    </a:custClr>
    <a:custClr name="Sand Grey 40%">
      <a:srgbClr val="EBE8E5"/>
    </a:custClr>
    <a:custClr name="Color has no name">
      <a:srgbClr val="FFFFFF"/>
    </a:custClr>
    <a:custClr name="Color has no name">
      <a:srgbClr val="FFFFFF"/>
    </a:custClr>
    <a:custClr name="Color has no name">
      <a:srgbClr val="FFFFFF"/>
    </a:custClr>
    <a:custClr name="Color has no name">
      <a:srgbClr val="FFFFFF"/>
    </a:custClr>
    <a:custClr name="Light Blue 20%">
      <a:srgbClr val="D8EAF8"/>
    </a:custClr>
    <a:custClr name="Sea Blue 20%">
      <a:srgbClr val="CCDEF6"/>
    </a:custClr>
    <a:custClr name="Rose Pink 20%">
      <a:srgbClr val="FCEDF2"/>
    </a:custClr>
    <a:custClr name="Ocean Green 20%">
      <a:srgbClr val="D4E9E8"/>
    </a:custClr>
    <a:custClr name="Concrete Grey 20%">
      <a:srgbClr val="E9EBED"/>
    </a:custClr>
    <a:custClr name="Sand Grey 20%">
      <a:srgbClr val="F5F3F2"/>
    </a:custClr>
    <a:custClr name="Color has no name">
      <a:srgbClr val="FFFFFF"/>
    </a:custClr>
    <a:custClr name="Color has no name">
      <a:srgbClr val="FFFFFF"/>
    </a:custClr>
    <a:custClr name="Color has no name">
      <a:srgbClr val="FFFFFF"/>
    </a:custClr>
    <a:custClr name="Color has no name">
      <a:srgbClr val="FFFFFF"/>
    </a:custClr>
    <a:custClr name="Golden Sun">
      <a:srgbClr val="EAAB00"/>
    </a:custClr>
    <a:custClr name="Lava Red">
      <a:srgbClr val="E6553F"/>
    </a:custClr>
    <a:custClr name="Forest Green">
      <a:srgbClr val="3F9C35"/>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ovoNordisk 2020">
    <a:dk1>
      <a:srgbClr val="000000"/>
    </a:dk1>
    <a:lt1>
      <a:srgbClr val="FFFFFF"/>
    </a:lt1>
    <a:dk2>
      <a:srgbClr val="001965"/>
    </a:dk2>
    <a:lt2>
      <a:srgbClr val="CCC5BD"/>
    </a:lt2>
    <a:accent1>
      <a:srgbClr val="001965"/>
    </a:accent1>
    <a:accent2>
      <a:srgbClr val="005AD2"/>
    </a:accent2>
    <a:accent3>
      <a:srgbClr val="2A918B"/>
    </a:accent3>
    <a:accent4>
      <a:srgbClr val="EEA7BF"/>
    </a:accent4>
    <a:accent5>
      <a:srgbClr val="3B97DE"/>
    </a:accent5>
    <a:accent6>
      <a:srgbClr val="939AA7"/>
    </a:accent6>
    <a:hlink>
      <a:srgbClr val="005AD2"/>
    </a:hlink>
    <a:folHlink>
      <a:srgbClr val="3B97DE"/>
    </a:folHlink>
  </a:clrScheme>
  <a:fontScheme name="Apis Novo Nordisk">
    <a:majorFont>
      <a:latin typeface="Apis For Office"/>
      <a:ea typeface=""/>
      <a:cs typeface=""/>
    </a:majorFont>
    <a:minorFont>
      <a:latin typeface="Apis For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item1.xml><?xml version="1.0" encoding="utf-8"?>
<TemplafySlideTemplateConfiguration><![CDATA[{"slideVersion":1,"isValidatorEnabled":false,"isLocked":false,"elementsMetadata":[],"slideId":"1218555572044955649","enableDocumentContentUpdater":false,"version":"2.0"}]]></TemplafySlideTemplateConfiguration>
</file>

<file path=customXml/item2.xml><?xml version="1.0" encoding="utf-8"?>
<TemplafySlideTemplateConfiguration><![CDATA[{"slideVersion":1,"isValidatorEnabled":false,"isLocked":false,"elementsMetadata":[],"slideId":"1218555572044955650","enableDocumentContentUpdater":false,"version":"2.0"}]]></TemplafySlideTemplateConfiguration>
</file>

<file path=customXml/item3.xml><?xml version="1.0" encoding="utf-8"?>
<TemplafyFormConfiguration><![CDATA[{"formFields":[],"formDataEntries":[]}]]></TemplafyFormConfiguration>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9a5a082a-0c56-4617-bdfa-3e30a111e9b6" xsi:nil="true"/>
    <lcf76f155ced4ddcb4097134ff3c332f xmlns="0084cd85-84dd-4d5d-a33f-38b8509c84c1">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6.xml><?xml version="1.0" encoding="utf-8"?>
<TemplafySlideFormConfiguration><![CDATA[{"formFields":[],"formDataEntries":[]}]]></TemplafySlideFormConfiguration>
</file>

<file path=customXml/item7.xml><?xml version="1.0" encoding="utf-8"?>
<ct:contentTypeSchema xmlns:ct="http://schemas.microsoft.com/office/2006/metadata/contentType" xmlns:ma="http://schemas.microsoft.com/office/2006/metadata/properties/metaAttributes" ct:_="" ma:_="" ma:contentTypeName="Document" ma:contentTypeID="0x0101001F8A9240A6D913449EF3AD59A34CFE25" ma:contentTypeVersion="15" ma:contentTypeDescription="Create a new document." ma:contentTypeScope="" ma:versionID="15b9a24064334bb3831ab7f644103a93">
  <xsd:schema xmlns:xsd="http://www.w3.org/2001/XMLSchema" xmlns:xs="http://www.w3.org/2001/XMLSchema" xmlns:p="http://schemas.microsoft.com/office/2006/metadata/properties" xmlns:ns1="http://schemas.microsoft.com/sharepoint/v3" xmlns:ns2="0084cd85-84dd-4d5d-a33f-38b8509c84c1" xmlns:ns3="9a5a082a-0c56-4617-bdfa-3e30a111e9b6" targetNamespace="http://schemas.microsoft.com/office/2006/metadata/properties" ma:root="true" ma:fieldsID="50039e5df7c518380f0dd64421830248" ns1:_="" ns2:_="" ns3:_="">
    <xsd:import namespace="http://schemas.microsoft.com/sharepoint/v3"/>
    <xsd:import namespace="0084cd85-84dd-4d5d-a33f-38b8509c84c1"/>
    <xsd:import namespace="9a5a082a-0c56-4617-bdfa-3e30a111e9b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84cd85-84dd-4d5d-a33f-38b8509c84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09db7ae-f210-430f-9df8-1b54465afd4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5a082a-0c56-4617-bdfa-3e30a111e9b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91c7310-71ab-4f06-96ab-36a1430c7f4f}" ma:internalName="TaxCatchAll" ma:showField="CatchAllData" ma:web="9a5a082a-0c56-4617-bdfa-3e30a111e9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8.xml><?xml version="1.0" encoding="utf-8"?>
<TemplafyTemplateConfiguration><![CDATA[{"elementsMetadata":[],"transformationConfigurations":[],"templateName":"Novo Nordisk UDC","templateDescription":"","enableDocumentContentUpdater":false,"version":"2.0"}]]></TemplafyTemplateConfiguration>
</file>

<file path=customXml/item9.xml><?xml version="1.0" encoding="utf-8"?>
<TemplafySlideTemplateConfiguration><![CDATA[{"slideVersion":1,"isValidatorEnabled":false,"isLocked":false,"elementsMetadata":[],"slideId":"1218555572044955648","enableDocumentContentUpdater":false,"version":"2.0"}]]></TemplafySlideTemplateConfiguration>
</file>

<file path=customXml/item10.xml><?xml version="1.0" encoding="utf-8"?>
<TemplafySlideFormConfiguration><![CDATA[{"formFields":[],"formDataEntries":[]}]]></TemplafySlideFormConfiguration>
</file>

<file path=customXml/item11.xml><?xml version="1.0" encoding="utf-8"?>
<TemplafySlideFormConfiguration><![CDATA[{"formFields":[],"formDataEntries":[]}]]></TemplafySlideFormConfiguration>
</file>

<file path=customXml/itemProps1.xml><?xml version="1.0" encoding="utf-8"?>
<ds:datastoreItem xmlns:ds="http://schemas.openxmlformats.org/officeDocument/2006/customXml" ds:itemID="{094F7DCC-97D3-4D66-A0BF-61C27A33184D}">
  <ds:schemaRefs/>
</ds:datastoreItem>
</file>

<file path=customXml/itemProps2.xml><?xml version="1.0" encoding="utf-8"?>
<ds:datastoreItem xmlns:ds="http://schemas.openxmlformats.org/officeDocument/2006/customXml" ds:itemID="{260E5DDE-3EA5-4951-B2C1-BE729AF44F07}">
  <ds:schemaRefs/>
</ds:datastoreItem>
</file>

<file path=customXml/itemProps3.xml><?xml version="1.0" encoding="utf-8"?>
<ds:datastoreItem xmlns:ds="http://schemas.openxmlformats.org/officeDocument/2006/customXml" ds:itemID="{17275F7F-C939-43CA-A317-4BC086969DDE}">
  <ds:schemaRefs/>
</ds:datastoreItem>
</file>

<file path=customXml/itemProps4.xml><?xml version="1.0" encoding="utf-8"?>
<ds:datastoreItem xmlns:ds="http://schemas.openxmlformats.org/officeDocument/2006/customXml" ds:itemID="{7302550C-3D69-4336-9D4C-74A93C669BFE}">
  <ds:schemaRefs>
    <ds:schemaRef ds:uri="http://schemas.microsoft.com/sharepoint/v3/contenttype/forms"/>
  </ds:schemaRefs>
</ds:datastoreItem>
</file>

<file path=customXml/itemProps5.xml><?xml version="1.0" encoding="utf-8"?>
<ds:datastoreItem xmlns:ds="http://schemas.openxmlformats.org/officeDocument/2006/customXml" ds:itemID="{635BFF0D-50B3-49FF-AAF7-9F59BCDC9553}">
  <ds:schemaRefs>
    <ds:schemaRef ds:uri="9a5a082a-0c56-4617-bdfa-3e30a111e9b6"/>
    <ds:schemaRef ds:uri="http://schemas.microsoft.com/office/2006/documentManagement/types"/>
    <ds:schemaRef ds:uri="http://purl.org/dc/elements/1.1/"/>
    <ds:schemaRef ds:uri="http://purl.org/dc/dcmitype/"/>
    <ds:schemaRef ds:uri="http://schemas.microsoft.com/office/infopath/2007/PartnerControls"/>
    <ds:schemaRef ds:uri="http://purl.org/dc/terms/"/>
    <ds:schemaRef ds:uri="http://schemas.openxmlformats.org/package/2006/metadata/core-properties"/>
    <ds:schemaRef ds:uri="0084cd85-84dd-4d5d-a33f-38b8509c84c1"/>
    <ds:schemaRef ds:uri="http://schemas.microsoft.com/sharepoint/v3"/>
    <ds:schemaRef ds:uri="http://schemas.microsoft.com/office/2006/metadata/properties"/>
    <ds:schemaRef ds:uri="http://www.w3.org/XML/1998/namespace"/>
  </ds:schemaRefs>
</ds:datastoreItem>
</file>

<file path=customXml/itemProps6.xml><?xml version="1.0" encoding="utf-8"?>
<ds:datastoreItem xmlns:ds="http://schemas.openxmlformats.org/officeDocument/2006/customXml" ds:itemID="{62AF254D-18C3-45B4-AC38-C93F30DAB811}">
  <ds:schemaRefs/>
</ds:datastoreItem>
</file>

<file path=customXml/itemProps7.xml><?xml version="1.0" encoding="utf-8"?>
<ds:datastoreItem xmlns:ds="http://schemas.openxmlformats.org/officeDocument/2006/customXml" ds:itemID="{1CA846F3-6EDF-4C48-9688-CDE563826B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084cd85-84dd-4d5d-a33f-38b8509c84c1"/>
    <ds:schemaRef ds:uri="9a5a082a-0c56-4617-bdfa-3e30a111e9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8.xml><?xml version="1.0" encoding="utf-8"?>
<ds:datastoreItem xmlns:ds="http://schemas.openxmlformats.org/officeDocument/2006/customXml" ds:itemID="{4F2D24CD-BE35-41FA-B20A-616625264E4B}">
  <ds:schemaRefs/>
</ds:datastoreItem>
</file>

<file path=customXml/itemProps9.xml><?xml version="1.0" encoding="utf-8"?>
<ds:datastoreItem xmlns:ds="http://schemas.openxmlformats.org/officeDocument/2006/customXml" ds:itemID="{BC5D588A-D24B-4654-8E58-8A9F18A934FF}">
  <ds:schemaRefs/>
</ds:datastoreItem>
</file>

<file path=customXml/itemProps10.xml><?xml version="1.0" encoding="utf-8"?>
<ds:datastoreItem xmlns:ds="http://schemas.openxmlformats.org/officeDocument/2006/customXml" ds:itemID="{D944D454-8635-45BD-B66B-DCDD1600C1DF}">
  <ds:schemaRefs/>
</ds:datastoreItem>
</file>

<file path=customXml/itemProps11.xml><?xml version="1.0" encoding="utf-8"?>
<ds:datastoreItem xmlns:ds="http://schemas.openxmlformats.org/officeDocument/2006/customXml" ds:itemID="{3C923EEB-6582-474C-9D52-52974CA38445}">
  <ds:schemaRefs/>
</ds:datastoreItem>
</file>

<file path=docMetadata/LabelInfo.xml><?xml version="1.0" encoding="utf-8"?>
<clbl:labelList xmlns:clbl="http://schemas.microsoft.com/office/2020/mipLabelMetadata">
  <clbl:label id="{f743b317-4758-44cb-8b65-8b43e4619766}" enabled="1" method="Standard" siteId="{fdfed7bd-9f6a-44a1-b694-6e39c468c150}" removed="0"/>
</clbl:labelList>
</file>

<file path=docProps/app.xml><?xml version="1.0" encoding="utf-8"?>
<Properties xmlns="http://schemas.openxmlformats.org/officeDocument/2006/extended-properties" xmlns:vt="http://schemas.openxmlformats.org/officeDocument/2006/docPropsVTypes">
  <Template/>
  <TotalTime>1754</TotalTime>
  <Words>9379</Words>
  <Application>Microsoft Macintosh PowerPoint</Application>
  <PresentationFormat>Widescreen</PresentationFormat>
  <Paragraphs>1115</Paragraphs>
  <Slides>70</Slides>
  <Notes>43</Notes>
  <HiddenSlides>7</HiddenSlides>
  <MMClips>1</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70</vt:i4>
      </vt:variant>
    </vt:vector>
  </HeadingPairs>
  <TitlesOfParts>
    <vt:vector size="83" baseType="lpstr">
      <vt:lpstr>Apis For Office Light</vt:lpstr>
      <vt:lpstr>Wingdings</vt:lpstr>
      <vt:lpstr>Apis Light</vt:lpstr>
      <vt:lpstr>Verdana</vt:lpstr>
      <vt:lpstr>Calibri</vt:lpstr>
      <vt:lpstr>Noto Sans</vt:lpstr>
      <vt:lpstr>Times New Roman</vt:lpstr>
      <vt:lpstr>Apis</vt:lpstr>
      <vt:lpstr>Apis For Office</vt:lpstr>
      <vt:lpstr>Century Gothic</vt:lpstr>
      <vt:lpstr>Arial</vt:lpstr>
      <vt:lpstr>Segoe UI</vt:lpstr>
      <vt:lpstr>Novo Nordisk UDC 16:9</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Real-world study to investigate the impact of weight loss on lean soft tissue mass, muscle function, and metabolic adaptations in patients with obesity treated with semaglutide SEMALEAN: real-world study (N=115)</vt:lpstr>
      <vt:lpstr>Semaglutide è stato associato a una riduzione della massa grassa e a una maggiore proporzione di massa magra in uno studio real-world SEMALEAN</vt:lpstr>
      <vt:lpstr>Presentazione standard di PowerPoint</vt:lpstr>
      <vt:lpstr>Conclusion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AQJC (Arianna Casali)</dc:creator>
  <cp:lastModifiedBy>Maria</cp:lastModifiedBy>
  <cp:revision>99</cp:revision>
  <cp:lastPrinted>2025-09-03T18:02:25Z</cp:lastPrinted>
  <dcterms:created xsi:type="dcterms:W3CDTF">2025-07-01T09:07:32Z</dcterms:created>
  <dcterms:modified xsi:type="dcterms:W3CDTF">2026-09-14T08:40:49Z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TemplafyTimeStamp">
    <vt:lpwstr>2025-06-30T21:08:59</vt:lpwstr>
  </property>
  <property fmtid="{D5CDD505-2E9C-101B-9397-08002B2CF9AE}" pid="4" name="TemplafyTenantId">
    <vt:lpwstr>novonordisk</vt:lpwstr>
  </property>
  <property fmtid="{D5CDD505-2E9C-101B-9397-08002B2CF9AE}" pid="5" name="TemplafyTemplateId">
    <vt:lpwstr>1218555554880290982</vt:lpwstr>
  </property>
  <property fmtid="{D5CDD505-2E9C-101B-9397-08002B2CF9AE}" pid="6" name="TemplafyUserProfileId">
    <vt:lpwstr>1014125162075783225</vt:lpwstr>
  </property>
  <property fmtid="{D5CDD505-2E9C-101B-9397-08002B2CF9AE}" pid="7" name="TemplafyLanguageCode">
    <vt:lpwstr>en-GB</vt:lpwstr>
  </property>
  <property fmtid="{D5CDD505-2E9C-101B-9397-08002B2CF9AE}" pid="8" name="TemplafyFromBlank">
    <vt:bool>true</vt:bool>
  </property>
  <property fmtid="{D5CDD505-2E9C-101B-9397-08002B2CF9AE}" pid="9" name="MediaServiceImageTags">
    <vt:lpwstr/>
  </property>
  <property fmtid="{D5CDD505-2E9C-101B-9397-08002B2CF9AE}" pid="10" name="ContentTypeId">
    <vt:lpwstr>0x0101001F8A9240A6D913449EF3AD59A34CFE25</vt:lpwstr>
  </property>
</Properties>
</file>